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479" r:id="rId3"/>
    <p:sldId id="502" r:id="rId4"/>
    <p:sldId id="503" r:id="rId5"/>
    <p:sldId id="480" r:id="rId6"/>
    <p:sldId id="504" r:id="rId7"/>
    <p:sldId id="505" r:id="rId8"/>
    <p:sldId id="481" r:id="rId9"/>
    <p:sldId id="494" r:id="rId10"/>
    <p:sldId id="508" r:id="rId11"/>
    <p:sldId id="482" r:id="rId12"/>
    <p:sldId id="495" r:id="rId13"/>
    <p:sldId id="484" r:id="rId14"/>
    <p:sldId id="485" r:id="rId15"/>
    <p:sldId id="486" r:id="rId16"/>
    <p:sldId id="487" r:id="rId17"/>
    <p:sldId id="500" r:id="rId18"/>
    <p:sldId id="488" r:id="rId19"/>
    <p:sldId id="501" r:id="rId20"/>
    <p:sldId id="492" r:id="rId21"/>
    <p:sldId id="499" r:id="rId22"/>
    <p:sldId id="506" r:id="rId23"/>
    <p:sldId id="507" r:id="rId24"/>
    <p:sldId id="509" r:id="rId25"/>
    <p:sldId id="498" r:id="rId26"/>
    <p:sldId id="489" r:id="rId27"/>
    <p:sldId id="493" r:id="rId28"/>
    <p:sldId id="510" r:id="rId29"/>
    <p:sldId id="258" r:id="rId30"/>
    <p:sldId id="264" r:id="rId31"/>
    <p:sldId id="321" r:id="rId32"/>
    <p:sldId id="322" r:id="rId33"/>
    <p:sldId id="331" r:id="rId34"/>
    <p:sldId id="374" r:id="rId35"/>
    <p:sldId id="275" r:id="rId36"/>
    <p:sldId id="278" r:id="rId37"/>
    <p:sldId id="277" r:id="rId38"/>
    <p:sldId id="279" r:id="rId39"/>
    <p:sldId id="276" r:id="rId4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57" autoAdjust="0"/>
    <p:restoredTop sz="94660"/>
  </p:normalViewPr>
  <p:slideViewPr>
    <p:cSldViewPr snapToGrid="0">
      <p:cViewPr varScale="1">
        <p:scale>
          <a:sx n="85" d="100"/>
          <a:sy n="85" d="100"/>
        </p:scale>
        <p:origin x="399"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8DF3F-830D-48FE-8BDB-EA16D52433E9}" type="datetimeFigureOut">
              <a:rPr lang="zh-CN" altLang="en-US" smtClean="0"/>
              <a:t>2026/5/19</a:t>
            </a:fld>
            <a:endParaRPr lang="zh-CN" altLang="en-US"/>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ltLang="zh-CN"/>
              <a:t>Образец текста</a:t>
            </a:r>
          </a:p>
          <a:p>
            <a:pPr lvl="1"/>
            <a:r>
              <a:rPr lang="ru-RU" altLang="zh-CN"/>
              <a:t>Второй уровень</a:t>
            </a:r>
          </a:p>
          <a:p>
            <a:pPr lvl="2"/>
            <a:r>
              <a:rPr lang="ru-RU" altLang="zh-CN"/>
              <a:t>Третий уровень</a:t>
            </a:r>
          </a:p>
          <a:p>
            <a:pPr lvl="3"/>
            <a:r>
              <a:rPr lang="ru-RU" altLang="zh-CN"/>
              <a:t>Четвертый уровень</a:t>
            </a:r>
          </a:p>
          <a:p>
            <a:pPr lvl="4"/>
            <a:r>
              <a:rPr lang="ru-RU" altLang="zh-CN"/>
              <a:t>Пятый уровень</a:t>
            </a:r>
            <a:endParaRPr lang="zh-CN" alt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E2CB8-A6C2-49B9-B6F5-207ED1F3E6FC}" type="slidenum">
              <a:rPr lang="zh-CN" altLang="en-US" smtClean="0"/>
              <a:t>‹#›</a:t>
            </a:fld>
            <a:endParaRPr lang="zh-CN" altLang="en-US"/>
          </a:p>
        </p:txBody>
      </p:sp>
    </p:spTree>
    <p:extLst>
      <p:ext uri="{BB962C8B-B14F-4D97-AF65-F5344CB8AC3E}">
        <p14:creationId xmlns:p14="http://schemas.microsoft.com/office/powerpoint/2010/main" val="408182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zh-CN" altLang="en-US"/>
          </a:p>
        </p:txBody>
      </p:sp>
      <p:sp>
        <p:nvSpPr>
          <p:cNvPr id="4" name="Номер слайда 3"/>
          <p:cNvSpPr>
            <a:spLocks noGrp="1"/>
          </p:cNvSpPr>
          <p:nvPr>
            <p:ph type="sldNum" sz="quarter" idx="5"/>
          </p:nvPr>
        </p:nvSpPr>
        <p:spPr/>
        <p:txBody>
          <a:bodyPr/>
          <a:lstStyle/>
          <a:p>
            <a:fld id="{6B0E2CB8-A6C2-49B9-B6F5-207ED1F3E6FC}" type="slidenum">
              <a:rPr lang="zh-CN" altLang="en-US" smtClean="0"/>
              <a:t>29</a:t>
            </a:fld>
            <a:endParaRPr lang="zh-CN" altLang="en-US"/>
          </a:p>
        </p:txBody>
      </p:sp>
    </p:spTree>
    <p:extLst>
      <p:ext uri="{BB962C8B-B14F-4D97-AF65-F5344CB8AC3E}">
        <p14:creationId xmlns:p14="http://schemas.microsoft.com/office/powerpoint/2010/main" val="4153726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BF46F2-B390-4E9E-87E4-CD11B22AA67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6C310AF-04F2-48D3-9CE5-3FE06360F6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5B20A51C-B273-477C-973B-711B3BF2748D}"/>
              </a:ext>
            </a:extLst>
          </p:cNvPr>
          <p:cNvSpPr>
            <a:spLocks noGrp="1"/>
          </p:cNvSpPr>
          <p:nvPr>
            <p:ph type="dt" sz="half" idx="10"/>
          </p:nvPr>
        </p:nvSpPr>
        <p:spPr/>
        <p:txBody>
          <a:bodyPr/>
          <a:lstStyle/>
          <a:p>
            <a:fld id="{B355A19C-F082-49ED-B671-81F2EFD1EAD7}" type="datetimeFigureOut">
              <a:rPr lang="ru-RU" smtClean="0"/>
              <a:t>19.05.2026</a:t>
            </a:fld>
            <a:endParaRPr lang="ru-RU"/>
          </a:p>
        </p:txBody>
      </p:sp>
      <p:sp>
        <p:nvSpPr>
          <p:cNvPr id="5" name="Нижний колонтитул 4">
            <a:extLst>
              <a:ext uri="{FF2B5EF4-FFF2-40B4-BE49-F238E27FC236}">
                <a16:creationId xmlns:a16="http://schemas.microsoft.com/office/drawing/2014/main" id="{E056D4E6-139F-4D7C-B3F4-B6B8FB124FA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8A4A1D6-82B6-499E-B63D-6E223E29DD56}"/>
              </a:ext>
            </a:extLst>
          </p:cNvPr>
          <p:cNvSpPr>
            <a:spLocks noGrp="1"/>
          </p:cNvSpPr>
          <p:nvPr>
            <p:ph type="sldNum" sz="quarter" idx="12"/>
          </p:nvPr>
        </p:nvSpPr>
        <p:spPr/>
        <p:txBody>
          <a:bodyPr/>
          <a:lstStyle/>
          <a:p>
            <a:fld id="{AF1A75B5-B58F-4030-8DB1-B4E1D247AFE0}" type="slidenum">
              <a:rPr lang="ru-RU" smtClean="0"/>
              <a:t>‹#›</a:t>
            </a:fld>
            <a:endParaRPr lang="ru-RU"/>
          </a:p>
        </p:txBody>
      </p:sp>
    </p:spTree>
    <p:extLst>
      <p:ext uri="{BB962C8B-B14F-4D97-AF65-F5344CB8AC3E}">
        <p14:creationId xmlns:p14="http://schemas.microsoft.com/office/powerpoint/2010/main" val="1421093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AF026A-F8B9-4F35-92F5-C143A9E466B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62D7F275-4174-483B-884C-68C4855CD36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EF59728-04CA-40F9-893C-66B35B284469}"/>
              </a:ext>
            </a:extLst>
          </p:cNvPr>
          <p:cNvSpPr>
            <a:spLocks noGrp="1"/>
          </p:cNvSpPr>
          <p:nvPr>
            <p:ph type="dt" sz="half" idx="10"/>
          </p:nvPr>
        </p:nvSpPr>
        <p:spPr/>
        <p:txBody>
          <a:bodyPr/>
          <a:lstStyle/>
          <a:p>
            <a:fld id="{B355A19C-F082-49ED-B671-81F2EFD1EAD7}" type="datetimeFigureOut">
              <a:rPr lang="ru-RU" smtClean="0"/>
              <a:t>19.05.2026</a:t>
            </a:fld>
            <a:endParaRPr lang="ru-RU"/>
          </a:p>
        </p:txBody>
      </p:sp>
      <p:sp>
        <p:nvSpPr>
          <p:cNvPr id="5" name="Нижний колонтитул 4">
            <a:extLst>
              <a:ext uri="{FF2B5EF4-FFF2-40B4-BE49-F238E27FC236}">
                <a16:creationId xmlns:a16="http://schemas.microsoft.com/office/drawing/2014/main" id="{4B26BD35-4917-4D63-AE6A-83172B805A0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A1FE855-E372-4F4A-99B7-0379439AC9A8}"/>
              </a:ext>
            </a:extLst>
          </p:cNvPr>
          <p:cNvSpPr>
            <a:spLocks noGrp="1"/>
          </p:cNvSpPr>
          <p:nvPr>
            <p:ph type="sldNum" sz="quarter" idx="12"/>
          </p:nvPr>
        </p:nvSpPr>
        <p:spPr/>
        <p:txBody>
          <a:bodyPr/>
          <a:lstStyle/>
          <a:p>
            <a:fld id="{AF1A75B5-B58F-4030-8DB1-B4E1D247AFE0}" type="slidenum">
              <a:rPr lang="ru-RU" smtClean="0"/>
              <a:t>‹#›</a:t>
            </a:fld>
            <a:endParaRPr lang="ru-RU"/>
          </a:p>
        </p:txBody>
      </p:sp>
    </p:spTree>
    <p:extLst>
      <p:ext uri="{BB962C8B-B14F-4D97-AF65-F5344CB8AC3E}">
        <p14:creationId xmlns:p14="http://schemas.microsoft.com/office/powerpoint/2010/main" val="282837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D76E1E5-1BEE-4BEC-895C-00EC7C31B9A2}"/>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F34D3162-6F1F-40C5-A3DD-3AAF13FDB369}"/>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F100C14-1F75-45FB-B5FD-1117A57BBE34}"/>
              </a:ext>
            </a:extLst>
          </p:cNvPr>
          <p:cNvSpPr>
            <a:spLocks noGrp="1"/>
          </p:cNvSpPr>
          <p:nvPr>
            <p:ph type="dt" sz="half" idx="10"/>
          </p:nvPr>
        </p:nvSpPr>
        <p:spPr/>
        <p:txBody>
          <a:bodyPr/>
          <a:lstStyle/>
          <a:p>
            <a:fld id="{B355A19C-F082-49ED-B671-81F2EFD1EAD7}" type="datetimeFigureOut">
              <a:rPr lang="ru-RU" smtClean="0"/>
              <a:t>19.05.2026</a:t>
            </a:fld>
            <a:endParaRPr lang="ru-RU"/>
          </a:p>
        </p:txBody>
      </p:sp>
      <p:sp>
        <p:nvSpPr>
          <p:cNvPr id="5" name="Нижний колонтитул 4">
            <a:extLst>
              <a:ext uri="{FF2B5EF4-FFF2-40B4-BE49-F238E27FC236}">
                <a16:creationId xmlns:a16="http://schemas.microsoft.com/office/drawing/2014/main" id="{7F626B12-350B-4D11-92AB-B1A5B0F4493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44C2E0D-5DB0-407A-B5AB-73AADE8FD5EA}"/>
              </a:ext>
            </a:extLst>
          </p:cNvPr>
          <p:cNvSpPr>
            <a:spLocks noGrp="1"/>
          </p:cNvSpPr>
          <p:nvPr>
            <p:ph type="sldNum" sz="quarter" idx="12"/>
          </p:nvPr>
        </p:nvSpPr>
        <p:spPr/>
        <p:txBody>
          <a:bodyPr/>
          <a:lstStyle/>
          <a:p>
            <a:fld id="{AF1A75B5-B58F-4030-8DB1-B4E1D247AFE0}" type="slidenum">
              <a:rPr lang="ru-RU" smtClean="0"/>
              <a:t>‹#›</a:t>
            </a:fld>
            <a:endParaRPr lang="ru-RU"/>
          </a:p>
        </p:txBody>
      </p:sp>
    </p:spTree>
    <p:extLst>
      <p:ext uri="{BB962C8B-B14F-4D97-AF65-F5344CB8AC3E}">
        <p14:creationId xmlns:p14="http://schemas.microsoft.com/office/powerpoint/2010/main" val="395873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C0F2CF-DFED-4F2D-B88F-55B49C3BD00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2B20B05-5B56-4379-B7C9-20F11762A10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781D043-A544-4377-94B2-86B23DF4481F}"/>
              </a:ext>
            </a:extLst>
          </p:cNvPr>
          <p:cNvSpPr>
            <a:spLocks noGrp="1"/>
          </p:cNvSpPr>
          <p:nvPr>
            <p:ph type="dt" sz="half" idx="10"/>
          </p:nvPr>
        </p:nvSpPr>
        <p:spPr/>
        <p:txBody>
          <a:bodyPr/>
          <a:lstStyle/>
          <a:p>
            <a:fld id="{B355A19C-F082-49ED-B671-81F2EFD1EAD7}" type="datetimeFigureOut">
              <a:rPr lang="ru-RU" smtClean="0"/>
              <a:t>19.05.2026</a:t>
            </a:fld>
            <a:endParaRPr lang="ru-RU"/>
          </a:p>
        </p:txBody>
      </p:sp>
      <p:sp>
        <p:nvSpPr>
          <p:cNvPr id="5" name="Нижний колонтитул 4">
            <a:extLst>
              <a:ext uri="{FF2B5EF4-FFF2-40B4-BE49-F238E27FC236}">
                <a16:creationId xmlns:a16="http://schemas.microsoft.com/office/drawing/2014/main" id="{799AB616-FF63-4990-B130-DA3D39A3003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A32876A-C14E-4B93-9ADF-FE70619F7923}"/>
              </a:ext>
            </a:extLst>
          </p:cNvPr>
          <p:cNvSpPr>
            <a:spLocks noGrp="1"/>
          </p:cNvSpPr>
          <p:nvPr>
            <p:ph type="sldNum" sz="quarter" idx="12"/>
          </p:nvPr>
        </p:nvSpPr>
        <p:spPr/>
        <p:txBody>
          <a:bodyPr/>
          <a:lstStyle/>
          <a:p>
            <a:fld id="{AF1A75B5-B58F-4030-8DB1-B4E1D247AFE0}" type="slidenum">
              <a:rPr lang="ru-RU" smtClean="0"/>
              <a:t>‹#›</a:t>
            </a:fld>
            <a:endParaRPr lang="ru-RU"/>
          </a:p>
        </p:txBody>
      </p:sp>
    </p:spTree>
    <p:extLst>
      <p:ext uri="{BB962C8B-B14F-4D97-AF65-F5344CB8AC3E}">
        <p14:creationId xmlns:p14="http://schemas.microsoft.com/office/powerpoint/2010/main" val="1907835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2FF6D4-776C-487D-B299-FB8C4BF4BD4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3401DA46-DD1A-4748-B283-4C668B42B5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7B85C1D-0D08-4C4A-BBC4-A03A0EABC6B2}"/>
              </a:ext>
            </a:extLst>
          </p:cNvPr>
          <p:cNvSpPr>
            <a:spLocks noGrp="1"/>
          </p:cNvSpPr>
          <p:nvPr>
            <p:ph type="dt" sz="half" idx="10"/>
          </p:nvPr>
        </p:nvSpPr>
        <p:spPr/>
        <p:txBody>
          <a:bodyPr/>
          <a:lstStyle/>
          <a:p>
            <a:fld id="{B355A19C-F082-49ED-B671-81F2EFD1EAD7}" type="datetimeFigureOut">
              <a:rPr lang="ru-RU" smtClean="0"/>
              <a:t>19.05.2026</a:t>
            </a:fld>
            <a:endParaRPr lang="ru-RU"/>
          </a:p>
        </p:txBody>
      </p:sp>
      <p:sp>
        <p:nvSpPr>
          <p:cNvPr id="5" name="Нижний колонтитул 4">
            <a:extLst>
              <a:ext uri="{FF2B5EF4-FFF2-40B4-BE49-F238E27FC236}">
                <a16:creationId xmlns:a16="http://schemas.microsoft.com/office/drawing/2014/main" id="{CC1AD925-3ACB-4668-BC7F-633EF2EAEF1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9D5A2AF-AC38-4D42-8892-7B2B30A5DCC8}"/>
              </a:ext>
            </a:extLst>
          </p:cNvPr>
          <p:cNvSpPr>
            <a:spLocks noGrp="1"/>
          </p:cNvSpPr>
          <p:nvPr>
            <p:ph type="sldNum" sz="quarter" idx="12"/>
          </p:nvPr>
        </p:nvSpPr>
        <p:spPr/>
        <p:txBody>
          <a:bodyPr/>
          <a:lstStyle/>
          <a:p>
            <a:fld id="{AF1A75B5-B58F-4030-8DB1-B4E1D247AFE0}" type="slidenum">
              <a:rPr lang="ru-RU" smtClean="0"/>
              <a:t>‹#›</a:t>
            </a:fld>
            <a:endParaRPr lang="ru-RU"/>
          </a:p>
        </p:txBody>
      </p:sp>
    </p:spTree>
    <p:extLst>
      <p:ext uri="{BB962C8B-B14F-4D97-AF65-F5344CB8AC3E}">
        <p14:creationId xmlns:p14="http://schemas.microsoft.com/office/powerpoint/2010/main" val="2163108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ECCFF8-F448-47D2-96FF-8690CDFC957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19B14EB-4780-446E-9EEC-3A5C920E9AA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B5BB449-B972-4457-A6DF-C074E35B630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B9ABC952-4680-414A-A590-F8D2951F467D}"/>
              </a:ext>
            </a:extLst>
          </p:cNvPr>
          <p:cNvSpPr>
            <a:spLocks noGrp="1"/>
          </p:cNvSpPr>
          <p:nvPr>
            <p:ph type="dt" sz="half" idx="10"/>
          </p:nvPr>
        </p:nvSpPr>
        <p:spPr/>
        <p:txBody>
          <a:bodyPr/>
          <a:lstStyle/>
          <a:p>
            <a:fld id="{B355A19C-F082-49ED-B671-81F2EFD1EAD7}" type="datetimeFigureOut">
              <a:rPr lang="ru-RU" smtClean="0"/>
              <a:t>19.05.2026</a:t>
            </a:fld>
            <a:endParaRPr lang="ru-RU"/>
          </a:p>
        </p:txBody>
      </p:sp>
      <p:sp>
        <p:nvSpPr>
          <p:cNvPr id="6" name="Нижний колонтитул 5">
            <a:extLst>
              <a:ext uri="{FF2B5EF4-FFF2-40B4-BE49-F238E27FC236}">
                <a16:creationId xmlns:a16="http://schemas.microsoft.com/office/drawing/2014/main" id="{0B818886-ACA2-49D1-BD6A-208FDEB7AC8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6D0729D-BE4E-4A53-A5F1-F16463F538F3}"/>
              </a:ext>
            </a:extLst>
          </p:cNvPr>
          <p:cNvSpPr>
            <a:spLocks noGrp="1"/>
          </p:cNvSpPr>
          <p:nvPr>
            <p:ph type="sldNum" sz="quarter" idx="12"/>
          </p:nvPr>
        </p:nvSpPr>
        <p:spPr/>
        <p:txBody>
          <a:bodyPr/>
          <a:lstStyle/>
          <a:p>
            <a:fld id="{AF1A75B5-B58F-4030-8DB1-B4E1D247AFE0}" type="slidenum">
              <a:rPr lang="ru-RU" smtClean="0"/>
              <a:t>‹#›</a:t>
            </a:fld>
            <a:endParaRPr lang="ru-RU"/>
          </a:p>
        </p:txBody>
      </p:sp>
    </p:spTree>
    <p:extLst>
      <p:ext uri="{BB962C8B-B14F-4D97-AF65-F5344CB8AC3E}">
        <p14:creationId xmlns:p14="http://schemas.microsoft.com/office/powerpoint/2010/main" val="92360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446571-114A-452B-B415-5A9E9CA85E3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88265BC-E014-4618-833F-9E14BFEDBE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10EC27B9-C9F5-421F-898D-DA9D19B2ABB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68EB9B1-1BD7-4BBE-BD5C-193148BF82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56B498E-CC53-4EEF-89A9-830149D9692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183624C-3A5C-4DA1-9557-5BFE169CA31B}"/>
              </a:ext>
            </a:extLst>
          </p:cNvPr>
          <p:cNvSpPr>
            <a:spLocks noGrp="1"/>
          </p:cNvSpPr>
          <p:nvPr>
            <p:ph type="dt" sz="half" idx="10"/>
          </p:nvPr>
        </p:nvSpPr>
        <p:spPr/>
        <p:txBody>
          <a:bodyPr/>
          <a:lstStyle/>
          <a:p>
            <a:fld id="{B355A19C-F082-49ED-B671-81F2EFD1EAD7}" type="datetimeFigureOut">
              <a:rPr lang="ru-RU" smtClean="0"/>
              <a:t>19.05.2026</a:t>
            </a:fld>
            <a:endParaRPr lang="ru-RU"/>
          </a:p>
        </p:txBody>
      </p:sp>
      <p:sp>
        <p:nvSpPr>
          <p:cNvPr id="8" name="Нижний колонтитул 7">
            <a:extLst>
              <a:ext uri="{FF2B5EF4-FFF2-40B4-BE49-F238E27FC236}">
                <a16:creationId xmlns:a16="http://schemas.microsoft.com/office/drawing/2014/main" id="{43DAEC1E-77FA-4501-A51D-CEE99A3E41F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C0411674-0C63-49DB-B94A-19032C57FAEF}"/>
              </a:ext>
            </a:extLst>
          </p:cNvPr>
          <p:cNvSpPr>
            <a:spLocks noGrp="1"/>
          </p:cNvSpPr>
          <p:nvPr>
            <p:ph type="sldNum" sz="quarter" idx="12"/>
          </p:nvPr>
        </p:nvSpPr>
        <p:spPr/>
        <p:txBody>
          <a:bodyPr/>
          <a:lstStyle/>
          <a:p>
            <a:fld id="{AF1A75B5-B58F-4030-8DB1-B4E1D247AFE0}" type="slidenum">
              <a:rPr lang="ru-RU" smtClean="0"/>
              <a:t>‹#›</a:t>
            </a:fld>
            <a:endParaRPr lang="ru-RU"/>
          </a:p>
        </p:txBody>
      </p:sp>
    </p:spTree>
    <p:extLst>
      <p:ext uri="{BB962C8B-B14F-4D97-AF65-F5344CB8AC3E}">
        <p14:creationId xmlns:p14="http://schemas.microsoft.com/office/powerpoint/2010/main" val="2621699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768362-10CB-4CB2-8B8F-70B12E5B994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50344166-A785-46FA-9272-0FE94A4FF18A}"/>
              </a:ext>
            </a:extLst>
          </p:cNvPr>
          <p:cNvSpPr>
            <a:spLocks noGrp="1"/>
          </p:cNvSpPr>
          <p:nvPr>
            <p:ph type="dt" sz="half" idx="10"/>
          </p:nvPr>
        </p:nvSpPr>
        <p:spPr/>
        <p:txBody>
          <a:bodyPr/>
          <a:lstStyle/>
          <a:p>
            <a:fld id="{B355A19C-F082-49ED-B671-81F2EFD1EAD7}" type="datetimeFigureOut">
              <a:rPr lang="ru-RU" smtClean="0"/>
              <a:t>19.05.2026</a:t>
            </a:fld>
            <a:endParaRPr lang="ru-RU"/>
          </a:p>
        </p:txBody>
      </p:sp>
      <p:sp>
        <p:nvSpPr>
          <p:cNvPr id="4" name="Нижний колонтитул 3">
            <a:extLst>
              <a:ext uri="{FF2B5EF4-FFF2-40B4-BE49-F238E27FC236}">
                <a16:creationId xmlns:a16="http://schemas.microsoft.com/office/drawing/2014/main" id="{D132A44B-EF7D-4362-A4FD-238AF04433EB}"/>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E670C200-FCC0-494D-8123-A8E597873F6F}"/>
              </a:ext>
            </a:extLst>
          </p:cNvPr>
          <p:cNvSpPr>
            <a:spLocks noGrp="1"/>
          </p:cNvSpPr>
          <p:nvPr>
            <p:ph type="sldNum" sz="quarter" idx="12"/>
          </p:nvPr>
        </p:nvSpPr>
        <p:spPr/>
        <p:txBody>
          <a:bodyPr/>
          <a:lstStyle/>
          <a:p>
            <a:fld id="{AF1A75B5-B58F-4030-8DB1-B4E1D247AFE0}" type="slidenum">
              <a:rPr lang="ru-RU" smtClean="0"/>
              <a:t>‹#›</a:t>
            </a:fld>
            <a:endParaRPr lang="ru-RU"/>
          </a:p>
        </p:txBody>
      </p:sp>
    </p:spTree>
    <p:extLst>
      <p:ext uri="{BB962C8B-B14F-4D97-AF65-F5344CB8AC3E}">
        <p14:creationId xmlns:p14="http://schemas.microsoft.com/office/powerpoint/2010/main" val="118968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229FD0B-3333-4CBB-86E4-A81934B1A7D3}"/>
              </a:ext>
            </a:extLst>
          </p:cNvPr>
          <p:cNvSpPr>
            <a:spLocks noGrp="1"/>
          </p:cNvSpPr>
          <p:nvPr>
            <p:ph type="dt" sz="half" idx="10"/>
          </p:nvPr>
        </p:nvSpPr>
        <p:spPr/>
        <p:txBody>
          <a:bodyPr/>
          <a:lstStyle/>
          <a:p>
            <a:fld id="{B355A19C-F082-49ED-B671-81F2EFD1EAD7}" type="datetimeFigureOut">
              <a:rPr lang="ru-RU" smtClean="0"/>
              <a:t>19.05.2026</a:t>
            </a:fld>
            <a:endParaRPr lang="ru-RU"/>
          </a:p>
        </p:txBody>
      </p:sp>
      <p:sp>
        <p:nvSpPr>
          <p:cNvPr id="3" name="Нижний колонтитул 2">
            <a:extLst>
              <a:ext uri="{FF2B5EF4-FFF2-40B4-BE49-F238E27FC236}">
                <a16:creationId xmlns:a16="http://schemas.microsoft.com/office/drawing/2014/main" id="{0151BAA1-226B-474A-B09D-FDB532138E5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40F3680D-E1BD-42E8-B5C6-4B23FDBCE88E}"/>
              </a:ext>
            </a:extLst>
          </p:cNvPr>
          <p:cNvSpPr>
            <a:spLocks noGrp="1"/>
          </p:cNvSpPr>
          <p:nvPr>
            <p:ph type="sldNum" sz="quarter" idx="12"/>
          </p:nvPr>
        </p:nvSpPr>
        <p:spPr/>
        <p:txBody>
          <a:bodyPr/>
          <a:lstStyle/>
          <a:p>
            <a:fld id="{AF1A75B5-B58F-4030-8DB1-B4E1D247AFE0}" type="slidenum">
              <a:rPr lang="ru-RU" smtClean="0"/>
              <a:t>‹#›</a:t>
            </a:fld>
            <a:endParaRPr lang="ru-RU"/>
          </a:p>
        </p:txBody>
      </p:sp>
    </p:spTree>
    <p:extLst>
      <p:ext uri="{BB962C8B-B14F-4D97-AF65-F5344CB8AC3E}">
        <p14:creationId xmlns:p14="http://schemas.microsoft.com/office/powerpoint/2010/main" val="1643831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20A378-7D96-4CB1-8605-35610D3102A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C764C14-D773-40C0-B2B1-F437E437A9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078B3B8-51F8-49A2-B24B-F96E0BD35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DBA9C33-1C52-406B-86A5-42EAA5209858}"/>
              </a:ext>
            </a:extLst>
          </p:cNvPr>
          <p:cNvSpPr>
            <a:spLocks noGrp="1"/>
          </p:cNvSpPr>
          <p:nvPr>
            <p:ph type="dt" sz="half" idx="10"/>
          </p:nvPr>
        </p:nvSpPr>
        <p:spPr/>
        <p:txBody>
          <a:bodyPr/>
          <a:lstStyle/>
          <a:p>
            <a:fld id="{B355A19C-F082-49ED-B671-81F2EFD1EAD7}" type="datetimeFigureOut">
              <a:rPr lang="ru-RU" smtClean="0"/>
              <a:t>19.05.2026</a:t>
            </a:fld>
            <a:endParaRPr lang="ru-RU"/>
          </a:p>
        </p:txBody>
      </p:sp>
      <p:sp>
        <p:nvSpPr>
          <p:cNvPr id="6" name="Нижний колонтитул 5">
            <a:extLst>
              <a:ext uri="{FF2B5EF4-FFF2-40B4-BE49-F238E27FC236}">
                <a16:creationId xmlns:a16="http://schemas.microsoft.com/office/drawing/2014/main" id="{17937EF6-B62B-4422-9ABF-24DF2F136FE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63A0926-8DA8-4CAC-A382-2E938BEADF67}"/>
              </a:ext>
            </a:extLst>
          </p:cNvPr>
          <p:cNvSpPr>
            <a:spLocks noGrp="1"/>
          </p:cNvSpPr>
          <p:nvPr>
            <p:ph type="sldNum" sz="quarter" idx="12"/>
          </p:nvPr>
        </p:nvSpPr>
        <p:spPr/>
        <p:txBody>
          <a:bodyPr/>
          <a:lstStyle/>
          <a:p>
            <a:fld id="{AF1A75B5-B58F-4030-8DB1-B4E1D247AFE0}" type="slidenum">
              <a:rPr lang="ru-RU" smtClean="0"/>
              <a:t>‹#›</a:t>
            </a:fld>
            <a:endParaRPr lang="ru-RU"/>
          </a:p>
        </p:txBody>
      </p:sp>
    </p:spTree>
    <p:extLst>
      <p:ext uri="{BB962C8B-B14F-4D97-AF65-F5344CB8AC3E}">
        <p14:creationId xmlns:p14="http://schemas.microsoft.com/office/powerpoint/2010/main" val="266102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BA191B-6280-4BA9-9D6F-D7852C977D8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E990E48-2A9A-492D-B5AE-8161CE75CC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A9C03BA1-961B-4734-8001-903CAE0BBC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09459BB-0B51-4FC0-A063-243073115A31}"/>
              </a:ext>
            </a:extLst>
          </p:cNvPr>
          <p:cNvSpPr>
            <a:spLocks noGrp="1"/>
          </p:cNvSpPr>
          <p:nvPr>
            <p:ph type="dt" sz="half" idx="10"/>
          </p:nvPr>
        </p:nvSpPr>
        <p:spPr/>
        <p:txBody>
          <a:bodyPr/>
          <a:lstStyle/>
          <a:p>
            <a:fld id="{B355A19C-F082-49ED-B671-81F2EFD1EAD7}" type="datetimeFigureOut">
              <a:rPr lang="ru-RU" smtClean="0"/>
              <a:t>19.05.2026</a:t>
            </a:fld>
            <a:endParaRPr lang="ru-RU"/>
          </a:p>
        </p:txBody>
      </p:sp>
      <p:sp>
        <p:nvSpPr>
          <p:cNvPr id="6" name="Нижний колонтитул 5">
            <a:extLst>
              <a:ext uri="{FF2B5EF4-FFF2-40B4-BE49-F238E27FC236}">
                <a16:creationId xmlns:a16="http://schemas.microsoft.com/office/drawing/2014/main" id="{D6E26A8E-C291-48BE-91FA-415E7E3D111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97F9DA6-37C9-4FD5-89A5-1BAF38BB691E}"/>
              </a:ext>
            </a:extLst>
          </p:cNvPr>
          <p:cNvSpPr>
            <a:spLocks noGrp="1"/>
          </p:cNvSpPr>
          <p:nvPr>
            <p:ph type="sldNum" sz="quarter" idx="12"/>
          </p:nvPr>
        </p:nvSpPr>
        <p:spPr/>
        <p:txBody>
          <a:bodyPr/>
          <a:lstStyle/>
          <a:p>
            <a:fld id="{AF1A75B5-B58F-4030-8DB1-B4E1D247AFE0}" type="slidenum">
              <a:rPr lang="ru-RU" smtClean="0"/>
              <a:t>‹#›</a:t>
            </a:fld>
            <a:endParaRPr lang="ru-RU"/>
          </a:p>
        </p:txBody>
      </p:sp>
    </p:spTree>
    <p:extLst>
      <p:ext uri="{BB962C8B-B14F-4D97-AF65-F5344CB8AC3E}">
        <p14:creationId xmlns:p14="http://schemas.microsoft.com/office/powerpoint/2010/main" val="1197574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D44031-F425-489F-A6DB-531E52239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557EA952-0A6A-4C37-A7B7-5A00EAE5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81AF52A-C26C-4FC2-A637-2B092A1E9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55A19C-F082-49ED-B671-81F2EFD1EAD7}" type="datetimeFigureOut">
              <a:rPr lang="ru-RU" smtClean="0"/>
              <a:t>19.05.2026</a:t>
            </a:fld>
            <a:endParaRPr lang="ru-RU"/>
          </a:p>
        </p:txBody>
      </p:sp>
      <p:sp>
        <p:nvSpPr>
          <p:cNvPr id="5" name="Нижний колонтитул 4">
            <a:extLst>
              <a:ext uri="{FF2B5EF4-FFF2-40B4-BE49-F238E27FC236}">
                <a16:creationId xmlns:a16="http://schemas.microsoft.com/office/drawing/2014/main" id="{D201EA6D-B3D2-4BDA-922B-DC174D185C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B3BF393-9265-4491-966F-E2F2588554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1A75B5-B58F-4030-8DB1-B4E1D247AFE0}" type="slidenum">
              <a:rPr lang="ru-RU" smtClean="0"/>
              <a:t>‹#›</a:t>
            </a:fld>
            <a:endParaRPr lang="ru-RU"/>
          </a:p>
        </p:txBody>
      </p:sp>
    </p:spTree>
    <p:extLst>
      <p:ext uri="{BB962C8B-B14F-4D97-AF65-F5344CB8AC3E}">
        <p14:creationId xmlns:p14="http://schemas.microsoft.com/office/powerpoint/2010/main" val="2918263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3.emf"/><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27.xml.rels><?xml version="1.0" encoding="UTF-8" standalone="yes"?>
<Relationships xmlns="http://schemas.openxmlformats.org/package/2006/relationships"><Relationship Id="rId3" Type="http://schemas.openxmlformats.org/officeDocument/2006/relationships/hyperlink" Target="https://uhecr.sinp.msu.ru/" TargetMode="External"/><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hyperlink" Target="mailto:Pavel.Klimov@gmail.co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s>
</file>

<file path=ppt/slides/_rels/slide3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3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92.jpg"/></Relationships>
</file>

<file path=ppt/slides/_rels/slide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225819C-4738-558B-F44A-A5070F01B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778644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a:stretch>
            <a:fillRect/>
          </a:stretch>
        </p:blipFill>
        <p:spPr>
          <a:xfrm>
            <a:off x="119007" y="2599180"/>
            <a:ext cx="4489789" cy="2627386"/>
          </a:xfrm>
          <a:prstGeom prst="rect">
            <a:avLst/>
          </a:prstGeom>
        </p:spPr>
      </p:pic>
      <p:pic>
        <p:nvPicPr>
          <p:cNvPr id="6" name="Рисунок 5"/>
          <p:cNvPicPr>
            <a:picLocks noChangeAspect="1"/>
          </p:cNvPicPr>
          <p:nvPr/>
        </p:nvPicPr>
        <p:blipFill>
          <a:blip r:embed="rId3"/>
          <a:stretch>
            <a:fillRect/>
          </a:stretch>
        </p:blipFill>
        <p:spPr>
          <a:xfrm>
            <a:off x="112776" y="500732"/>
            <a:ext cx="4489790" cy="2065579"/>
          </a:xfrm>
          <a:prstGeom prst="rect">
            <a:avLst/>
          </a:prstGeom>
        </p:spPr>
      </p:pic>
      <p:sp>
        <p:nvSpPr>
          <p:cNvPr id="7" name="Прямоугольник 6"/>
          <p:cNvSpPr/>
          <p:nvPr/>
        </p:nvSpPr>
        <p:spPr>
          <a:xfrm>
            <a:off x="4945942" y="338050"/>
            <a:ext cx="7133281" cy="1015663"/>
          </a:xfrm>
          <a:prstGeom prst="rect">
            <a:avLst/>
          </a:prstGeom>
        </p:spPr>
        <p:txBody>
          <a:bodyPr wrap="square">
            <a:spAutoFit/>
          </a:bodyPr>
          <a:lstStyle/>
          <a:p>
            <a:r>
              <a:rPr lang="en-US" sz="2000" dirty="0">
                <a:solidFill>
                  <a:srgbClr val="231F20"/>
                </a:solidFill>
              </a:rPr>
              <a:t>Benson, R. and Linsley, J., 1981, Satellite observation of cosmic ray air showers, ICRC, 17th, Paris, France, July 13–25, Conference Papers. Volume </a:t>
            </a:r>
            <a:r>
              <a:rPr lang="en-US" sz="2000" b="1" dirty="0">
                <a:solidFill>
                  <a:srgbClr val="231F20"/>
                </a:solidFill>
              </a:rPr>
              <a:t>8</a:t>
            </a:r>
            <a:endParaRPr lang="ru-RU" sz="2000" dirty="0"/>
          </a:p>
        </p:txBody>
      </p:sp>
      <p:sp>
        <p:nvSpPr>
          <p:cNvPr id="9" name="Прямоугольник 8"/>
          <p:cNvSpPr/>
          <p:nvPr/>
        </p:nvSpPr>
        <p:spPr>
          <a:xfrm>
            <a:off x="0" y="5303770"/>
            <a:ext cx="5915575" cy="646331"/>
          </a:xfrm>
          <a:prstGeom prst="rect">
            <a:avLst/>
          </a:prstGeom>
        </p:spPr>
        <p:txBody>
          <a:bodyPr wrap="square">
            <a:spAutoFit/>
          </a:bodyPr>
          <a:lstStyle/>
          <a:p>
            <a:pPr algn="just"/>
            <a:r>
              <a:rPr lang="en-US" dirty="0">
                <a:solidFill>
                  <a:srgbClr val="231F20"/>
                </a:solidFill>
              </a:rPr>
              <a:t>Yoshiyuki Takahashi</a:t>
            </a:r>
            <a:r>
              <a:rPr lang="ru-RU" dirty="0">
                <a:solidFill>
                  <a:srgbClr val="231F20"/>
                </a:solidFill>
              </a:rPr>
              <a:t> </a:t>
            </a:r>
            <a:r>
              <a:rPr lang="en-US" dirty="0">
                <a:solidFill>
                  <a:srgbClr val="231F20"/>
                </a:solidFill>
              </a:rPr>
              <a:t>suggested the concept of MASS, the Maximum-Energy Auger (Air)-Shower Satellite, 1995</a:t>
            </a:r>
            <a:endParaRPr lang="ru-RU" dirty="0"/>
          </a:p>
        </p:txBody>
      </p:sp>
      <p:sp>
        <p:nvSpPr>
          <p:cNvPr id="10" name="TextBox 9"/>
          <p:cNvSpPr txBox="1"/>
          <p:nvPr/>
        </p:nvSpPr>
        <p:spPr>
          <a:xfrm>
            <a:off x="4971460" y="1293837"/>
            <a:ext cx="5210417" cy="3046988"/>
          </a:xfrm>
          <a:prstGeom prst="rect">
            <a:avLst/>
          </a:prstGeom>
          <a:noFill/>
        </p:spPr>
        <p:txBody>
          <a:bodyPr wrap="square" rtlCol="0">
            <a:spAutoFit/>
          </a:bodyPr>
          <a:lstStyle/>
          <a:p>
            <a:pPr marL="342900" indent="-342900">
              <a:buAutoNum type="arabicParenR"/>
            </a:pPr>
            <a:r>
              <a:rPr lang="en-US" sz="2400" dirty="0"/>
              <a:t>OWL – two Schmidt telescopes</a:t>
            </a:r>
          </a:p>
          <a:p>
            <a:pPr marL="342900" indent="-342900">
              <a:buAutoNum type="arabicParenR"/>
            </a:pPr>
            <a:r>
              <a:rPr lang="en-US" sz="2400" dirty="0"/>
              <a:t>EUSO (JEM-EUSO) – wide field of angle Fresnel lens telescope. L. </a:t>
            </a:r>
            <a:r>
              <a:rPr lang="en-US" sz="2400" dirty="0" err="1"/>
              <a:t>Scarsi</a:t>
            </a:r>
            <a:r>
              <a:rPr lang="en-US" sz="2400" dirty="0"/>
              <a:t> – T. </a:t>
            </a:r>
            <a:r>
              <a:rPr lang="en-US" sz="2400" dirty="0" err="1"/>
              <a:t>Ebisuzaki</a:t>
            </a:r>
            <a:r>
              <a:rPr lang="en-US" sz="2400" dirty="0"/>
              <a:t> – P. </a:t>
            </a:r>
            <a:r>
              <a:rPr lang="en-US" sz="2400" dirty="0" err="1"/>
              <a:t>Picozza</a:t>
            </a:r>
            <a:r>
              <a:rPr lang="en-US" sz="2400" dirty="0"/>
              <a:t> – E. </a:t>
            </a:r>
            <a:r>
              <a:rPr lang="en-US" sz="2400" dirty="0" err="1"/>
              <a:t>Parizot</a:t>
            </a:r>
            <a:endParaRPr lang="en-US" sz="2400" dirty="0"/>
          </a:p>
          <a:p>
            <a:pPr marL="342900" indent="-342900">
              <a:buAutoNum type="arabicParenR"/>
            </a:pPr>
            <a:r>
              <a:rPr lang="en-US" sz="2400" dirty="0"/>
              <a:t>TUS &amp; KLYPVE – Fresnel mirror concept (M. </a:t>
            </a:r>
            <a:r>
              <a:rPr lang="en-US" sz="2400" dirty="0" err="1"/>
              <a:t>Panasyuk</a:t>
            </a:r>
            <a:r>
              <a:rPr lang="en-US" sz="2400" dirty="0"/>
              <a:t>, B. </a:t>
            </a:r>
            <a:r>
              <a:rPr lang="en-US" sz="2400" dirty="0" err="1"/>
              <a:t>Khrenov</a:t>
            </a:r>
            <a:r>
              <a:rPr lang="en-US" sz="2400" dirty="0"/>
              <a:t>)</a:t>
            </a:r>
          </a:p>
          <a:p>
            <a:pPr marL="342900" indent="-342900">
              <a:buAutoNum type="arabicParenR"/>
            </a:pPr>
            <a:r>
              <a:rPr lang="en-US" sz="2400" dirty="0"/>
              <a:t>ERA – new concept of distributed space observatory</a:t>
            </a:r>
            <a:endParaRPr lang="ru-RU" sz="2400" dirty="0"/>
          </a:p>
        </p:txBody>
      </p:sp>
      <p:sp>
        <p:nvSpPr>
          <p:cNvPr id="11" name="Правая фигурная скобка 10"/>
          <p:cNvSpPr/>
          <p:nvPr/>
        </p:nvSpPr>
        <p:spPr>
          <a:xfrm>
            <a:off x="10037995" y="1354342"/>
            <a:ext cx="263651" cy="1383390"/>
          </a:xfrm>
          <a:prstGeom prst="rightBrace">
            <a:avLst>
              <a:gd name="adj1" fmla="val 2293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 name="Правая фигурная скобка 11"/>
          <p:cNvSpPr/>
          <p:nvPr/>
        </p:nvSpPr>
        <p:spPr>
          <a:xfrm>
            <a:off x="10188108" y="2331318"/>
            <a:ext cx="332033" cy="1122289"/>
          </a:xfrm>
          <a:prstGeom prst="rightBrace">
            <a:avLst>
              <a:gd name="adj1" fmla="val 22936"/>
              <a:gd name="adj2" fmla="val 50000"/>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 name="TextBox 12"/>
          <p:cNvSpPr txBox="1"/>
          <p:nvPr/>
        </p:nvSpPr>
        <p:spPr>
          <a:xfrm>
            <a:off x="10520141" y="1722632"/>
            <a:ext cx="1459992" cy="461665"/>
          </a:xfrm>
          <a:prstGeom prst="rect">
            <a:avLst/>
          </a:prstGeom>
          <a:noFill/>
        </p:spPr>
        <p:txBody>
          <a:bodyPr wrap="square" rtlCol="0">
            <a:spAutoFit/>
          </a:bodyPr>
          <a:lstStyle/>
          <a:p>
            <a:r>
              <a:rPr lang="en-US" sz="2400" dirty="0"/>
              <a:t>POEMMA</a:t>
            </a:r>
            <a:endParaRPr lang="ru-RU" sz="2400" dirty="0"/>
          </a:p>
        </p:txBody>
      </p:sp>
      <p:sp>
        <p:nvSpPr>
          <p:cNvPr id="14" name="TextBox 13"/>
          <p:cNvSpPr txBox="1"/>
          <p:nvPr/>
        </p:nvSpPr>
        <p:spPr>
          <a:xfrm>
            <a:off x="10670254" y="2737732"/>
            <a:ext cx="1459992" cy="461665"/>
          </a:xfrm>
          <a:prstGeom prst="rect">
            <a:avLst/>
          </a:prstGeom>
          <a:noFill/>
        </p:spPr>
        <p:txBody>
          <a:bodyPr wrap="square" rtlCol="0">
            <a:spAutoFit/>
          </a:bodyPr>
          <a:lstStyle/>
          <a:p>
            <a:r>
              <a:rPr lang="en-US" sz="2400" dirty="0"/>
              <a:t>K-EUSO</a:t>
            </a:r>
            <a:endParaRPr lang="ru-RU" sz="2400" dirty="0"/>
          </a:p>
        </p:txBody>
      </p:sp>
      <p:sp>
        <p:nvSpPr>
          <p:cNvPr id="3" name="Прямоугольник 2"/>
          <p:cNvSpPr/>
          <p:nvPr/>
        </p:nvSpPr>
        <p:spPr>
          <a:xfrm>
            <a:off x="0" y="5955551"/>
            <a:ext cx="5802284" cy="923330"/>
          </a:xfrm>
          <a:prstGeom prst="rect">
            <a:avLst/>
          </a:prstGeom>
        </p:spPr>
        <p:txBody>
          <a:bodyPr wrap="square">
            <a:spAutoFit/>
          </a:bodyPr>
          <a:lstStyle/>
          <a:p>
            <a:pPr algn="just"/>
            <a:r>
              <a:rPr lang="en-US" dirty="0">
                <a:solidFill>
                  <a:srgbClr val="231F20"/>
                </a:solidFill>
                <a:latin typeface="ArialMT"/>
              </a:rPr>
              <a:t>Figures from </a:t>
            </a:r>
            <a:r>
              <a:rPr lang="en-US" i="1" dirty="0">
                <a:solidFill>
                  <a:srgbClr val="231F20"/>
                </a:solidFill>
                <a:latin typeface="ArialMT"/>
              </a:rPr>
              <a:t>T. </a:t>
            </a:r>
            <a:r>
              <a:rPr lang="en-US" i="1" dirty="0" err="1">
                <a:solidFill>
                  <a:srgbClr val="231F20"/>
                </a:solidFill>
                <a:latin typeface="ArialMT"/>
              </a:rPr>
              <a:t>Ebisuzaki</a:t>
            </a:r>
            <a:r>
              <a:rPr lang="ru-RU" i="1" dirty="0">
                <a:solidFill>
                  <a:srgbClr val="231F20"/>
                </a:solidFill>
                <a:latin typeface="ArialMT"/>
              </a:rPr>
              <a:t>, </a:t>
            </a:r>
            <a:r>
              <a:rPr lang="en-US" i="1" dirty="0"/>
              <a:t>Space-based observation of the extensive </a:t>
            </a:r>
            <a:r>
              <a:rPr lang="en-US" i="1" dirty="0" err="1"/>
              <a:t>airshowers</a:t>
            </a:r>
            <a:r>
              <a:rPr lang="ru-RU" i="1" dirty="0"/>
              <a:t>, </a:t>
            </a:r>
            <a:r>
              <a:rPr lang="en-US" i="1" dirty="0"/>
              <a:t>EPJ Web of Conferences 53, 01014 (2013)</a:t>
            </a:r>
            <a:endParaRPr lang="ru-RU" i="1" dirty="0"/>
          </a:p>
        </p:txBody>
      </p:sp>
      <p:sp>
        <p:nvSpPr>
          <p:cNvPr id="4" name="Номер слайда 3"/>
          <p:cNvSpPr>
            <a:spLocks noGrp="1"/>
          </p:cNvSpPr>
          <p:nvPr>
            <p:ph type="sldNum" sz="quarter" idx="12"/>
          </p:nvPr>
        </p:nvSpPr>
        <p:spPr>
          <a:xfrm>
            <a:off x="9407618" y="6498222"/>
            <a:ext cx="2743200" cy="365125"/>
          </a:xfrm>
        </p:spPr>
        <p:txBody>
          <a:bodyPr/>
          <a:lstStyle/>
          <a:p>
            <a:fld id="{B0FA5F90-7F2C-45A1-A9AA-2E5AB861A000}" type="slidenum">
              <a:rPr lang="ru-RU" smtClean="0"/>
              <a:t>10</a:t>
            </a:fld>
            <a:endParaRPr lang="ru-RU" dirty="0"/>
          </a:p>
        </p:txBody>
      </p:sp>
      <p:pic>
        <p:nvPicPr>
          <p:cNvPr id="15" name="Объект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9067" y="4693571"/>
            <a:ext cx="2092251" cy="2053706"/>
          </a:xfrm>
          <a:prstGeom prst="rect">
            <a:avLst/>
          </a:prstGeom>
        </p:spPr>
      </p:pic>
      <p:pic>
        <p:nvPicPr>
          <p:cNvPr id="16" name="Рисунок 15"/>
          <p:cNvPicPr>
            <a:picLocks noChangeAspect="1"/>
          </p:cNvPicPr>
          <p:nvPr/>
        </p:nvPicPr>
        <p:blipFill>
          <a:blip r:embed="rId5"/>
          <a:stretch>
            <a:fillRect/>
          </a:stretch>
        </p:blipFill>
        <p:spPr>
          <a:xfrm>
            <a:off x="6455076" y="4711073"/>
            <a:ext cx="2726844" cy="2042500"/>
          </a:xfrm>
          <a:prstGeom prst="rect">
            <a:avLst/>
          </a:prstGeom>
          <a:ln w="127000" cap="sq">
            <a:noFill/>
            <a:miter lim="800000"/>
          </a:ln>
          <a:effectLst>
            <a:outerShdw blurRad="57150" dist="50800" dir="2700000" algn="tl" rotWithShape="0">
              <a:srgbClr val="000000">
                <a:alpha val="40000"/>
              </a:srgbClr>
            </a:outerShdw>
          </a:effectLst>
        </p:spPr>
      </p:pic>
      <p:sp>
        <p:nvSpPr>
          <p:cNvPr id="17" name="Прямоугольник 16">
            <a:extLst>
              <a:ext uri="{FF2B5EF4-FFF2-40B4-BE49-F238E27FC236}">
                <a16:creationId xmlns:a16="http://schemas.microsoft.com/office/drawing/2014/main" id="{18523E60-3396-7A3F-202F-DF82D91ED00B}"/>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altLang="zh-CN" b="1" dirty="0"/>
              <a:t>A bit of history</a:t>
            </a:r>
            <a:endParaRPr lang="zh-CN" altLang="en-US" b="1" dirty="0"/>
          </a:p>
        </p:txBody>
      </p:sp>
      <p:sp>
        <p:nvSpPr>
          <p:cNvPr id="2" name="TextBox 1">
            <a:extLst>
              <a:ext uri="{FF2B5EF4-FFF2-40B4-BE49-F238E27FC236}">
                <a16:creationId xmlns:a16="http://schemas.microsoft.com/office/drawing/2014/main" id="{BFE8D3F6-FD5B-23CC-595D-6B9E1E7D6EB3}"/>
              </a:ext>
            </a:extLst>
          </p:cNvPr>
          <p:cNvSpPr txBox="1"/>
          <p:nvPr/>
        </p:nvSpPr>
        <p:spPr>
          <a:xfrm>
            <a:off x="6971134" y="4324239"/>
            <a:ext cx="1684564" cy="400110"/>
          </a:xfrm>
          <a:prstGeom prst="rect">
            <a:avLst/>
          </a:prstGeom>
          <a:noFill/>
        </p:spPr>
        <p:txBody>
          <a:bodyPr wrap="none" rtlCol="0">
            <a:spAutoFit/>
          </a:bodyPr>
          <a:lstStyle/>
          <a:p>
            <a:r>
              <a:rPr lang="en-GB" altLang="zh-CN" sz="2000" dirty="0"/>
              <a:t>M. I. Panasyuk</a:t>
            </a:r>
            <a:endParaRPr lang="zh-CN" altLang="en-US" sz="2000" dirty="0"/>
          </a:p>
        </p:txBody>
      </p:sp>
      <p:sp>
        <p:nvSpPr>
          <p:cNvPr id="5" name="TextBox 4">
            <a:extLst>
              <a:ext uri="{FF2B5EF4-FFF2-40B4-BE49-F238E27FC236}">
                <a16:creationId xmlns:a16="http://schemas.microsoft.com/office/drawing/2014/main" id="{E125452D-991C-1CD6-FB7D-118D26301F46}"/>
              </a:ext>
            </a:extLst>
          </p:cNvPr>
          <p:cNvSpPr txBox="1"/>
          <p:nvPr/>
        </p:nvSpPr>
        <p:spPr>
          <a:xfrm>
            <a:off x="9676742" y="4340825"/>
            <a:ext cx="1584216" cy="400110"/>
          </a:xfrm>
          <a:prstGeom prst="rect">
            <a:avLst/>
          </a:prstGeom>
          <a:noFill/>
        </p:spPr>
        <p:txBody>
          <a:bodyPr wrap="none" rtlCol="0">
            <a:spAutoFit/>
          </a:bodyPr>
          <a:lstStyle/>
          <a:p>
            <a:r>
              <a:rPr lang="en-GB" altLang="zh-CN" sz="2000" dirty="0"/>
              <a:t>B. A. </a:t>
            </a:r>
            <a:r>
              <a:rPr lang="en-GB" altLang="zh-CN" sz="2000" dirty="0" err="1"/>
              <a:t>Khrenov</a:t>
            </a:r>
            <a:endParaRPr lang="zh-CN" altLang="en-US" sz="2000" dirty="0"/>
          </a:p>
        </p:txBody>
      </p:sp>
    </p:spTree>
    <p:extLst>
      <p:ext uri="{BB962C8B-B14F-4D97-AF65-F5344CB8AC3E}">
        <p14:creationId xmlns:p14="http://schemas.microsoft.com/office/powerpoint/2010/main" val="224429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7D8B-4325-E82D-2835-D4BF30E5A9BE}"/>
            </a:ext>
          </a:extLst>
        </p:cNvPr>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BEEC85C7-68D7-C26C-C081-F67CA7AF1132}"/>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Challenges for orbital missions</a:t>
            </a:r>
            <a:endParaRPr lang="ru-RU" b="1" dirty="0"/>
          </a:p>
        </p:txBody>
      </p:sp>
      <p:graphicFrame>
        <p:nvGraphicFramePr>
          <p:cNvPr id="5" name="Object 2">
            <a:extLst>
              <a:ext uri="{FF2B5EF4-FFF2-40B4-BE49-F238E27FC236}">
                <a16:creationId xmlns:a16="http://schemas.microsoft.com/office/drawing/2014/main" id="{B8DF450D-EA2F-A96E-0773-091978F775B2}"/>
              </a:ext>
            </a:extLst>
          </p:cNvPr>
          <p:cNvGraphicFramePr>
            <a:graphicFrameLocks noChangeAspect="1"/>
          </p:cNvGraphicFramePr>
          <p:nvPr>
            <p:extLst>
              <p:ext uri="{D42A27DB-BD31-4B8C-83A1-F6EECF244321}">
                <p14:modId xmlns:p14="http://schemas.microsoft.com/office/powerpoint/2010/main" val="549300897"/>
              </p:ext>
            </p:extLst>
          </p:nvPr>
        </p:nvGraphicFramePr>
        <p:xfrm>
          <a:off x="310340" y="916877"/>
          <a:ext cx="5496099" cy="3063118"/>
        </p:xfrm>
        <a:graphic>
          <a:graphicData uri="http://schemas.openxmlformats.org/presentationml/2006/ole">
            <mc:AlternateContent xmlns:mc="http://schemas.openxmlformats.org/markup-compatibility/2006">
              <mc:Choice xmlns:v="urn:schemas-microsoft-com:vml" Requires="v">
                <p:oleObj name="Document" r:id="rId2" imgW="6272919" imgH="3495312" progId="Word.Document.8">
                  <p:embed/>
                </p:oleObj>
              </mc:Choice>
              <mc:Fallback>
                <p:oleObj name="Document" r:id="rId2" imgW="6272919" imgH="3495312" progId="Word.Document.8">
                  <p:embed/>
                  <p:pic>
                    <p:nvPicPr>
                      <p:cNvPr id="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40" y="916877"/>
                        <a:ext cx="5496099" cy="3063118"/>
                      </a:xfrm>
                      <a:prstGeom prst="rect">
                        <a:avLst/>
                      </a:prstGeom>
                      <a:noFill/>
                      <a:ln>
                        <a:noFill/>
                      </a:ln>
                      <a:effectLst/>
                    </p:spPr>
                  </p:pic>
                </p:oleObj>
              </mc:Fallback>
            </mc:AlternateContent>
          </a:graphicData>
        </a:graphic>
      </p:graphicFrame>
      <p:sp>
        <p:nvSpPr>
          <p:cNvPr id="9" name="TextBox 8">
            <a:extLst>
              <a:ext uri="{FF2B5EF4-FFF2-40B4-BE49-F238E27FC236}">
                <a16:creationId xmlns:a16="http://schemas.microsoft.com/office/drawing/2014/main" id="{26442125-BDF9-E4C6-CDE9-315FB7A8CB83}"/>
              </a:ext>
            </a:extLst>
          </p:cNvPr>
          <p:cNvSpPr txBox="1"/>
          <p:nvPr/>
        </p:nvSpPr>
        <p:spPr>
          <a:xfrm>
            <a:off x="6412021" y="395547"/>
            <a:ext cx="5620652" cy="1631216"/>
          </a:xfrm>
          <a:prstGeom prst="rect">
            <a:avLst/>
          </a:prstGeom>
          <a:noFill/>
        </p:spPr>
        <p:txBody>
          <a:bodyPr wrap="square">
            <a:spAutoFit/>
          </a:bodyPr>
          <a:lstStyle/>
          <a:p>
            <a:r>
              <a:rPr lang="en-US" altLang="ru-RU" sz="2000" dirty="0"/>
              <a:t>2. The need to combine three characteristics in a single device:</a:t>
            </a:r>
          </a:p>
          <a:p>
            <a:pPr marL="342900" indent="-342900">
              <a:buFont typeface="Arial" panose="020B0604020202020204" pitchFamily="34" charset="0"/>
              <a:buChar char="•"/>
            </a:pPr>
            <a:r>
              <a:rPr lang="en-US" altLang="ru-RU" sz="2000" dirty="0"/>
              <a:t>Large field of view (wide angle)</a:t>
            </a:r>
          </a:p>
          <a:p>
            <a:pPr marL="342900" indent="-342900">
              <a:buFont typeface="Arial" panose="020B0604020202020204" pitchFamily="34" charset="0"/>
              <a:buChar char="•"/>
            </a:pPr>
            <a:r>
              <a:rPr lang="en-US" altLang="ru-RU" sz="2000" dirty="0"/>
              <a:t>Large aperture (optical system area)</a:t>
            </a:r>
          </a:p>
          <a:p>
            <a:pPr marL="342900" indent="-342900">
              <a:buFont typeface="Arial" panose="020B0604020202020204" pitchFamily="34" charset="0"/>
              <a:buChar char="•"/>
            </a:pPr>
            <a:r>
              <a:rPr lang="en-US" altLang="ru-RU" sz="2000" dirty="0"/>
              <a:t>High temporal resolution.</a:t>
            </a:r>
            <a:endParaRPr lang="ru-RU" altLang="zh-CN" dirty="0"/>
          </a:p>
        </p:txBody>
      </p:sp>
      <p:sp>
        <p:nvSpPr>
          <p:cNvPr id="10" name="Содержимое 2">
            <a:extLst>
              <a:ext uri="{FF2B5EF4-FFF2-40B4-BE49-F238E27FC236}">
                <a16:creationId xmlns:a16="http://schemas.microsoft.com/office/drawing/2014/main" id="{23B03F7C-16AE-3F00-D31D-13EB5C0A41EA}"/>
              </a:ext>
            </a:extLst>
          </p:cNvPr>
          <p:cNvSpPr txBox="1">
            <a:spLocks/>
          </p:cNvSpPr>
          <p:nvPr/>
        </p:nvSpPr>
        <p:spPr>
          <a:xfrm>
            <a:off x="134388" y="361605"/>
            <a:ext cx="5848002" cy="8251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ru-RU" sz="2000" dirty="0"/>
              <a:t>1. Operation in conditions of rapidly changing UV emission of the Earth's night atmosphere</a:t>
            </a:r>
            <a:endParaRPr lang="ru-RU" altLang="ru-RU" sz="2000" dirty="0"/>
          </a:p>
        </p:txBody>
      </p:sp>
      <p:pic>
        <p:nvPicPr>
          <p:cNvPr id="11" name="Picture 2">
            <a:extLst>
              <a:ext uri="{FF2B5EF4-FFF2-40B4-BE49-F238E27FC236}">
                <a16:creationId xmlns:a16="http://schemas.microsoft.com/office/drawing/2014/main" id="{CF3E9E34-794D-07EA-22D9-49A43EDD5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2176" y="2698866"/>
            <a:ext cx="4770805" cy="386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B5FBDFB0-0D74-3896-2C11-AFA484DA9BFE}"/>
              </a:ext>
            </a:extLst>
          </p:cNvPr>
          <p:cNvSpPr txBox="1"/>
          <p:nvPr/>
        </p:nvSpPr>
        <p:spPr>
          <a:xfrm>
            <a:off x="6586810" y="2111917"/>
            <a:ext cx="5104046" cy="646331"/>
          </a:xfrm>
          <a:prstGeom prst="rect">
            <a:avLst/>
          </a:prstGeom>
          <a:noFill/>
        </p:spPr>
        <p:txBody>
          <a:bodyPr wrap="square">
            <a:spAutoFit/>
          </a:bodyPr>
          <a:lstStyle/>
          <a:p>
            <a:pPr algn="ctr"/>
            <a:r>
              <a:rPr lang="en-US" altLang="ru-RU" dirty="0"/>
              <a:t>JEM-EUSO</a:t>
            </a:r>
            <a:r>
              <a:rPr lang="ru-RU" altLang="ru-RU" dirty="0"/>
              <a:t> </a:t>
            </a:r>
            <a:r>
              <a:rPr lang="en-US" altLang="ru-RU" dirty="0"/>
              <a:t>instrument: 1.5 tones of complicated optics, mechanics and electronics.</a:t>
            </a:r>
            <a:endParaRPr lang="zh-CN" altLang="en-US" dirty="0"/>
          </a:p>
        </p:txBody>
      </p:sp>
      <p:sp>
        <p:nvSpPr>
          <p:cNvPr id="14" name="TextBox 13">
            <a:extLst>
              <a:ext uri="{FF2B5EF4-FFF2-40B4-BE49-F238E27FC236}">
                <a16:creationId xmlns:a16="http://schemas.microsoft.com/office/drawing/2014/main" id="{13ABDA65-455E-A882-95C4-72E83EBDC7FE}"/>
              </a:ext>
            </a:extLst>
          </p:cNvPr>
          <p:cNvSpPr txBox="1"/>
          <p:nvPr/>
        </p:nvSpPr>
        <p:spPr>
          <a:xfrm>
            <a:off x="159328" y="4083182"/>
            <a:ext cx="5647111" cy="400110"/>
          </a:xfrm>
          <a:prstGeom prst="rect">
            <a:avLst/>
          </a:prstGeom>
          <a:noFill/>
        </p:spPr>
        <p:txBody>
          <a:bodyPr wrap="square" rtlCol="0">
            <a:spAutoFit/>
          </a:bodyPr>
          <a:lstStyle/>
          <a:p>
            <a:r>
              <a:rPr lang="en-GB" altLang="zh-CN" sz="2000" dirty="0"/>
              <a:t>3. Scientific equipment should be space qualified!</a:t>
            </a:r>
            <a:endParaRPr lang="zh-CN" altLang="en-US" sz="2000" dirty="0"/>
          </a:p>
        </p:txBody>
      </p:sp>
      <p:pic>
        <p:nvPicPr>
          <p:cNvPr id="1026" name="Picture 2" descr="Astronaut Funny Images – Browse 129,539 Stock Photos, Vectors, and Video |  Adobe Stock">
            <a:extLst>
              <a:ext uri="{FF2B5EF4-FFF2-40B4-BE49-F238E27FC236}">
                <a16:creationId xmlns:a16="http://schemas.microsoft.com/office/drawing/2014/main" id="{B9DEFBAF-6E06-855F-F964-F56DF6FB0B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5133" y="4501325"/>
            <a:ext cx="3792235" cy="212365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C958AE8B-528A-7462-A817-95E56BAA940A}"/>
              </a:ext>
            </a:extLst>
          </p:cNvPr>
          <p:cNvSpPr/>
          <p:nvPr/>
        </p:nvSpPr>
        <p:spPr>
          <a:xfrm>
            <a:off x="77587" y="4065148"/>
            <a:ext cx="6018413" cy="264006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Прямоугольник 2">
            <a:extLst>
              <a:ext uri="{FF2B5EF4-FFF2-40B4-BE49-F238E27FC236}">
                <a16:creationId xmlns:a16="http://schemas.microsoft.com/office/drawing/2014/main" id="{FF876CFB-9DF1-10B7-DB8B-E42A7FFC1135}"/>
              </a:ext>
            </a:extLst>
          </p:cNvPr>
          <p:cNvSpPr/>
          <p:nvPr/>
        </p:nvSpPr>
        <p:spPr>
          <a:xfrm>
            <a:off x="77586" y="382388"/>
            <a:ext cx="6018413" cy="351425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Прямоугольник 5">
            <a:extLst>
              <a:ext uri="{FF2B5EF4-FFF2-40B4-BE49-F238E27FC236}">
                <a16:creationId xmlns:a16="http://schemas.microsoft.com/office/drawing/2014/main" id="{FC010522-3D47-D634-34D0-6EB22C9DB597}"/>
              </a:ext>
            </a:extLst>
          </p:cNvPr>
          <p:cNvSpPr/>
          <p:nvPr/>
        </p:nvSpPr>
        <p:spPr>
          <a:xfrm>
            <a:off x="6328753" y="395547"/>
            <a:ext cx="5703919" cy="630966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69892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B9F28E5A-1AB6-8E6C-037D-2D2A67FF9C8A}"/>
              </a:ext>
            </a:extLst>
          </p:cNvPr>
          <p:cNvSpPr>
            <a:spLocks noGrp="1"/>
          </p:cNvSpPr>
          <p:nvPr>
            <p:ph type="sldNum" sz="quarter" idx="12"/>
          </p:nvPr>
        </p:nvSpPr>
        <p:spPr bwMode="auto">
          <a:xfrm>
            <a:off x="9448800"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638E4FD-A1C9-490B-8798-ED7A030AEA9E}" type="slidenum">
              <a:rPr lang="ru-RU" altLang="ru-RU" sz="1200">
                <a:solidFill>
                  <a:srgbClr val="898989"/>
                </a:solidFill>
              </a:rPr>
              <a:pPr>
                <a:spcBef>
                  <a:spcPct val="0"/>
                </a:spcBef>
                <a:buFontTx/>
                <a:buNone/>
              </a:pPr>
              <a:t>12</a:t>
            </a:fld>
            <a:endParaRPr lang="ru-RU" altLang="ru-RU" sz="1200">
              <a:solidFill>
                <a:srgbClr val="898989"/>
              </a:solidFill>
            </a:endParaRPr>
          </a:p>
        </p:txBody>
      </p:sp>
      <p:pic>
        <p:nvPicPr>
          <p:cNvPr id="5" name="Picture 1">
            <a:extLst>
              <a:ext uri="{FF2B5EF4-FFF2-40B4-BE49-F238E27FC236}">
                <a16:creationId xmlns:a16="http://schemas.microsoft.com/office/drawing/2014/main" id="{B91C0A9C-D2DC-C31C-CC21-342119134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9331" y="412615"/>
            <a:ext cx="2347490" cy="223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E17E4C8-2145-04FA-D8E1-6249BCDF891A}"/>
              </a:ext>
            </a:extLst>
          </p:cNvPr>
          <p:cNvSpPr txBox="1"/>
          <p:nvPr/>
        </p:nvSpPr>
        <p:spPr>
          <a:xfrm>
            <a:off x="4370221" y="660795"/>
            <a:ext cx="5223112" cy="3477875"/>
          </a:xfrm>
          <a:prstGeom prst="rect">
            <a:avLst/>
          </a:prstGeom>
          <a:noFill/>
        </p:spPr>
        <p:txBody>
          <a:bodyPr wrap="square" rtlCol="0">
            <a:spAutoFit/>
          </a:bodyPr>
          <a:lstStyle/>
          <a:p>
            <a:pPr marL="342900" indent="-342900" algn="just">
              <a:buFont typeface="Arial" panose="020B0604020202020204" pitchFamily="34" charset="0"/>
              <a:buChar char="•"/>
            </a:pPr>
            <a:r>
              <a:rPr lang="en-US" altLang="zh-CN" sz="2000" dirty="0"/>
              <a:t>TUS was launched aboard the Lomonosov spacecraft on April 28, 2016.</a:t>
            </a:r>
          </a:p>
          <a:p>
            <a:pPr marL="342900" indent="-342900" algn="just">
              <a:buFont typeface="Arial" panose="020B0604020202020204" pitchFamily="34" charset="0"/>
              <a:buChar char="•"/>
            </a:pPr>
            <a:r>
              <a:rPr lang="en-US" altLang="zh-CN" sz="2000" dirty="0"/>
              <a:t>In-space operation until December 2017 (with interruptions).</a:t>
            </a:r>
          </a:p>
          <a:p>
            <a:pPr marL="342900" indent="-342900" algn="just">
              <a:buFont typeface="Arial" panose="020B0604020202020204" pitchFamily="34" charset="0"/>
              <a:buChar char="•"/>
            </a:pPr>
            <a:r>
              <a:rPr lang="en-US" altLang="zh-CN" sz="2000" dirty="0"/>
              <a:t>The world's first implementation of the UHECR orbital fluorescence telescope.</a:t>
            </a:r>
          </a:p>
          <a:p>
            <a:pPr marL="342900" indent="-342900" algn="just">
              <a:buFont typeface="Arial" panose="020B0604020202020204" pitchFamily="34" charset="0"/>
              <a:buChar char="•"/>
            </a:pPr>
            <a:r>
              <a:rPr lang="en-US" altLang="zh-CN" sz="2000" dirty="0"/>
              <a:t>Its "modest" parameters prevented reliable detection of extensive air showers, but a major step forward was made and work was done to correct the errors!</a:t>
            </a:r>
            <a:endParaRPr lang="ru-RU" sz="2000" dirty="0"/>
          </a:p>
          <a:p>
            <a:pPr marL="342900" indent="-342900" algn="just">
              <a:buFont typeface="Arial" panose="020B0604020202020204" pitchFamily="34" charset="0"/>
              <a:buChar char="•"/>
            </a:pPr>
            <a:endParaRPr lang="ru-RU" sz="2000" dirty="0"/>
          </a:p>
        </p:txBody>
      </p:sp>
      <p:sp>
        <p:nvSpPr>
          <p:cNvPr id="9" name="Прямоугольник 8">
            <a:extLst>
              <a:ext uri="{FF2B5EF4-FFF2-40B4-BE49-F238E27FC236}">
                <a16:creationId xmlns:a16="http://schemas.microsoft.com/office/drawing/2014/main" id="{5314B82B-F2D7-5739-C0FE-32D7BDECA08E}"/>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TUS – pathfinder of orbital concept</a:t>
            </a:r>
            <a:endParaRPr lang="ru-RU" b="1" dirty="0"/>
          </a:p>
        </p:txBody>
      </p:sp>
      <p:pic>
        <p:nvPicPr>
          <p:cNvPr id="1028" name="Picture 4" descr="2027">
            <a:extLst>
              <a:ext uri="{FF2B5EF4-FFF2-40B4-BE49-F238E27FC236}">
                <a16:creationId xmlns:a16="http://schemas.microsoft.com/office/drawing/2014/main" id="{509585DA-EA5C-101B-B918-69AC9799A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794" y="-11220"/>
            <a:ext cx="1360497" cy="7618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ЦКП УНО – Ускорительный комплекс МГУ">
            <a:extLst>
              <a:ext uri="{FF2B5EF4-FFF2-40B4-BE49-F238E27FC236}">
                <a16:creationId xmlns:a16="http://schemas.microsoft.com/office/drawing/2014/main" id="{62B3ECF5-F37D-97B7-36F4-E403FB204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810"/>
            <a:ext cx="1160794" cy="730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icdn.lenta.ru/images/2016/04/28/08/20160428084010496/detail_0fa94d4993014ee258937a0792811962.jpg">
            <a:extLst>
              <a:ext uri="{FF2B5EF4-FFF2-40B4-BE49-F238E27FC236}">
                <a16:creationId xmlns:a16="http://schemas.microsoft.com/office/drawing/2014/main" id="{27E3FECD-3068-AF9C-3DDB-F861E01E74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81" y="984209"/>
            <a:ext cx="4164281" cy="310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Таблица 11">
            <a:extLst>
              <a:ext uri="{FF2B5EF4-FFF2-40B4-BE49-F238E27FC236}">
                <a16:creationId xmlns:a16="http://schemas.microsoft.com/office/drawing/2014/main" id="{C6B68E03-DB27-BC62-623A-5E297F03055E}"/>
              </a:ext>
            </a:extLst>
          </p:cNvPr>
          <p:cNvGraphicFramePr>
            <a:graphicFrameLocks noGrp="1"/>
          </p:cNvGraphicFramePr>
          <p:nvPr>
            <p:extLst>
              <p:ext uri="{D42A27DB-BD31-4B8C-83A1-F6EECF244321}">
                <p14:modId xmlns:p14="http://schemas.microsoft.com/office/powerpoint/2010/main" val="657873775"/>
              </p:ext>
            </p:extLst>
          </p:nvPr>
        </p:nvGraphicFramePr>
        <p:xfrm>
          <a:off x="115179" y="4640930"/>
          <a:ext cx="4164281" cy="1854200"/>
        </p:xfrm>
        <a:graphic>
          <a:graphicData uri="http://schemas.openxmlformats.org/drawingml/2006/table">
            <a:tbl>
              <a:tblPr firstRow="1" bandRow="1">
                <a:tableStyleId>{5C22544A-7EE6-4342-B048-85BDC9FD1C3A}</a:tableStyleId>
              </a:tblPr>
              <a:tblGrid>
                <a:gridCol w="1715310">
                  <a:extLst>
                    <a:ext uri="{9D8B030D-6E8A-4147-A177-3AD203B41FA5}">
                      <a16:colId xmlns:a16="http://schemas.microsoft.com/office/drawing/2014/main" val="665836403"/>
                    </a:ext>
                  </a:extLst>
                </a:gridCol>
                <a:gridCol w="2448971">
                  <a:extLst>
                    <a:ext uri="{9D8B030D-6E8A-4147-A177-3AD203B41FA5}">
                      <a16:colId xmlns:a16="http://schemas.microsoft.com/office/drawing/2014/main" val="556403004"/>
                    </a:ext>
                  </a:extLst>
                </a:gridCol>
              </a:tblGrid>
              <a:tr h="370840">
                <a:tc>
                  <a:txBody>
                    <a:bodyPr/>
                    <a:lstStyle/>
                    <a:p>
                      <a:pPr algn="ctr"/>
                      <a:r>
                        <a:rPr lang="en-GB" sz="1800" dirty="0"/>
                        <a:t>Event</a:t>
                      </a:r>
                      <a:endParaRPr lang="ru-RU" sz="1800" dirty="0"/>
                    </a:p>
                  </a:txBody>
                  <a:tcPr marL="91467" marR="91467" marT="45740" marB="45740" anchor="ctr"/>
                </a:tc>
                <a:tc>
                  <a:txBody>
                    <a:bodyPr/>
                    <a:lstStyle/>
                    <a:p>
                      <a:pPr algn="ctr"/>
                      <a:r>
                        <a:rPr lang="en-GB" sz="1800" dirty="0"/>
                        <a:t>Temporal resolution</a:t>
                      </a:r>
                      <a:endParaRPr lang="ru-RU" sz="1800" dirty="0"/>
                    </a:p>
                  </a:txBody>
                  <a:tcPr marL="91467" marR="91467" marT="45740" marB="45740" anchor="ctr"/>
                </a:tc>
                <a:extLst>
                  <a:ext uri="{0D108BD9-81ED-4DB2-BD59-A6C34878D82A}">
                    <a16:rowId xmlns:a16="http://schemas.microsoft.com/office/drawing/2014/main" val="1660100161"/>
                  </a:ext>
                </a:extLst>
              </a:tr>
              <a:tr h="370840">
                <a:tc>
                  <a:txBody>
                    <a:bodyPr/>
                    <a:lstStyle/>
                    <a:p>
                      <a:pPr algn="ctr"/>
                      <a:r>
                        <a:rPr lang="en-GB" sz="1800" dirty="0"/>
                        <a:t>EAS</a:t>
                      </a:r>
                      <a:endParaRPr lang="ru-RU" sz="1800" dirty="0"/>
                    </a:p>
                  </a:txBody>
                  <a:tcPr marL="91467" marR="91467" marT="45740" marB="45740" anchor="ctr"/>
                </a:tc>
                <a:tc>
                  <a:txBody>
                    <a:bodyPr/>
                    <a:lstStyle/>
                    <a:p>
                      <a:pPr algn="ctr"/>
                      <a:r>
                        <a:rPr lang="el-GR" sz="1800" dirty="0"/>
                        <a:t>τ</a:t>
                      </a:r>
                      <a:r>
                        <a:rPr lang="en-US" sz="1800" dirty="0"/>
                        <a:t>  = </a:t>
                      </a:r>
                      <a:r>
                        <a:rPr lang="el-GR" sz="1800" dirty="0"/>
                        <a:t>τ</a:t>
                      </a:r>
                      <a:r>
                        <a:rPr lang="ru-RU" sz="1800" baseline="-25000" dirty="0"/>
                        <a:t>0  </a:t>
                      </a:r>
                      <a:r>
                        <a:rPr lang="ru-RU" sz="1800" baseline="0" dirty="0"/>
                        <a:t>= 0,8 </a:t>
                      </a:r>
                      <a:r>
                        <a:rPr lang="el-GR" sz="1800" baseline="0" dirty="0"/>
                        <a:t>μ</a:t>
                      </a:r>
                      <a:r>
                        <a:rPr lang="en-GB" sz="1800" baseline="0" dirty="0"/>
                        <a:t>s</a:t>
                      </a:r>
                      <a:endParaRPr lang="ru-RU" sz="1800" dirty="0"/>
                    </a:p>
                  </a:txBody>
                  <a:tcPr marL="91467" marR="91467" marT="45740" marB="45740" anchor="ctr"/>
                </a:tc>
                <a:extLst>
                  <a:ext uri="{0D108BD9-81ED-4DB2-BD59-A6C34878D82A}">
                    <a16:rowId xmlns:a16="http://schemas.microsoft.com/office/drawing/2014/main" val="3733805963"/>
                  </a:ext>
                </a:extLst>
              </a:tr>
              <a:tr h="370840">
                <a:tc>
                  <a:txBody>
                    <a:bodyPr/>
                    <a:lstStyle/>
                    <a:p>
                      <a:pPr algn="ctr"/>
                      <a:r>
                        <a:rPr lang="en-GB" sz="1800" dirty="0"/>
                        <a:t>Short TLEs</a:t>
                      </a:r>
                      <a:endParaRPr lang="ru-RU" sz="1800" dirty="0"/>
                    </a:p>
                  </a:txBody>
                  <a:tcPr marL="91467" marR="91467" marT="45740" marB="45740" anchor="ctr"/>
                </a:tc>
                <a:tc>
                  <a:txBody>
                    <a:bodyPr/>
                    <a:lstStyle/>
                    <a:p>
                      <a:pPr algn="ctr"/>
                      <a:r>
                        <a:rPr lang="el-GR" sz="1800" dirty="0"/>
                        <a:t>τ</a:t>
                      </a:r>
                      <a:r>
                        <a:rPr lang="ru-RU" sz="1800" dirty="0"/>
                        <a:t> = 2</a:t>
                      </a:r>
                      <a:r>
                        <a:rPr lang="ru-RU" sz="1800" baseline="30000" dirty="0"/>
                        <a:t>5</a:t>
                      </a:r>
                      <a:r>
                        <a:rPr lang="el-GR" sz="1800" dirty="0"/>
                        <a:t>τ</a:t>
                      </a:r>
                      <a:r>
                        <a:rPr lang="ru-RU" sz="1800" baseline="-25000" dirty="0"/>
                        <a:t>0  </a:t>
                      </a:r>
                      <a:r>
                        <a:rPr lang="ru-RU" sz="1800" baseline="0" dirty="0"/>
                        <a:t>= 25,6 </a:t>
                      </a:r>
                      <a:r>
                        <a:rPr lang="el-GR" altLang="zh-CN" sz="1800" baseline="0" dirty="0"/>
                        <a:t>μ</a:t>
                      </a:r>
                      <a:r>
                        <a:rPr lang="en-GB" sz="1800" baseline="0" dirty="0"/>
                        <a:t>s</a:t>
                      </a:r>
                      <a:endParaRPr lang="ru-RU" sz="1800" dirty="0"/>
                    </a:p>
                  </a:txBody>
                  <a:tcPr marL="91467" marR="91467" marT="45740" marB="45740" anchor="ctr"/>
                </a:tc>
                <a:extLst>
                  <a:ext uri="{0D108BD9-81ED-4DB2-BD59-A6C34878D82A}">
                    <a16:rowId xmlns:a16="http://schemas.microsoft.com/office/drawing/2014/main" val="3342801115"/>
                  </a:ext>
                </a:extLst>
              </a:tr>
              <a:tr h="370840">
                <a:tc>
                  <a:txBody>
                    <a:bodyPr/>
                    <a:lstStyle/>
                    <a:p>
                      <a:pPr algn="ctr"/>
                      <a:r>
                        <a:rPr lang="en-GB" sz="1800" baseline="0" dirty="0"/>
                        <a:t>Long TLEs</a:t>
                      </a:r>
                      <a:endParaRPr lang="ru-RU" sz="1800" baseline="0" dirty="0"/>
                    </a:p>
                  </a:txBody>
                  <a:tcPr marL="91467" marR="91467" marT="45740" marB="4574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dirty="0"/>
                        <a:t>τ</a:t>
                      </a:r>
                      <a:r>
                        <a:rPr lang="ru-RU" sz="1800" dirty="0"/>
                        <a:t> = 2</a:t>
                      </a:r>
                      <a:r>
                        <a:rPr lang="ru-RU" sz="1800" baseline="30000" dirty="0"/>
                        <a:t>9</a:t>
                      </a:r>
                      <a:r>
                        <a:rPr lang="el-GR" sz="1800" dirty="0"/>
                        <a:t>τ</a:t>
                      </a:r>
                      <a:r>
                        <a:rPr lang="ru-RU" sz="1800" baseline="-25000" dirty="0"/>
                        <a:t>0  </a:t>
                      </a:r>
                      <a:r>
                        <a:rPr lang="ru-RU" sz="1800" baseline="0" dirty="0"/>
                        <a:t>= 0,4 </a:t>
                      </a:r>
                      <a:r>
                        <a:rPr lang="en-GB" sz="1800" baseline="0" dirty="0" err="1"/>
                        <a:t>ms</a:t>
                      </a:r>
                      <a:endParaRPr lang="ru-RU" sz="1800" dirty="0"/>
                    </a:p>
                  </a:txBody>
                  <a:tcPr marL="91467" marR="91467" marT="45740" marB="45740" anchor="ctr"/>
                </a:tc>
                <a:extLst>
                  <a:ext uri="{0D108BD9-81ED-4DB2-BD59-A6C34878D82A}">
                    <a16:rowId xmlns:a16="http://schemas.microsoft.com/office/drawing/2014/main" val="750632801"/>
                  </a:ext>
                </a:extLst>
              </a:tr>
              <a:tr h="370840">
                <a:tc>
                  <a:txBody>
                    <a:bodyPr/>
                    <a:lstStyle/>
                    <a:p>
                      <a:pPr algn="ctr"/>
                      <a:r>
                        <a:rPr lang="en-GB" sz="1800" dirty="0"/>
                        <a:t>Meteor</a:t>
                      </a:r>
                      <a:endParaRPr lang="ru-RU" sz="1800" dirty="0"/>
                    </a:p>
                  </a:txBody>
                  <a:tcPr marL="91467" marR="91467" marT="45740" marB="4574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dirty="0"/>
                        <a:t>τ</a:t>
                      </a:r>
                      <a:r>
                        <a:rPr lang="ru-RU" sz="1800" dirty="0"/>
                        <a:t> = 2</a:t>
                      </a:r>
                      <a:r>
                        <a:rPr lang="ru-RU" sz="1800" baseline="30000" dirty="0"/>
                        <a:t>13</a:t>
                      </a:r>
                      <a:r>
                        <a:rPr lang="el-GR" sz="1800" dirty="0"/>
                        <a:t>τ</a:t>
                      </a:r>
                      <a:r>
                        <a:rPr lang="ru-RU" sz="1800" baseline="-25000" dirty="0"/>
                        <a:t>0  </a:t>
                      </a:r>
                      <a:r>
                        <a:rPr lang="ru-RU" sz="1800" baseline="0" dirty="0"/>
                        <a:t>= 6,6 </a:t>
                      </a:r>
                      <a:r>
                        <a:rPr lang="en-GB" sz="1800" baseline="0" dirty="0" err="1"/>
                        <a:t>ms</a:t>
                      </a:r>
                      <a:endParaRPr lang="ru-RU" sz="1800" dirty="0"/>
                    </a:p>
                  </a:txBody>
                  <a:tcPr marL="91467" marR="91467" marT="45740" marB="45740" anchor="ctr"/>
                </a:tc>
                <a:extLst>
                  <a:ext uri="{0D108BD9-81ED-4DB2-BD59-A6C34878D82A}">
                    <a16:rowId xmlns:a16="http://schemas.microsoft.com/office/drawing/2014/main" val="1771641529"/>
                  </a:ext>
                </a:extLst>
              </a:tr>
            </a:tbl>
          </a:graphicData>
        </a:graphic>
      </p:graphicFrame>
      <p:graphicFrame>
        <p:nvGraphicFramePr>
          <p:cNvPr id="13" name="Таблица 12">
            <a:extLst>
              <a:ext uri="{FF2B5EF4-FFF2-40B4-BE49-F238E27FC236}">
                <a16:creationId xmlns:a16="http://schemas.microsoft.com/office/drawing/2014/main" id="{E5A76A64-B87C-163E-8FA8-EAA032B067CE}"/>
              </a:ext>
            </a:extLst>
          </p:cNvPr>
          <p:cNvGraphicFramePr>
            <a:graphicFrameLocks noGrp="1"/>
          </p:cNvGraphicFramePr>
          <p:nvPr>
            <p:extLst>
              <p:ext uri="{D42A27DB-BD31-4B8C-83A1-F6EECF244321}">
                <p14:modId xmlns:p14="http://schemas.microsoft.com/office/powerpoint/2010/main" val="247637099"/>
              </p:ext>
            </p:extLst>
          </p:nvPr>
        </p:nvGraphicFramePr>
        <p:xfrm>
          <a:off x="4391040" y="4168530"/>
          <a:ext cx="5057759" cy="2595880"/>
        </p:xfrm>
        <a:graphic>
          <a:graphicData uri="http://schemas.openxmlformats.org/drawingml/2006/table">
            <a:tbl>
              <a:tblPr firstRow="1" bandRow="1">
                <a:tableStyleId>{5C22544A-7EE6-4342-B048-85BDC9FD1C3A}</a:tableStyleId>
              </a:tblPr>
              <a:tblGrid>
                <a:gridCol w="3154238">
                  <a:extLst>
                    <a:ext uri="{9D8B030D-6E8A-4147-A177-3AD203B41FA5}">
                      <a16:colId xmlns:a16="http://schemas.microsoft.com/office/drawing/2014/main" val="1329994880"/>
                    </a:ext>
                  </a:extLst>
                </a:gridCol>
                <a:gridCol w="1903521">
                  <a:extLst>
                    <a:ext uri="{9D8B030D-6E8A-4147-A177-3AD203B41FA5}">
                      <a16:colId xmlns:a16="http://schemas.microsoft.com/office/drawing/2014/main" val="3547486397"/>
                    </a:ext>
                  </a:extLst>
                </a:gridCol>
              </a:tblGrid>
              <a:tr h="370840">
                <a:tc>
                  <a:txBody>
                    <a:bodyPr/>
                    <a:lstStyle/>
                    <a:p>
                      <a:pPr algn="ctr"/>
                      <a:r>
                        <a:rPr lang="en-GB" altLang="zh-CN" dirty="0">
                          <a:latin typeface="+mn-lt"/>
                        </a:rPr>
                        <a:t>Parameter</a:t>
                      </a:r>
                      <a:endParaRPr lang="zh-CN" altLang="en-US" dirty="0">
                        <a:latin typeface="+mn-lt"/>
                      </a:endParaRPr>
                    </a:p>
                  </a:txBody>
                  <a:tcPr/>
                </a:tc>
                <a:tc>
                  <a:txBody>
                    <a:bodyPr/>
                    <a:lstStyle/>
                    <a:p>
                      <a:pPr algn="ctr"/>
                      <a:r>
                        <a:rPr lang="en-GB" altLang="zh-CN" dirty="0">
                          <a:latin typeface="+mn-lt"/>
                        </a:rPr>
                        <a:t>Value</a:t>
                      </a:r>
                      <a:endParaRPr lang="zh-CN" altLang="en-US" dirty="0">
                        <a:latin typeface="+mn-lt"/>
                      </a:endParaRPr>
                    </a:p>
                  </a:txBody>
                  <a:tcPr/>
                </a:tc>
                <a:extLst>
                  <a:ext uri="{0D108BD9-81ED-4DB2-BD59-A6C34878D82A}">
                    <a16:rowId xmlns:a16="http://schemas.microsoft.com/office/drawing/2014/main" val="2530867480"/>
                  </a:ext>
                </a:extLst>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u="none" strike="noStrike" cap="none" normalizeH="0" baseline="0" dirty="0">
                          <a:ln>
                            <a:noFill/>
                          </a:ln>
                          <a:solidFill>
                            <a:schemeClr val="tx1"/>
                          </a:solidFill>
                          <a:effectLst/>
                          <a:latin typeface="+mn-lt"/>
                        </a:rPr>
                        <a:t>FOV</a:t>
                      </a:r>
                      <a:endParaRPr kumimoji="0" lang="ru-RU" sz="1800" b="0" i="0" u="none" strike="noStrike" cap="none" normalizeH="0" baseline="0" dirty="0">
                        <a:ln>
                          <a:noFill/>
                        </a:ln>
                        <a:solidFill>
                          <a:schemeClr val="tx1"/>
                        </a:solidFill>
                        <a:effectLst/>
                        <a:latin typeface="+mn-lt"/>
                        <a:cs typeface="Times New Roman" pitchFamily="18" charset="0"/>
                      </a:endParaRPr>
                    </a:p>
                  </a:txBody>
                  <a:tcPr marL="91425" marR="91425" marT="45725" marB="45725"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tx1"/>
                          </a:solidFill>
                          <a:effectLst/>
                          <a:latin typeface="+mn-lt"/>
                        </a:rPr>
                        <a:t>±4,5°</a:t>
                      </a:r>
                      <a:endParaRPr kumimoji="0" lang="ru-RU" sz="1800" b="0" i="0" u="none" strike="noStrike" cap="none" normalizeH="0" baseline="0" dirty="0">
                        <a:ln>
                          <a:noFill/>
                        </a:ln>
                        <a:solidFill>
                          <a:schemeClr val="tx1"/>
                        </a:solidFill>
                        <a:effectLst/>
                        <a:latin typeface="+mn-lt"/>
                        <a:cs typeface="Times New Roman" pitchFamily="18" charset="0"/>
                      </a:endParaRPr>
                    </a:p>
                  </a:txBody>
                  <a:tcPr marL="91425" marR="91425" marT="45725" marB="45725" anchor="ctr" horzOverflow="overflow"/>
                </a:tc>
                <a:extLst>
                  <a:ext uri="{0D108BD9-81ED-4DB2-BD59-A6C34878D82A}">
                    <a16:rowId xmlns:a16="http://schemas.microsoft.com/office/drawing/2014/main" val="3522989863"/>
                  </a:ext>
                </a:extLst>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n-lt"/>
                          <a:cs typeface="Times New Roman" pitchFamily="18" charset="0"/>
                        </a:rPr>
                        <a:t>Number of pixels</a:t>
                      </a:r>
                      <a:endParaRPr kumimoji="0" lang="ru-RU" sz="1800" b="0" i="0" u="none" strike="noStrike" cap="none" normalizeH="0" baseline="0" dirty="0">
                        <a:ln>
                          <a:noFill/>
                        </a:ln>
                        <a:solidFill>
                          <a:schemeClr val="tx1"/>
                        </a:solidFill>
                        <a:effectLst/>
                        <a:latin typeface="+mn-lt"/>
                        <a:cs typeface="Times New Roman" pitchFamily="18" charset="0"/>
                      </a:endParaRPr>
                    </a:p>
                  </a:txBody>
                  <a:tcPr marL="91425" marR="91425" marT="45725" marB="45725"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a:ln>
                            <a:noFill/>
                          </a:ln>
                          <a:solidFill>
                            <a:schemeClr val="tx1"/>
                          </a:solidFill>
                          <a:effectLst/>
                          <a:latin typeface="+mn-lt"/>
                        </a:rPr>
                        <a:t>256</a:t>
                      </a:r>
                      <a:endParaRPr kumimoji="0" lang="ru-RU" sz="1800" b="0" i="0" u="none" strike="noStrike" cap="none" normalizeH="0" baseline="0" dirty="0">
                        <a:ln>
                          <a:noFill/>
                        </a:ln>
                        <a:solidFill>
                          <a:schemeClr val="tx1"/>
                        </a:solidFill>
                        <a:effectLst/>
                        <a:latin typeface="+mn-lt"/>
                        <a:cs typeface="Times New Roman" pitchFamily="18" charset="0"/>
                      </a:endParaRPr>
                    </a:p>
                  </a:txBody>
                  <a:tcPr marL="91425" marR="91425" marT="45725" marB="45725" anchor="ctr" horzOverflow="overflow"/>
                </a:tc>
                <a:extLst>
                  <a:ext uri="{0D108BD9-81ED-4DB2-BD59-A6C34878D82A}">
                    <a16:rowId xmlns:a16="http://schemas.microsoft.com/office/drawing/2014/main" val="1220169391"/>
                  </a:ext>
                </a:extLst>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u="none" strike="noStrike" cap="none" normalizeH="0" baseline="0" dirty="0">
                          <a:ln>
                            <a:noFill/>
                          </a:ln>
                          <a:solidFill>
                            <a:schemeClr val="tx1"/>
                          </a:solidFill>
                          <a:effectLst/>
                          <a:latin typeface="+mn-lt"/>
                        </a:rPr>
                        <a:t>Pixel size</a:t>
                      </a:r>
                      <a:endParaRPr kumimoji="0" lang="ru-RU" sz="1800" b="0" i="0" u="none" strike="noStrike" cap="none" normalizeH="0" baseline="0" dirty="0">
                        <a:ln>
                          <a:noFill/>
                        </a:ln>
                        <a:solidFill>
                          <a:schemeClr val="tx1"/>
                        </a:solidFill>
                        <a:effectLst/>
                        <a:latin typeface="+mn-lt"/>
                        <a:cs typeface="Times New Roman" pitchFamily="18" charset="0"/>
                      </a:endParaRPr>
                    </a:p>
                  </a:txBody>
                  <a:tcPr marL="91425" marR="91425" marT="45725" marB="45725"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tx1"/>
                          </a:solidFill>
                          <a:effectLst/>
                          <a:latin typeface="+mn-lt"/>
                        </a:rPr>
                        <a:t>10 </a:t>
                      </a:r>
                      <a:r>
                        <a:rPr kumimoji="0" lang="en-GB" sz="1800" u="none" strike="noStrike" cap="none" normalizeH="0" baseline="0" dirty="0" err="1">
                          <a:ln>
                            <a:noFill/>
                          </a:ln>
                          <a:solidFill>
                            <a:schemeClr val="tx1"/>
                          </a:solidFill>
                          <a:effectLst/>
                          <a:latin typeface="+mn-lt"/>
                        </a:rPr>
                        <a:t>mrad</a:t>
                      </a:r>
                      <a:endParaRPr kumimoji="0" lang="ru-RU" sz="1800" b="0" i="0" u="none" strike="noStrike" cap="none" normalizeH="0" baseline="0" dirty="0">
                        <a:ln>
                          <a:noFill/>
                        </a:ln>
                        <a:solidFill>
                          <a:schemeClr val="tx1"/>
                        </a:solidFill>
                        <a:effectLst/>
                        <a:latin typeface="+mn-lt"/>
                        <a:cs typeface="Times New Roman" pitchFamily="18" charset="0"/>
                      </a:endParaRPr>
                    </a:p>
                  </a:txBody>
                  <a:tcPr marL="91425" marR="91425" marT="45725" marB="45725" anchor="ctr" horzOverflow="overflow"/>
                </a:tc>
                <a:extLst>
                  <a:ext uri="{0D108BD9-81ED-4DB2-BD59-A6C34878D82A}">
                    <a16:rowId xmlns:a16="http://schemas.microsoft.com/office/drawing/2014/main" val="2717113285"/>
                  </a:ext>
                </a:extLst>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u="none" strike="noStrike" cap="none" normalizeH="0" baseline="0" dirty="0">
                          <a:ln>
                            <a:noFill/>
                          </a:ln>
                          <a:solidFill>
                            <a:schemeClr val="tx1"/>
                          </a:solidFill>
                          <a:effectLst/>
                          <a:latin typeface="+mn-lt"/>
                        </a:rPr>
                        <a:t>Mirror area</a:t>
                      </a:r>
                      <a:endParaRPr kumimoji="0" lang="ru-RU" sz="1800" b="0" i="0" u="none" strike="noStrike" cap="none" normalizeH="0" baseline="0" dirty="0">
                        <a:ln>
                          <a:noFill/>
                        </a:ln>
                        <a:solidFill>
                          <a:schemeClr val="tx1"/>
                        </a:solidFill>
                        <a:effectLst/>
                        <a:latin typeface="+mn-lt"/>
                        <a:cs typeface="Times New Roman" pitchFamily="18" charset="0"/>
                      </a:endParaRPr>
                    </a:p>
                  </a:txBody>
                  <a:tcPr marL="91425" marR="91425" marT="45725" marB="45725"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solidFill>
                            <a:schemeClr val="tx1"/>
                          </a:solidFill>
                          <a:effectLst/>
                          <a:latin typeface="+mn-lt"/>
                        </a:rPr>
                        <a:t>~2 </a:t>
                      </a:r>
                      <a:r>
                        <a:rPr kumimoji="0" lang="en-GB" sz="1800" u="none" strike="noStrike" cap="none" normalizeH="0" baseline="0" dirty="0">
                          <a:ln>
                            <a:noFill/>
                          </a:ln>
                          <a:solidFill>
                            <a:schemeClr val="tx1"/>
                          </a:solidFill>
                          <a:effectLst/>
                          <a:latin typeface="+mn-lt"/>
                        </a:rPr>
                        <a:t>m</a:t>
                      </a:r>
                      <a:r>
                        <a:rPr kumimoji="0" lang="en-US" sz="1800" u="none" strike="noStrike" cap="none" normalizeH="0" baseline="30000" dirty="0">
                          <a:ln>
                            <a:noFill/>
                          </a:ln>
                          <a:solidFill>
                            <a:schemeClr val="tx1"/>
                          </a:solidFill>
                          <a:effectLst/>
                          <a:latin typeface="+mn-lt"/>
                        </a:rPr>
                        <a:t>2</a:t>
                      </a:r>
                      <a:endParaRPr kumimoji="0" lang="ru-RU" sz="1800" b="0" i="0" u="none" strike="noStrike" cap="none" normalizeH="0" baseline="0" dirty="0">
                        <a:ln>
                          <a:noFill/>
                        </a:ln>
                        <a:solidFill>
                          <a:schemeClr val="tx1"/>
                        </a:solidFill>
                        <a:effectLst/>
                        <a:latin typeface="+mn-lt"/>
                        <a:cs typeface="Times New Roman" pitchFamily="18" charset="0"/>
                      </a:endParaRPr>
                    </a:p>
                  </a:txBody>
                  <a:tcPr marL="91425" marR="91425" marT="45725" marB="45725" anchor="ctr" horzOverflow="overflow"/>
                </a:tc>
                <a:extLst>
                  <a:ext uri="{0D108BD9-81ED-4DB2-BD59-A6C34878D82A}">
                    <a16:rowId xmlns:a16="http://schemas.microsoft.com/office/drawing/2014/main" val="3519093223"/>
                  </a:ext>
                </a:extLst>
              </a:tr>
              <a:tr h="37084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800" b="0" u="none" strike="noStrike" cap="none" normalizeH="0" baseline="0" dirty="0">
                          <a:ln>
                            <a:noFill/>
                          </a:ln>
                          <a:solidFill>
                            <a:schemeClr val="tx1"/>
                          </a:solidFill>
                          <a:effectLst/>
                          <a:latin typeface="+mn-lt"/>
                        </a:rPr>
                        <a:t>Optics efficiency</a:t>
                      </a:r>
                      <a:endParaRPr kumimoji="0" lang="ru-RU" sz="1800" b="0" i="0" u="none" strike="noStrike" cap="none" normalizeH="0" baseline="0" dirty="0">
                        <a:ln>
                          <a:noFill/>
                        </a:ln>
                        <a:solidFill>
                          <a:schemeClr val="tx1"/>
                        </a:solidFill>
                        <a:effectLst/>
                        <a:latin typeface="+mn-lt"/>
                        <a:ea typeface="Calibri" pitchFamily="34" charset="0"/>
                        <a:cs typeface="Times New Roman" pitchFamily="18" charset="0"/>
                      </a:endParaRPr>
                    </a:p>
                  </a:txBody>
                  <a:tcPr marL="91425" marR="91425" marT="45725" marB="45725"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800" b="0" u="none" strike="noStrike" cap="none" normalizeH="0" baseline="0" dirty="0">
                          <a:ln>
                            <a:noFill/>
                          </a:ln>
                          <a:solidFill>
                            <a:schemeClr val="tx1"/>
                          </a:solidFill>
                          <a:effectLst/>
                          <a:latin typeface="+mn-lt"/>
                        </a:rPr>
                        <a:t>ε = 61 %</a:t>
                      </a:r>
                      <a:endParaRPr kumimoji="0" lang="ru-RU" sz="1800" b="0" i="0" u="none" strike="noStrike" cap="none" normalizeH="0" baseline="0" dirty="0">
                        <a:ln>
                          <a:noFill/>
                        </a:ln>
                        <a:solidFill>
                          <a:schemeClr val="tx1"/>
                        </a:solidFill>
                        <a:effectLst/>
                        <a:latin typeface="+mn-lt"/>
                        <a:cs typeface="Times New Roman" pitchFamily="18" charset="0"/>
                      </a:endParaRPr>
                    </a:p>
                  </a:txBody>
                  <a:tcPr marL="91425" marR="91425" marT="45725" marB="45725" anchor="ctr" horzOverflow="overflow"/>
                </a:tc>
                <a:extLst>
                  <a:ext uri="{0D108BD9-81ED-4DB2-BD59-A6C34878D82A}">
                    <a16:rowId xmlns:a16="http://schemas.microsoft.com/office/drawing/2014/main" val="3636791145"/>
                  </a:ext>
                </a:extLst>
              </a:tr>
              <a:tr h="37084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n-lt"/>
                          <a:ea typeface="Calibri" pitchFamily="34" charset="0"/>
                          <a:cs typeface="Times New Roman" pitchFamily="18" charset="0"/>
                        </a:rPr>
                        <a:t>Trigger rate</a:t>
                      </a:r>
                      <a:endParaRPr kumimoji="0" lang="ru-RU" sz="1800" b="0" i="0" u="none" strike="noStrike" cap="none" normalizeH="0" baseline="0" dirty="0">
                        <a:ln>
                          <a:noFill/>
                        </a:ln>
                        <a:solidFill>
                          <a:schemeClr val="tx1"/>
                        </a:solidFill>
                        <a:effectLst/>
                        <a:latin typeface="+mn-lt"/>
                        <a:ea typeface="Calibri" pitchFamily="34" charset="0"/>
                        <a:cs typeface="Times New Roman" pitchFamily="18" charset="0"/>
                      </a:endParaRPr>
                    </a:p>
                  </a:txBody>
                  <a:tcPr marL="91425" marR="91425" marT="45725" marB="45725"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800" b="0" i="0" u="none" strike="noStrike" cap="none" normalizeH="0" baseline="0" dirty="0">
                          <a:ln>
                            <a:noFill/>
                          </a:ln>
                          <a:solidFill>
                            <a:schemeClr val="tx1"/>
                          </a:solidFill>
                          <a:effectLst/>
                          <a:latin typeface="+mn-lt"/>
                          <a:cs typeface="Times New Roman" pitchFamily="18" charset="0"/>
                        </a:rPr>
                        <a:t>0,1 </a:t>
                      </a:r>
                      <a:r>
                        <a:rPr kumimoji="0" lang="en-GB" sz="1800" b="0" i="0" u="none" strike="noStrike" cap="none" normalizeH="0" baseline="0" dirty="0">
                          <a:ln>
                            <a:noFill/>
                          </a:ln>
                          <a:solidFill>
                            <a:schemeClr val="tx1"/>
                          </a:solidFill>
                          <a:effectLst/>
                          <a:latin typeface="+mn-lt"/>
                          <a:cs typeface="Times New Roman" pitchFamily="18" charset="0"/>
                        </a:rPr>
                        <a:t>Hz</a:t>
                      </a:r>
                      <a:endParaRPr kumimoji="0" lang="ru-RU" sz="1800" b="0" i="0" u="none" strike="noStrike" cap="none" normalizeH="0" baseline="0" dirty="0">
                        <a:ln>
                          <a:noFill/>
                        </a:ln>
                        <a:solidFill>
                          <a:schemeClr val="tx1"/>
                        </a:solidFill>
                        <a:effectLst/>
                        <a:latin typeface="+mn-lt"/>
                        <a:cs typeface="Times New Roman" pitchFamily="18" charset="0"/>
                      </a:endParaRPr>
                    </a:p>
                  </a:txBody>
                  <a:tcPr marL="91425" marR="91425" marT="45725" marB="45725" anchor="ctr" horzOverflow="overflow"/>
                </a:tc>
                <a:extLst>
                  <a:ext uri="{0D108BD9-81ED-4DB2-BD59-A6C34878D82A}">
                    <a16:rowId xmlns:a16="http://schemas.microsoft.com/office/drawing/2014/main" val="1471985346"/>
                  </a:ext>
                </a:extLst>
              </a:tr>
            </a:tbl>
          </a:graphicData>
        </a:graphic>
      </p:graphicFrame>
      <p:pic>
        <p:nvPicPr>
          <p:cNvPr id="14" name="Рисунок 13">
            <a:extLst>
              <a:ext uri="{FF2B5EF4-FFF2-40B4-BE49-F238E27FC236}">
                <a16:creationId xmlns:a16="http://schemas.microsoft.com/office/drawing/2014/main" id="{FE1C4037-91D1-F2B3-0713-16453C2547D1}"/>
              </a:ext>
            </a:extLst>
          </p:cNvPr>
          <p:cNvPicPr>
            <a:picLocks noChangeAspect="1"/>
          </p:cNvPicPr>
          <p:nvPr/>
        </p:nvPicPr>
        <p:blipFill>
          <a:blip r:embed="rId6"/>
          <a:stretch>
            <a:fillRect/>
          </a:stretch>
        </p:blipFill>
        <p:spPr>
          <a:xfrm>
            <a:off x="9729332" y="2874476"/>
            <a:ext cx="2347490" cy="3901142"/>
          </a:xfrm>
          <a:prstGeom prst="rect">
            <a:avLst/>
          </a:prstGeom>
          <a:ln w="25400">
            <a:solidFill>
              <a:schemeClr val="bg1"/>
            </a:solidFill>
          </a:ln>
        </p:spPr>
      </p:pic>
    </p:spTree>
    <p:extLst>
      <p:ext uri="{BB962C8B-B14F-4D97-AF65-F5344CB8AC3E}">
        <p14:creationId xmlns:p14="http://schemas.microsoft.com/office/powerpoint/2010/main" val="1861603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FC8C6-837C-88D8-5F27-D9230C5B995A}"/>
            </a:ext>
          </a:extLst>
        </p:cNvPr>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389EF636-4FC1-EA65-601D-2F9FA0BE0990}"/>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TUS – pathfinder of orbital concept</a:t>
            </a:r>
            <a:endParaRPr lang="ru-RU" b="1" dirty="0"/>
          </a:p>
        </p:txBody>
      </p:sp>
      <p:sp>
        <p:nvSpPr>
          <p:cNvPr id="6" name="Объект 2">
            <a:extLst>
              <a:ext uri="{FF2B5EF4-FFF2-40B4-BE49-F238E27FC236}">
                <a16:creationId xmlns:a16="http://schemas.microsoft.com/office/drawing/2014/main" id="{3E7805BF-43B2-4B1D-CF8B-611C6D6767B4}"/>
              </a:ext>
            </a:extLst>
          </p:cNvPr>
          <p:cNvSpPr txBox="1">
            <a:spLocks/>
          </p:cNvSpPr>
          <p:nvPr/>
        </p:nvSpPr>
        <p:spPr>
          <a:xfrm>
            <a:off x="260671" y="3429000"/>
            <a:ext cx="7292737" cy="3330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zh-CN" sz="1800" dirty="0"/>
              <a:t>Technological advances in the development of ultra-lightweight, large-scale space-based optical systems.</a:t>
            </a:r>
          </a:p>
          <a:p>
            <a:pPr algn="just"/>
            <a:r>
              <a:rPr lang="en-US" altLang="zh-CN" sz="1800" dirty="0"/>
              <a:t>A multi-level trigger system and control algorithms for a multi-channel detector have been developed.</a:t>
            </a:r>
          </a:p>
          <a:p>
            <a:pPr algn="just"/>
            <a:r>
              <a:rPr lang="en-US" altLang="zh-CN" sz="1800" dirty="0"/>
              <a:t>Over 200,000 events have been measured.</a:t>
            </a:r>
          </a:p>
          <a:p>
            <a:pPr algn="just"/>
            <a:r>
              <a:rPr lang="en-US" altLang="zh-CN" sz="1800" dirty="0"/>
              <a:t>Detailed information on the background conditions for detecting extensive air showers (EAS), including transient events, has been obtained.</a:t>
            </a:r>
          </a:p>
          <a:p>
            <a:pPr algn="just"/>
            <a:r>
              <a:rPr lang="en-US" altLang="zh-CN" sz="1800" dirty="0"/>
              <a:t>EAS-like events have been measured.</a:t>
            </a:r>
          </a:p>
          <a:p>
            <a:pPr algn="just"/>
            <a:r>
              <a:rPr lang="en-US" altLang="zh-CN" sz="1800" dirty="0"/>
              <a:t>A number of studies have been conducted in other areas: the physics of TLEs, auroras, and meteors.</a:t>
            </a:r>
            <a:endParaRPr lang="ru-RU" sz="1800" dirty="0"/>
          </a:p>
          <a:p>
            <a:pPr algn="just"/>
            <a:endParaRPr lang="en-US" sz="1800" dirty="0"/>
          </a:p>
        </p:txBody>
      </p:sp>
      <p:sp>
        <p:nvSpPr>
          <p:cNvPr id="7" name="Номер слайда 3">
            <a:extLst>
              <a:ext uri="{FF2B5EF4-FFF2-40B4-BE49-F238E27FC236}">
                <a16:creationId xmlns:a16="http://schemas.microsoft.com/office/drawing/2014/main" id="{57C1EC17-8874-A0D6-F8D6-A36ACFE9305F}"/>
              </a:ext>
            </a:extLst>
          </p:cNvPr>
          <p:cNvSpPr>
            <a:spLocks noGrp="1"/>
          </p:cNvSpPr>
          <p:nvPr>
            <p:ph type="sldNum" sz="quarter" idx="12"/>
          </p:nvPr>
        </p:nvSpPr>
        <p:spPr>
          <a:xfrm>
            <a:off x="9441072" y="6492875"/>
            <a:ext cx="2743200" cy="365125"/>
          </a:xfrm>
        </p:spPr>
        <p:txBody>
          <a:bodyPr/>
          <a:lstStyle/>
          <a:p>
            <a:fld id="{B0FA5F90-7F2C-45A1-A9AA-2E5AB861A000}" type="slidenum">
              <a:rPr lang="ru-RU" smtClean="0"/>
              <a:t>13</a:t>
            </a:fld>
            <a:endParaRPr lang="ru-RU"/>
          </a:p>
        </p:txBody>
      </p:sp>
      <p:pic>
        <p:nvPicPr>
          <p:cNvPr id="8" name="Объект 3">
            <a:extLst>
              <a:ext uri="{FF2B5EF4-FFF2-40B4-BE49-F238E27FC236}">
                <a16:creationId xmlns:a16="http://schemas.microsoft.com/office/drawing/2014/main" id="{7A0BA283-40FA-626F-8CDC-06D57B104493}"/>
              </a:ext>
            </a:extLst>
          </p:cNvPr>
          <p:cNvPicPr>
            <a:picLocks noChangeAspect="1"/>
          </p:cNvPicPr>
          <p:nvPr/>
        </p:nvPicPr>
        <p:blipFill>
          <a:blip r:embed="rId2"/>
          <a:stretch>
            <a:fillRect/>
          </a:stretch>
        </p:blipFill>
        <p:spPr>
          <a:xfrm>
            <a:off x="260673" y="564649"/>
            <a:ext cx="4375364" cy="2475872"/>
          </a:xfrm>
          <a:prstGeom prst="rect">
            <a:avLst/>
          </a:prstGeom>
        </p:spPr>
      </p:pic>
      <p:pic>
        <p:nvPicPr>
          <p:cNvPr id="10" name="Picture 7" descr="000_0217">
            <a:extLst>
              <a:ext uri="{FF2B5EF4-FFF2-40B4-BE49-F238E27FC236}">
                <a16:creationId xmlns:a16="http://schemas.microsoft.com/office/drawing/2014/main" id="{34FBC7A5-33EA-1146-1BE9-A4581379D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268" y="564648"/>
            <a:ext cx="3067344" cy="230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a:extLst>
              <a:ext uri="{FF2B5EF4-FFF2-40B4-BE49-F238E27FC236}">
                <a16:creationId xmlns:a16="http://schemas.microsoft.com/office/drawing/2014/main" id="{4CD5DCA3-01E2-07F1-2153-16A2EF96F622}"/>
              </a:ext>
            </a:extLst>
          </p:cNvPr>
          <p:cNvPicPr>
            <a:picLocks noChangeAspect="1"/>
          </p:cNvPicPr>
          <p:nvPr/>
        </p:nvPicPr>
        <p:blipFill>
          <a:blip r:embed="rId4"/>
          <a:stretch>
            <a:fillRect/>
          </a:stretch>
        </p:blipFill>
        <p:spPr>
          <a:xfrm>
            <a:off x="8019068" y="3373313"/>
            <a:ext cx="3699544" cy="3270214"/>
          </a:xfrm>
          <a:prstGeom prst="rect">
            <a:avLst/>
          </a:prstGeom>
        </p:spPr>
      </p:pic>
      <p:pic>
        <p:nvPicPr>
          <p:cNvPr id="12" name="Объект 4">
            <a:extLst>
              <a:ext uri="{FF2B5EF4-FFF2-40B4-BE49-F238E27FC236}">
                <a16:creationId xmlns:a16="http://schemas.microsoft.com/office/drawing/2014/main" id="{2BC65EA9-64C8-5C1E-8D7E-F7F878F562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682894" y="367901"/>
            <a:ext cx="3667153" cy="2751157"/>
          </a:xfrm>
          <a:prstGeom prst="rect">
            <a:avLst/>
          </a:prstGeom>
        </p:spPr>
      </p:pic>
      <p:sp>
        <p:nvSpPr>
          <p:cNvPr id="5" name="Объект 4">
            <a:extLst>
              <a:ext uri="{FF2B5EF4-FFF2-40B4-BE49-F238E27FC236}">
                <a16:creationId xmlns:a16="http://schemas.microsoft.com/office/drawing/2014/main" id="{AAFB1D5C-401A-59E7-6CFA-3F30FD8CB0B7}"/>
              </a:ext>
            </a:extLst>
          </p:cNvPr>
          <p:cNvSpPr>
            <a:spLocks noGrp="1"/>
          </p:cNvSpPr>
          <p:nvPr>
            <p:ph idx="1"/>
          </p:nvPr>
        </p:nvSpPr>
        <p:spPr/>
        <p:txBody>
          <a:bodyPr/>
          <a:lstStyle/>
          <a:p>
            <a:endParaRPr lang="zh-CN" altLang="en-US"/>
          </a:p>
        </p:txBody>
      </p:sp>
      <p:pic>
        <p:nvPicPr>
          <p:cNvPr id="9" name="Рисунок 7">
            <a:extLst>
              <a:ext uri="{FF2B5EF4-FFF2-40B4-BE49-F238E27FC236}">
                <a16:creationId xmlns:a16="http://schemas.microsoft.com/office/drawing/2014/main" id="{907F83C9-656D-8BBF-8BCA-D3C41BEC3EE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4504" y="3176566"/>
            <a:ext cx="4028671" cy="389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692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5E9A5-9BAB-E317-1708-6FA7CAB4C332}"/>
            </a:ext>
          </a:extLst>
        </p:cNvPr>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33A680E5-2A18-805D-9F8A-4191F4FF77AE}"/>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JEM-EUSO Program. </a:t>
            </a:r>
            <a:r>
              <a:rPr lang="en-US" b="1" dirty="0"/>
              <a:t>A courageous path of ups and downs</a:t>
            </a:r>
            <a:endParaRPr lang="ru-RU" b="1" dirty="0"/>
          </a:p>
        </p:txBody>
      </p:sp>
      <p:pic>
        <p:nvPicPr>
          <p:cNvPr id="2050" name="Picture 2" descr="Roadmap for the EUSO program">
            <a:extLst>
              <a:ext uri="{FF2B5EF4-FFF2-40B4-BE49-F238E27FC236}">
                <a16:creationId xmlns:a16="http://schemas.microsoft.com/office/drawing/2014/main" id="{07B1EF5C-6469-A281-6643-F3FDB3CB0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0392"/>
            <a:ext cx="6215679" cy="65476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079536-316B-BA29-AB8E-CC74C4DFDD78}"/>
              </a:ext>
            </a:extLst>
          </p:cNvPr>
          <p:cNvSpPr txBox="1"/>
          <p:nvPr/>
        </p:nvSpPr>
        <p:spPr>
          <a:xfrm>
            <a:off x="6557622" y="441736"/>
            <a:ext cx="5292436" cy="4062651"/>
          </a:xfrm>
          <a:prstGeom prst="rect">
            <a:avLst/>
          </a:prstGeom>
          <a:noFill/>
        </p:spPr>
        <p:txBody>
          <a:bodyPr wrap="square" rtlCol="0">
            <a:spAutoFit/>
          </a:bodyPr>
          <a:lstStyle/>
          <a:p>
            <a:r>
              <a:rPr lang="en-GB" altLang="zh-CN" dirty="0"/>
              <a:t>2014 – First EUSO-Balloon flight above Canada</a:t>
            </a:r>
          </a:p>
          <a:p>
            <a:endParaRPr lang="en-GB" altLang="zh-CN" sz="1400" dirty="0"/>
          </a:p>
          <a:p>
            <a:r>
              <a:rPr lang="en-GB" altLang="zh-CN" dirty="0"/>
              <a:t>2016 – The TUS detector launch and two years of operation</a:t>
            </a:r>
          </a:p>
          <a:p>
            <a:endParaRPr lang="en-GB" altLang="zh-CN" sz="1400" dirty="0"/>
          </a:p>
          <a:p>
            <a:r>
              <a:rPr lang="en-GB" altLang="zh-CN" dirty="0"/>
              <a:t>2017 – EUSO-SPB1 two weeks flight</a:t>
            </a:r>
          </a:p>
          <a:p>
            <a:endParaRPr lang="en-GB" altLang="zh-CN" sz="1400" dirty="0"/>
          </a:p>
          <a:p>
            <a:r>
              <a:rPr lang="en-GB" altLang="zh-CN" dirty="0"/>
              <a:t>2019 – Mini-EUSO successful operation in the ISS. Russian-Italian successful project</a:t>
            </a:r>
          </a:p>
          <a:p>
            <a:endParaRPr lang="en-GB" altLang="zh-CN" sz="1400" dirty="0"/>
          </a:p>
          <a:p>
            <a:r>
              <a:rPr lang="en-GB" altLang="zh-CN" dirty="0"/>
              <a:t>2023 – EUSO-SPB2 two days flight: 2</a:t>
            </a:r>
            <a:r>
              <a:rPr lang="en-GB" altLang="zh-CN" baseline="30000" dirty="0"/>
              <a:t>nd</a:t>
            </a:r>
            <a:r>
              <a:rPr lang="en-GB" altLang="zh-CN" dirty="0"/>
              <a:t> </a:t>
            </a:r>
            <a:r>
              <a:rPr lang="en-US" altLang="zh-CN" dirty="0"/>
              <a:t>chance (apology) from NASA</a:t>
            </a:r>
            <a:r>
              <a:rPr lang="en-GB" altLang="zh-CN" dirty="0"/>
              <a:t>.</a:t>
            </a:r>
          </a:p>
          <a:p>
            <a:endParaRPr lang="en-GB" altLang="zh-CN" sz="1400" dirty="0"/>
          </a:p>
          <a:p>
            <a:r>
              <a:rPr lang="en-GB" altLang="zh-CN" dirty="0"/>
              <a:t>2023 – PBR development:</a:t>
            </a:r>
            <a:r>
              <a:rPr lang="ru-RU" altLang="zh-CN" dirty="0"/>
              <a:t> </a:t>
            </a:r>
            <a:r>
              <a:rPr lang="en-GB" altLang="zh-CN" dirty="0"/>
              <a:t>3</a:t>
            </a:r>
            <a:r>
              <a:rPr lang="en-GB" altLang="zh-CN" baseline="30000" dirty="0"/>
              <a:t>rd</a:t>
            </a:r>
            <a:r>
              <a:rPr lang="en-GB" altLang="zh-CN" dirty="0"/>
              <a:t> </a:t>
            </a:r>
            <a:r>
              <a:rPr lang="en-US" altLang="zh-CN" dirty="0"/>
              <a:t>chance (apology) from NASA</a:t>
            </a:r>
            <a:endParaRPr lang="en-GB" altLang="zh-CN" dirty="0"/>
          </a:p>
        </p:txBody>
      </p:sp>
      <p:pic>
        <p:nvPicPr>
          <p:cNvPr id="8" name="Рисунок 7">
            <a:extLst>
              <a:ext uri="{FF2B5EF4-FFF2-40B4-BE49-F238E27FC236}">
                <a16:creationId xmlns:a16="http://schemas.microsoft.com/office/drawing/2014/main" id="{A9142B51-A940-2D81-BDB2-B6F1DCA4D5A7}"/>
              </a:ext>
            </a:extLst>
          </p:cNvPr>
          <p:cNvPicPr>
            <a:picLocks noChangeAspect="1"/>
          </p:cNvPicPr>
          <p:nvPr/>
        </p:nvPicPr>
        <p:blipFill>
          <a:blip r:embed="rId3"/>
          <a:srcRect t="12302"/>
          <a:stretch>
            <a:fillRect/>
          </a:stretch>
        </p:blipFill>
        <p:spPr>
          <a:xfrm>
            <a:off x="6328756" y="4891865"/>
            <a:ext cx="5863244" cy="1680035"/>
          </a:xfrm>
          <a:prstGeom prst="rect">
            <a:avLst/>
          </a:prstGeom>
        </p:spPr>
      </p:pic>
      <p:sp>
        <p:nvSpPr>
          <p:cNvPr id="9" name="TextBox 8">
            <a:extLst>
              <a:ext uri="{FF2B5EF4-FFF2-40B4-BE49-F238E27FC236}">
                <a16:creationId xmlns:a16="http://schemas.microsoft.com/office/drawing/2014/main" id="{F2A02B78-8845-132B-F5FD-CF14F12DCEB7}"/>
              </a:ext>
            </a:extLst>
          </p:cNvPr>
          <p:cNvSpPr txBox="1"/>
          <p:nvPr/>
        </p:nvSpPr>
        <p:spPr>
          <a:xfrm>
            <a:off x="6617461" y="4402953"/>
            <a:ext cx="5059680" cy="646331"/>
          </a:xfrm>
          <a:prstGeom prst="rect">
            <a:avLst/>
          </a:prstGeom>
          <a:noFill/>
        </p:spPr>
        <p:txBody>
          <a:bodyPr wrap="square" rtlCol="0">
            <a:spAutoFit/>
          </a:bodyPr>
          <a:lstStyle/>
          <a:p>
            <a:pPr algn="ctr"/>
            <a:r>
              <a:rPr lang="en-GB" altLang="zh-CN" dirty="0"/>
              <a:t>Example of above the limb CR EAS Cherenkov signal from SPB-2 mission (</a:t>
            </a:r>
            <a:r>
              <a:rPr lang="en-GB" altLang="zh-CN" i="1" dirty="0"/>
              <a:t>J. Eser, arXiv:2308.15693v2</a:t>
            </a:r>
            <a:r>
              <a:rPr lang="en-GB" altLang="zh-CN" dirty="0"/>
              <a:t>)</a:t>
            </a:r>
            <a:endParaRPr lang="zh-CN" altLang="en-US" dirty="0"/>
          </a:p>
        </p:txBody>
      </p:sp>
      <p:sp>
        <p:nvSpPr>
          <p:cNvPr id="2" name="Прямоугольник 1">
            <a:extLst>
              <a:ext uri="{FF2B5EF4-FFF2-40B4-BE49-F238E27FC236}">
                <a16:creationId xmlns:a16="http://schemas.microsoft.com/office/drawing/2014/main" id="{300A0AC8-4973-1B4E-85EC-35F49E568AE5}"/>
              </a:ext>
            </a:extLst>
          </p:cNvPr>
          <p:cNvSpPr/>
          <p:nvPr/>
        </p:nvSpPr>
        <p:spPr>
          <a:xfrm>
            <a:off x="6293263" y="4402952"/>
            <a:ext cx="5863244" cy="231199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23395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33AC0-6D98-FB2D-0909-262998019BFF}"/>
            </a:ext>
          </a:extLst>
        </p:cNvPr>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B3D554A6-2A49-F18B-E460-756E0326A9A2}"/>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ERA (Extreme Relativistic Astrophysics)  – new concept for orbital measurements</a:t>
            </a:r>
            <a:endParaRPr lang="ru-RU" b="1" dirty="0"/>
          </a:p>
        </p:txBody>
      </p:sp>
      <p:sp>
        <p:nvSpPr>
          <p:cNvPr id="8" name="TextBox 7">
            <a:extLst>
              <a:ext uri="{FF2B5EF4-FFF2-40B4-BE49-F238E27FC236}">
                <a16:creationId xmlns:a16="http://schemas.microsoft.com/office/drawing/2014/main" id="{D114E6CD-C705-CDA9-8529-8A30AC7CC9AC}"/>
              </a:ext>
            </a:extLst>
          </p:cNvPr>
          <p:cNvSpPr txBox="1"/>
          <p:nvPr/>
        </p:nvSpPr>
        <p:spPr>
          <a:xfrm>
            <a:off x="264333" y="360883"/>
            <a:ext cx="7476128" cy="6186309"/>
          </a:xfrm>
          <a:prstGeom prst="rect">
            <a:avLst/>
          </a:prstGeom>
          <a:noFill/>
        </p:spPr>
        <p:txBody>
          <a:bodyPr wrap="square" rtlCol="0">
            <a:spAutoFit/>
          </a:bodyPr>
          <a:lstStyle/>
          <a:p>
            <a:pPr algn="just"/>
            <a:r>
              <a:rPr lang="en-US" altLang="zh-CN" b="1" dirty="0"/>
              <a:t>Technical challenges:</a:t>
            </a:r>
          </a:p>
          <a:p>
            <a:pPr marL="342900" indent="-342900" algn="just">
              <a:buAutoNum type="arabicParenR"/>
            </a:pPr>
            <a:r>
              <a:rPr lang="en-US" altLang="zh-CN" dirty="0"/>
              <a:t>Lack of delivery vehicles and difficulty installing a large optical system on a manned spacecraft (ISS, ROS).</a:t>
            </a:r>
          </a:p>
          <a:p>
            <a:pPr marL="342900" indent="-342900" algn="just">
              <a:buAutoNum type="arabicParenR"/>
            </a:pPr>
            <a:r>
              <a:rPr lang="en-US" altLang="zh-CN" dirty="0"/>
              <a:t>Difficulty creating a wide-angle (field angle &gt;20 degrees) large-scale (entrance window area &gt;2 m</a:t>
            </a:r>
            <a:r>
              <a:rPr lang="en-US" altLang="zh-CN" baseline="30000" dirty="0"/>
              <a:t>2</a:t>
            </a:r>
            <a:r>
              <a:rPr lang="en-US" altLang="zh-CN" dirty="0"/>
              <a:t>) camera.</a:t>
            </a:r>
            <a:endParaRPr lang="ru-RU" altLang="zh-CN" dirty="0"/>
          </a:p>
          <a:p>
            <a:pPr algn="just"/>
            <a:endParaRPr lang="en-GB" altLang="zh-CN" dirty="0"/>
          </a:p>
          <a:p>
            <a:pPr algn="just"/>
            <a:endParaRPr lang="ru-RU" altLang="zh-CN" dirty="0"/>
          </a:p>
          <a:p>
            <a:pPr algn="just"/>
            <a:r>
              <a:rPr lang="en-US" altLang="zh-CN" b="1" dirty="0"/>
              <a:t>Solution:</a:t>
            </a:r>
          </a:p>
          <a:p>
            <a:pPr algn="just"/>
            <a:r>
              <a:rPr lang="en-US" altLang="zh-CN" dirty="0"/>
              <a:t>A system with a distributed field of view (two or more identical telescopes with a reduced field of view).</a:t>
            </a:r>
            <a:endParaRPr lang="ru-RU" altLang="zh-CN" dirty="0"/>
          </a:p>
          <a:p>
            <a:pPr marL="342900" indent="-342900" algn="just">
              <a:buAutoNum type="arabicParenR"/>
            </a:pPr>
            <a:endParaRPr lang="en-GB" altLang="zh-CN" dirty="0"/>
          </a:p>
          <a:p>
            <a:pPr marL="342900" indent="-342900" algn="just">
              <a:buAutoNum type="arabicParenR"/>
            </a:pPr>
            <a:endParaRPr lang="en-GB" altLang="zh-CN" dirty="0"/>
          </a:p>
          <a:p>
            <a:pPr marL="342900" indent="-342900" algn="just">
              <a:buAutoNum type="arabicParenR"/>
            </a:pPr>
            <a:endParaRPr lang="ru-RU" altLang="zh-CN" dirty="0"/>
          </a:p>
          <a:p>
            <a:pPr algn="just"/>
            <a:r>
              <a:rPr lang="en-US" altLang="zh-CN" b="1" dirty="0"/>
              <a:t>Opportunities:</a:t>
            </a:r>
          </a:p>
          <a:p>
            <a:pPr marL="342900" indent="-342900" algn="just">
              <a:buAutoNum type="arabicParenR"/>
            </a:pPr>
            <a:r>
              <a:rPr lang="en-US" altLang="zh-CN" dirty="0"/>
              <a:t>Optimization of scientific equipment while maintaining the required threshold and exposure levels using a relatively simple optical system and photodetector.</a:t>
            </a:r>
          </a:p>
          <a:p>
            <a:pPr marL="342900" indent="-342900" algn="just">
              <a:buAutoNum type="arabicParenR"/>
            </a:pPr>
            <a:r>
              <a:rPr lang="en-US" altLang="zh-CN" dirty="0"/>
              <a:t>Possibility of "inexpensive" satellite launches of "small" spacecraft.</a:t>
            </a:r>
          </a:p>
          <a:p>
            <a:pPr marL="342900" indent="-342900" algn="just">
              <a:buAutoNum type="arabicParenR"/>
            </a:pPr>
            <a:r>
              <a:rPr lang="en-US" altLang="zh-CN" dirty="0"/>
              <a:t>Possibility of stereo observations during experiments on autonomous spacecraft (satellites), which improves the accuracy of event reconstruction, including the depth of the EAS maximum.</a:t>
            </a:r>
          </a:p>
          <a:p>
            <a:pPr marL="342900" indent="-342900" algn="just">
              <a:buAutoNum type="arabicParenR"/>
            </a:pPr>
            <a:r>
              <a:rPr lang="en-US" altLang="zh-CN" dirty="0"/>
              <a:t>Possibility of mass production of compact telescopes and satellites.</a:t>
            </a:r>
          </a:p>
        </p:txBody>
      </p:sp>
      <p:pic>
        <p:nvPicPr>
          <p:cNvPr id="9" name="Рисунок 8">
            <a:extLst>
              <a:ext uri="{FF2B5EF4-FFF2-40B4-BE49-F238E27FC236}">
                <a16:creationId xmlns:a16="http://schemas.microsoft.com/office/drawing/2014/main" id="{9A719723-1894-F9EE-0D7E-999064322DC8}"/>
              </a:ext>
            </a:extLst>
          </p:cNvPr>
          <p:cNvPicPr>
            <a:picLocks noChangeAspect="1"/>
          </p:cNvPicPr>
          <p:nvPr/>
        </p:nvPicPr>
        <p:blipFill>
          <a:blip r:embed="rId2">
            <a:extLst>
              <a:ext uri="{28A0092B-C50C-407E-A947-70E740481C1C}">
                <a14:useLocalDpi xmlns:a14="http://schemas.microsoft.com/office/drawing/2010/main" val="0"/>
              </a:ext>
            </a:extLst>
          </a:blip>
          <a:srcRect l="50000"/>
          <a:stretch>
            <a:fillRect/>
          </a:stretch>
        </p:blipFill>
        <p:spPr>
          <a:xfrm>
            <a:off x="8213270" y="553645"/>
            <a:ext cx="3512552" cy="2810041"/>
          </a:xfrm>
          <a:prstGeom prst="rect">
            <a:avLst/>
          </a:prstGeom>
        </p:spPr>
      </p:pic>
      <p:pic>
        <p:nvPicPr>
          <p:cNvPr id="10" name="Рисунок 9">
            <a:extLst>
              <a:ext uri="{FF2B5EF4-FFF2-40B4-BE49-F238E27FC236}">
                <a16:creationId xmlns:a16="http://schemas.microsoft.com/office/drawing/2014/main" id="{BFF34EA9-4EF1-AC31-3273-95ACC086CAA0}"/>
              </a:ext>
            </a:extLst>
          </p:cNvPr>
          <p:cNvPicPr>
            <a:picLocks noChangeAspect="1"/>
          </p:cNvPicPr>
          <p:nvPr/>
        </p:nvPicPr>
        <p:blipFill>
          <a:blip r:embed="rId2">
            <a:extLst>
              <a:ext uri="{28A0092B-C50C-407E-A947-70E740481C1C}">
                <a14:useLocalDpi xmlns:a14="http://schemas.microsoft.com/office/drawing/2010/main" val="0"/>
              </a:ext>
            </a:extLst>
          </a:blip>
          <a:srcRect r="55072"/>
          <a:stretch>
            <a:fillRect/>
          </a:stretch>
        </p:blipFill>
        <p:spPr>
          <a:xfrm>
            <a:off x="8213270" y="3606938"/>
            <a:ext cx="3512552" cy="3127254"/>
          </a:xfrm>
          <a:prstGeom prst="rect">
            <a:avLst/>
          </a:prstGeom>
        </p:spPr>
      </p:pic>
      <p:sp>
        <p:nvSpPr>
          <p:cNvPr id="2" name="Номер слайда 3">
            <a:extLst>
              <a:ext uri="{FF2B5EF4-FFF2-40B4-BE49-F238E27FC236}">
                <a16:creationId xmlns:a16="http://schemas.microsoft.com/office/drawing/2014/main" id="{72FFF117-9D8D-93AD-F061-58DE5A8AF88D}"/>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15</a:t>
            </a:fld>
            <a:endParaRPr lang="ru-RU" dirty="0"/>
          </a:p>
        </p:txBody>
      </p:sp>
    </p:spTree>
    <p:extLst>
      <p:ext uri="{BB962C8B-B14F-4D97-AF65-F5344CB8AC3E}">
        <p14:creationId xmlns:p14="http://schemas.microsoft.com/office/powerpoint/2010/main" val="3891376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77C40-284D-19E9-0AF3-170F972CCE09}"/>
            </a:ext>
          </a:extLst>
        </p:cNvPr>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254F0757-3FA2-54BD-6B44-1520E1A58F41}"/>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ERA optical system I</a:t>
            </a:r>
            <a:endParaRPr lang="ru-RU" b="1" dirty="0"/>
          </a:p>
        </p:txBody>
      </p:sp>
      <p:sp>
        <p:nvSpPr>
          <p:cNvPr id="5" name="TextBox 4">
            <a:extLst>
              <a:ext uri="{FF2B5EF4-FFF2-40B4-BE49-F238E27FC236}">
                <a16:creationId xmlns:a16="http://schemas.microsoft.com/office/drawing/2014/main" id="{B2A57522-05B8-A81C-D1E6-CA71DEB85CF0}"/>
              </a:ext>
            </a:extLst>
          </p:cNvPr>
          <p:cNvSpPr txBox="1"/>
          <p:nvPr/>
        </p:nvSpPr>
        <p:spPr>
          <a:xfrm>
            <a:off x="93887" y="431469"/>
            <a:ext cx="5000627" cy="5909310"/>
          </a:xfrm>
          <a:prstGeom prst="rect">
            <a:avLst/>
          </a:prstGeom>
          <a:noFill/>
        </p:spPr>
        <p:txBody>
          <a:bodyPr wrap="square">
            <a:spAutoFit/>
          </a:bodyPr>
          <a:lstStyle/>
          <a:p>
            <a:pPr algn="just"/>
            <a:r>
              <a:rPr lang="en-US" altLang="zh-CN" b="1" dirty="0"/>
              <a:t>Requirements for the optical system  characteristics:</a:t>
            </a:r>
            <a:r>
              <a:rPr lang="zh-CN" altLang="en-US" b="1" dirty="0"/>
              <a:t> </a:t>
            </a:r>
          </a:p>
          <a:p>
            <a:pPr marL="342900" indent="-342900" algn="just">
              <a:buFont typeface="+mj-lt"/>
              <a:buAutoNum type="arabicPeriod"/>
            </a:pPr>
            <a:r>
              <a:rPr lang="en-US" altLang="zh-CN" dirty="0"/>
              <a:t>The OS provides "good" focusing in a field of view from 0 to </a:t>
            </a:r>
            <a:r>
              <a:rPr lang="en-US" altLang="zh-CN" dirty="0" err="1"/>
              <a:t>γ</a:t>
            </a:r>
            <a:r>
              <a:rPr lang="en-US" altLang="zh-CN" baseline="-25000" dirty="0" err="1"/>
              <a:t>max</a:t>
            </a:r>
            <a:r>
              <a:rPr lang="en-US" altLang="zh-CN" dirty="0"/>
              <a:t> = 5–7°. The annual exposure will be approximately 2000 km2 </a:t>
            </a:r>
            <a:r>
              <a:rPr lang="en-US" altLang="zh-CN" dirty="0" err="1"/>
              <a:t>sr</a:t>
            </a:r>
            <a:r>
              <a:rPr lang="en-US" altLang="zh-CN" dirty="0"/>
              <a:t>/yr. Assuming an Auger spectrum (a conservative estimate), this will allow for the detection of at least 10 UHECRs (E&gt;50 </a:t>
            </a:r>
            <a:r>
              <a:rPr lang="en-US" altLang="zh-CN" dirty="0" err="1"/>
              <a:t>EeV</a:t>
            </a:r>
            <a:r>
              <a:rPr lang="en-US" altLang="zh-CN" dirty="0"/>
              <a:t>) per year.</a:t>
            </a:r>
            <a:endParaRPr lang="zh-CN" altLang="en-US" dirty="0"/>
          </a:p>
          <a:p>
            <a:pPr marL="342900" indent="-342900" algn="just">
              <a:buFont typeface="+mj-lt"/>
              <a:buAutoNum type="arabicPeriod"/>
            </a:pPr>
            <a:r>
              <a:rPr lang="en-US" altLang="zh-CN" dirty="0"/>
              <a:t>The OS has an entrance pupil area of ​​at least S</a:t>
            </a:r>
            <a:r>
              <a:rPr lang="en-US" altLang="zh-CN" baseline="-25000" dirty="0"/>
              <a:t>EP</a:t>
            </a:r>
            <a:r>
              <a:rPr lang="en-US" altLang="zh-CN" dirty="0"/>
              <a:t> = 2 m</a:t>
            </a:r>
            <a:r>
              <a:rPr lang="en-US" altLang="zh-CN" baseline="30000" dirty="0"/>
              <a:t>2</a:t>
            </a:r>
            <a:r>
              <a:rPr lang="en-US" altLang="zh-CN" dirty="0"/>
              <a:t>. With an OS efficiency greater than 50%, this ensures an energy threshold at the GZK limit: 50 </a:t>
            </a:r>
            <a:r>
              <a:rPr lang="en-US" altLang="zh-CN" dirty="0" err="1"/>
              <a:t>EeV</a:t>
            </a:r>
            <a:r>
              <a:rPr lang="en-US" altLang="zh-CN" dirty="0"/>
              <a:t>.</a:t>
            </a:r>
            <a:endParaRPr lang="zh-CN" altLang="en-US" dirty="0"/>
          </a:p>
          <a:p>
            <a:pPr marL="342900" indent="-342900" algn="just">
              <a:buFont typeface="+mj-lt"/>
              <a:buAutoNum type="arabicPeriod"/>
            </a:pPr>
            <a:r>
              <a:rPr lang="en-US" altLang="zh-CN" dirty="0"/>
              <a:t>Number of optical surfaces of the OS: no more than 2. Ensures relative simplicity of the OS (in JEM-EUSO there are 6 optical surfaces).</a:t>
            </a:r>
            <a:endParaRPr lang="ru-RU" altLang="zh-CN" dirty="0"/>
          </a:p>
          <a:p>
            <a:pPr marL="342900" indent="-342900" algn="just">
              <a:buFont typeface="+mj-lt"/>
              <a:buAutoNum type="arabicPeriod"/>
            </a:pPr>
            <a:r>
              <a:rPr lang="en-US" altLang="zh-CN" dirty="0"/>
              <a:t>The OS must provide an angular resolution of </a:t>
            </a:r>
            <a:r>
              <a:rPr lang="en-US" altLang="zh-CN" dirty="0" err="1"/>
              <a:t>Δγ</a:t>
            </a:r>
            <a:r>
              <a:rPr lang="en-US" altLang="zh-CN" dirty="0"/>
              <a:t> = 1–2 </a:t>
            </a:r>
            <a:r>
              <a:rPr lang="en-US" altLang="zh-CN" dirty="0" err="1"/>
              <a:t>mrad</a:t>
            </a:r>
            <a:r>
              <a:rPr lang="en-US" altLang="zh-CN" dirty="0"/>
              <a:t>. This condition is necessary both to ensure the registration threshold (background level in one channel) and the accuracy of reconstruction of the primary particle parameters.</a:t>
            </a:r>
            <a:endParaRPr lang="zh-CN" altLang="en-US" dirty="0"/>
          </a:p>
        </p:txBody>
      </p:sp>
      <p:pic>
        <p:nvPicPr>
          <p:cNvPr id="6" name="Рисунок 5">
            <a:extLst>
              <a:ext uri="{FF2B5EF4-FFF2-40B4-BE49-F238E27FC236}">
                <a16:creationId xmlns:a16="http://schemas.microsoft.com/office/drawing/2014/main" id="{262AD545-F6F6-E093-9DBC-7470C8FCDCDE}"/>
              </a:ext>
            </a:extLst>
          </p:cNvPr>
          <p:cNvPicPr>
            <a:picLocks noChangeAspect="1"/>
          </p:cNvPicPr>
          <p:nvPr/>
        </p:nvPicPr>
        <p:blipFill>
          <a:blip r:embed="rId2"/>
          <a:stretch>
            <a:fillRect/>
          </a:stretch>
        </p:blipFill>
        <p:spPr>
          <a:xfrm>
            <a:off x="8640862" y="392200"/>
            <a:ext cx="3468721" cy="2541735"/>
          </a:xfrm>
          <a:prstGeom prst="rect">
            <a:avLst/>
          </a:prstGeom>
        </p:spPr>
      </p:pic>
      <p:sp>
        <p:nvSpPr>
          <p:cNvPr id="7" name="TextBox 6">
            <a:extLst>
              <a:ext uri="{FF2B5EF4-FFF2-40B4-BE49-F238E27FC236}">
                <a16:creationId xmlns:a16="http://schemas.microsoft.com/office/drawing/2014/main" id="{E9306E4A-06B0-55D8-EA21-1F78A7932DC8}"/>
              </a:ext>
            </a:extLst>
          </p:cNvPr>
          <p:cNvSpPr txBox="1"/>
          <p:nvPr/>
        </p:nvSpPr>
        <p:spPr>
          <a:xfrm>
            <a:off x="5251337" y="4168213"/>
            <a:ext cx="6846776" cy="2308324"/>
          </a:xfrm>
          <a:prstGeom prst="rect">
            <a:avLst/>
          </a:prstGeom>
          <a:noFill/>
        </p:spPr>
        <p:txBody>
          <a:bodyPr wrap="square">
            <a:spAutoFit/>
          </a:bodyPr>
          <a:lstStyle/>
          <a:p>
            <a:r>
              <a:rPr lang="en-GB" altLang="zh-CN" dirty="0"/>
              <a:t>Schmidt optical system</a:t>
            </a:r>
          </a:p>
          <a:p>
            <a:pPr marL="285750" indent="-285750">
              <a:buFont typeface="Arial" panose="020B0604020202020204" pitchFamily="34" charset="0"/>
              <a:buChar char="•"/>
            </a:pPr>
            <a:r>
              <a:rPr lang="en-GB" altLang="zh-CN" dirty="0"/>
              <a:t>Field of view: </a:t>
            </a:r>
            <a:r>
              <a:rPr lang="el-GR" altLang="zh-CN" dirty="0"/>
              <a:t>γ</a:t>
            </a:r>
            <a:r>
              <a:rPr lang="en-GB" altLang="zh-CN" baseline="-25000" dirty="0"/>
              <a:t>max</a:t>
            </a:r>
            <a:r>
              <a:rPr lang="en-GB" altLang="zh-CN" dirty="0"/>
              <a:t> = 10° (EE &gt;90% in a circle d = 0.9 mm).</a:t>
            </a:r>
          </a:p>
          <a:p>
            <a:pPr marL="285750" indent="-285750">
              <a:buFont typeface="Arial" panose="020B0604020202020204" pitchFamily="34" charset="0"/>
              <a:buChar char="•"/>
            </a:pPr>
            <a:r>
              <a:rPr lang="en-GB" altLang="zh-CN" dirty="0"/>
              <a:t>Angular resolution: 2.1 </a:t>
            </a:r>
            <a:r>
              <a:rPr lang="en-GB" altLang="zh-CN" dirty="0" err="1"/>
              <a:t>mrad</a:t>
            </a:r>
            <a:endParaRPr lang="en-GB" altLang="zh-CN" dirty="0"/>
          </a:p>
          <a:p>
            <a:pPr marL="285750" indent="-285750">
              <a:buFont typeface="Arial" panose="020B0604020202020204" pitchFamily="34" charset="0"/>
              <a:buChar char="•"/>
            </a:pPr>
            <a:r>
              <a:rPr lang="en-GB" altLang="zh-CN" dirty="0"/>
              <a:t>Number of optical elements: 2 – corrector plate and concentrator mirror.</a:t>
            </a:r>
          </a:p>
          <a:p>
            <a:pPr marL="285750" indent="-285750">
              <a:buFont typeface="Arial" panose="020B0604020202020204" pitchFamily="34" charset="0"/>
              <a:buChar char="•"/>
            </a:pPr>
            <a:r>
              <a:rPr lang="en-GB" altLang="zh-CN" dirty="0"/>
              <a:t>Mirror type: spherical (</a:t>
            </a:r>
            <a:r>
              <a:rPr lang="en-GB" altLang="zh-CN" dirty="0" err="1"/>
              <a:t>R</a:t>
            </a:r>
            <a:r>
              <a:rPr lang="en-GB" altLang="zh-CN" baseline="-25000" dirty="0" err="1"/>
              <a:t>c</a:t>
            </a:r>
            <a:r>
              <a:rPr lang="en-GB" altLang="zh-CN" dirty="0"/>
              <a:t> = 2700 mm).</a:t>
            </a:r>
          </a:p>
          <a:p>
            <a:pPr marL="285750" indent="-285750">
              <a:buFont typeface="Arial" panose="020B0604020202020204" pitchFamily="34" charset="0"/>
              <a:buChar char="•"/>
            </a:pPr>
            <a:r>
              <a:rPr lang="en-GB" altLang="zh-CN" dirty="0"/>
              <a:t>Corrector plate type: aspherical front surface, flat rear surface.</a:t>
            </a:r>
          </a:p>
          <a:p>
            <a:pPr marL="285750" indent="-285750">
              <a:buFont typeface="Arial" panose="020B0604020202020204" pitchFamily="34" charset="0"/>
              <a:buChar char="•"/>
            </a:pPr>
            <a:r>
              <a:rPr lang="en-GB" altLang="zh-CN" dirty="0"/>
              <a:t>Mirror diameter DM = 2460 mm, corrector diameter DC = 1600 mm</a:t>
            </a:r>
            <a:endParaRPr lang="zh-CN" altLang="en-US" dirty="0"/>
          </a:p>
        </p:txBody>
      </p:sp>
      <p:pic>
        <p:nvPicPr>
          <p:cNvPr id="8" name="Рисунок 7">
            <a:extLst>
              <a:ext uri="{FF2B5EF4-FFF2-40B4-BE49-F238E27FC236}">
                <a16:creationId xmlns:a16="http://schemas.microsoft.com/office/drawing/2014/main" id="{159DBBC9-B9F9-673C-7EC9-6EB204BFE04F}"/>
              </a:ext>
            </a:extLst>
          </p:cNvPr>
          <p:cNvPicPr>
            <a:picLocks noChangeAspect="1"/>
          </p:cNvPicPr>
          <p:nvPr/>
        </p:nvPicPr>
        <p:blipFill>
          <a:blip r:embed="rId3"/>
          <a:stretch>
            <a:fillRect/>
          </a:stretch>
        </p:blipFill>
        <p:spPr>
          <a:xfrm>
            <a:off x="5251337" y="1189282"/>
            <a:ext cx="3232702" cy="2857186"/>
          </a:xfrm>
          <a:prstGeom prst="rect">
            <a:avLst/>
          </a:prstGeom>
        </p:spPr>
      </p:pic>
      <p:sp>
        <p:nvSpPr>
          <p:cNvPr id="2" name="Номер слайда 3">
            <a:extLst>
              <a:ext uri="{FF2B5EF4-FFF2-40B4-BE49-F238E27FC236}">
                <a16:creationId xmlns:a16="http://schemas.microsoft.com/office/drawing/2014/main" id="{55532B11-2A8A-6C0E-519C-AD9195B4BE05}"/>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16</a:t>
            </a:fld>
            <a:endParaRPr lang="ru-RU" dirty="0"/>
          </a:p>
        </p:txBody>
      </p:sp>
    </p:spTree>
    <p:extLst>
      <p:ext uri="{BB962C8B-B14F-4D97-AF65-F5344CB8AC3E}">
        <p14:creationId xmlns:p14="http://schemas.microsoft.com/office/powerpoint/2010/main" val="1168339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8E0608-AC4C-83A0-B1E4-5D6DDAD8849C}"/>
              </a:ext>
            </a:extLst>
          </p:cNvPr>
          <p:cNvSpPr>
            <a:spLocks noGrp="1"/>
          </p:cNvSpPr>
          <p:nvPr>
            <p:ph type="title"/>
          </p:nvPr>
        </p:nvSpPr>
        <p:spPr/>
        <p:txBody>
          <a:bodyPr/>
          <a:lstStyle/>
          <a:p>
            <a:endParaRPr lang="zh-CN" altLang="en-US"/>
          </a:p>
        </p:txBody>
      </p:sp>
      <p:sp>
        <p:nvSpPr>
          <p:cNvPr id="3" name="Объект 2">
            <a:extLst>
              <a:ext uri="{FF2B5EF4-FFF2-40B4-BE49-F238E27FC236}">
                <a16:creationId xmlns:a16="http://schemas.microsoft.com/office/drawing/2014/main" id="{E8CB9212-24DB-6265-BC26-2404FD64DD7B}"/>
              </a:ext>
            </a:extLst>
          </p:cNvPr>
          <p:cNvSpPr>
            <a:spLocks noGrp="1"/>
          </p:cNvSpPr>
          <p:nvPr>
            <p:ph idx="1"/>
          </p:nvPr>
        </p:nvSpPr>
        <p:spPr/>
        <p:txBody>
          <a:bodyPr/>
          <a:lstStyle/>
          <a:p>
            <a:endParaRPr lang="zh-CN" altLang="en-US"/>
          </a:p>
        </p:txBody>
      </p:sp>
      <p:sp>
        <p:nvSpPr>
          <p:cNvPr id="4" name="Прямоугольник 3">
            <a:extLst>
              <a:ext uri="{FF2B5EF4-FFF2-40B4-BE49-F238E27FC236}">
                <a16:creationId xmlns:a16="http://schemas.microsoft.com/office/drawing/2014/main" id="{3DA7D0D8-0950-391E-A4E4-C3FDE9671208}"/>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ERA optical system II</a:t>
            </a:r>
            <a:endParaRPr lang="ru-RU" b="1" dirty="0"/>
          </a:p>
        </p:txBody>
      </p:sp>
      <p:pic>
        <p:nvPicPr>
          <p:cNvPr id="5" name="Рисунок 4">
            <a:extLst>
              <a:ext uri="{FF2B5EF4-FFF2-40B4-BE49-F238E27FC236}">
                <a16:creationId xmlns:a16="http://schemas.microsoft.com/office/drawing/2014/main" id="{CB43DBA7-9D95-0DBD-2627-4AFA2421AA30}"/>
              </a:ext>
            </a:extLst>
          </p:cNvPr>
          <p:cNvPicPr>
            <a:picLocks noChangeAspect="1"/>
          </p:cNvPicPr>
          <p:nvPr/>
        </p:nvPicPr>
        <p:blipFill>
          <a:blip r:embed="rId2"/>
          <a:stretch>
            <a:fillRect/>
          </a:stretch>
        </p:blipFill>
        <p:spPr>
          <a:xfrm>
            <a:off x="4726104" y="481013"/>
            <a:ext cx="7181168" cy="4264204"/>
          </a:xfrm>
          <a:prstGeom prst="rect">
            <a:avLst/>
          </a:prstGeom>
        </p:spPr>
      </p:pic>
      <p:pic>
        <p:nvPicPr>
          <p:cNvPr id="6" name="Рисунок 5">
            <a:extLst>
              <a:ext uri="{FF2B5EF4-FFF2-40B4-BE49-F238E27FC236}">
                <a16:creationId xmlns:a16="http://schemas.microsoft.com/office/drawing/2014/main" id="{322D120A-23F3-866C-7ADD-BBF143DCB814}"/>
              </a:ext>
            </a:extLst>
          </p:cNvPr>
          <p:cNvPicPr>
            <a:picLocks noChangeAspect="1"/>
          </p:cNvPicPr>
          <p:nvPr/>
        </p:nvPicPr>
        <p:blipFill>
          <a:blip r:embed="rId3"/>
          <a:stretch>
            <a:fillRect/>
          </a:stretch>
        </p:blipFill>
        <p:spPr>
          <a:xfrm>
            <a:off x="250371" y="481013"/>
            <a:ext cx="3624943" cy="3203864"/>
          </a:xfrm>
          <a:prstGeom prst="rect">
            <a:avLst/>
          </a:prstGeom>
        </p:spPr>
      </p:pic>
      <p:pic>
        <p:nvPicPr>
          <p:cNvPr id="7" name="Рисунок 6">
            <a:extLst>
              <a:ext uri="{FF2B5EF4-FFF2-40B4-BE49-F238E27FC236}">
                <a16:creationId xmlns:a16="http://schemas.microsoft.com/office/drawing/2014/main" id="{6378AEB1-8CB7-85B2-08C7-CFAA1327DF66}"/>
              </a:ext>
            </a:extLst>
          </p:cNvPr>
          <p:cNvPicPr>
            <a:picLocks noChangeAspect="1"/>
          </p:cNvPicPr>
          <p:nvPr/>
        </p:nvPicPr>
        <p:blipFill>
          <a:blip r:embed="rId4"/>
          <a:stretch>
            <a:fillRect/>
          </a:stretch>
        </p:blipFill>
        <p:spPr>
          <a:xfrm>
            <a:off x="150358" y="3855497"/>
            <a:ext cx="4105956" cy="2724101"/>
          </a:xfrm>
          <a:prstGeom prst="rect">
            <a:avLst/>
          </a:prstGeom>
        </p:spPr>
      </p:pic>
      <p:sp>
        <p:nvSpPr>
          <p:cNvPr id="8" name="TextBox 7">
            <a:extLst>
              <a:ext uri="{FF2B5EF4-FFF2-40B4-BE49-F238E27FC236}">
                <a16:creationId xmlns:a16="http://schemas.microsoft.com/office/drawing/2014/main" id="{6ED7F962-1B32-7409-7CE1-3101FAEEC5C3}"/>
              </a:ext>
            </a:extLst>
          </p:cNvPr>
          <p:cNvSpPr txBox="1"/>
          <p:nvPr/>
        </p:nvSpPr>
        <p:spPr>
          <a:xfrm>
            <a:off x="4906738" y="4980214"/>
            <a:ext cx="6819900" cy="1477328"/>
          </a:xfrm>
          <a:prstGeom prst="rect">
            <a:avLst/>
          </a:prstGeom>
          <a:noFill/>
        </p:spPr>
        <p:txBody>
          <a:bodyPr wrap="square" rtlCol="0">
            <a:spAutoFit/>
          </a:bodyPr>
          <a:lstStyle/>
          <a:p>
            <a:pPr marL="342900" indent="-342900">
              <a:buAutoNum type="arabicPeriod"/>
            </a:pPr>
            <a:r>
              <a:rPr lang="en-US" altLang="zh-CN" dirty="0"/>
              <a:t>High-quality focusing over a wide field of view (up to 10 degrees).</a:t>
            </a:r>
          </a:p>
          <a:p>
            <a:pPr marL="342900" indent="-342900">
              <a:buAutoNum type="arabicPeriod"/>
            </a:pPr>
            <a:r>
              <a:rPr lang="en-US" altLang="zh-CN" dirty="0"/>
              <a:t>Relative simplicity of the OS (spherical mirror).</a:t>
            </a:r>
          </a:p>
          <a:p>
            <a:pPr marL="342900" indent="-342900">
              <a:buAutoNum type="arabicPeriod"/>
            </a:pPr>
            <a:r>
              <a:rPr lang="en-US" altLang="zh-CN" dirty="0"/>
              <a:t>Angular resolution: 2.1 </a:t>
            </a:r>
            <a:r>
              <a:rPr lang="en-US" altLang="zh-CN" dirty="0" err="1"/>
              <a:t>mrad</a:t>
            </a:r>
            <a:r>
              <a:rPr lang="en-US" altLang="zh-CN" dirty="0"/>
              <a:t> (850 m on the Earth's surface, at an altitude of 400 km and a pixel size of 3 mm).</a:t>
            </a:r>
          </a:p>
          <a:p>
            <a:pPr marL="342900" indent="-342900">
              <a:buAutoNum type="arabicPeriod"/>
            </a:pPr>
            <a:r>
              <a:rPr lang="en-US" altLang="zh-CN" dirty="0"/>
              <a:t>Surface area covered: 20,000 km² (PAO: 3,000 km²)</a:t>
            </a:r>
            <a:endParaRPr lang="zh-CN" altLang="en-US" dirty="0"/>
          </a:p>
        </p:txBody>
      </p:sp>
      <p:sp>
        <p:nvSpPr>
          <p:cNvPr id="9" name="Номер слайда 3">
            <a:extLst>
              <a:ext uri="{FF2B5EF4-FFF2-40B4-BE49-F238E27FC236}">
                <a16:creationId xmlns:a16="http://schemas.microsoft.com/office/drawing/2014/main" id="{204367FF-5717-A1C1-FF48-624F531B1700}"/>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17</a:t>
            </a:fld>
            <a:endParaRPr lang="ru-RU" dirty="0"/>
          </a:p>
        </p:txBody>
      </p:sp>
    </p:spTree>
    <p:extLst>
      <p:ext uri="{BB962C8B-B14F-4D97-AF65-F5344CB8AC3E}">
        <p14:creationId xmlns:p14="http://schemas.microsoft.com/office/powerpoint/2010/main" val="1142555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448A1-24E2-EB59-400B-4F2432B1640A}"/>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122750-D466-35B8-A6AB-3EF1325AE5B5}"/>
              </a:ext>
            </a:extLst>
          </p:cNvPr>
          <p:cNvSpPr>
            <a:spLocks noGrp="1"/>
          </p:cNvSpPr>
          <p:nvPr>
            <p:ph type="title"/>
          </p:nvPr>
        </p:nvSpPr>
        <p:spPr>
          <a:xfrm>
            <a:off x="8096595" y="365125"/>
            <a:ext cx="3929149" cy="1067037"/>
          </a:xfrm>
        </p:spPr>
        <p:txBody>
          <a:bodyPr/>
          <a:lstStyle/>
          <a:p>
            <a:pPr algn="ctr"/>
            <a:r>
              <a:rPr lang="en-GB" altLang="zh-CN" b="1" dirty="0"/>
              <a:t>EUSO-</a:t>
            </a:r>
            <a:r>
              <a:rPr lang="en-GB" altLang="zh-CN" b="1" dirty="0" err="1"/>
              <a:t>OffLine</a:t>
            </a:r>
            <a:endParaRPr lang="zh-CN" altLang="en-US" dirty="0"/>
          </a:p>
        </p:txBody>
      </p:sp>
      <p:pic>
        <p:nvPicPr>
          <p:cNvPr id="6" name="Объект 5">
            <a:extLst>
              <a:ext uri="{FF2B5EF4-FFF2-40B4-BE49-F238E27FC236}">
                <a16:creationId xmlns:a16="http://schemas.microsoft.com/office/drawing/2014/main" id="{9A98C7F2-9AFC-2994-8C8C-1E78470A104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8910"/>
          <a:stretch>
            <a:fillRect/>
          </a:stretch>
        </p:blipFill>
        <p:spPr>
          <a:xfrm rot="16200000">
            <a:off x="-850786" y="1547980"/>
            <a:ext cx="6194943" cy="4063202"/>
          </a:xfrm>
          <a:prstGeom prst="rect">
            <a:avLst/>
          </a:prstGeom>
        </p:spPr>
      </p:pic>
      <p:sp>
        <p:nvSpPr>
          <p:cNvPr id="4" name="Прямоугольник 3">
            <a:extLst>
              <a:ext uri="{FF2B5EF4-FFF2-40B4-BE49-F238E27FC236}">
                <a16:creationId xmlns:a16="http://schemas.microsoft.com/office/drawing/2014/main" id="{1A98E981-21C7-0D0F-5199-2DF6EA59C1B7}"/>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ERA simulations I</a:t>
            </a:r>
            <a:endParaRPr lang="ru-RU" b="1" dirty="0"/>
          </a:p>
        </p:txBody>
      </p:sp>
      <p:pic>
        <p:nvPicPr>
          <p:cNvPr id="8" name="Рисунок 7">
            <a:extLst>
              <a:ext uri="{FF2B5EF4-FFF2-40B4-BE49-F238E27FC236}">
                <a16:creationId xmlns:a16="http://schemas.microsoft.com/office/drawing/2014/main" id="{E704D83F-1B15-E8F7-8BEC-9AEBDEB78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181" y="476936"/>
            <a:ext cx="3411933" cy="2952064"/>
          </a:xfrm>
          <a:prstGeom prst="rect">
            <a:avLst/>
          </a:prstGeom>
        </p:spPr>
      </p:pic>
      <p:pic>
        <p:nvPicPr>
          <p:cNvPr id="11" name="Picture 2">
            <a:extLst>
              <a:ext uri="{FF2B5EF4-FFF2-40B4-BE49-F238E27FC236}">
                <a16:creationId xmlns:a16="http://schemas.microsoft.com/office/drawing/2014/main" id="{65948B56-FC2F-A6CB-C0D1-EAE3ACCB8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001" y="4513709"/>
            <a:ext cx="2117665" cy="20810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E11C5783-C703-0533-69E8-04A4638EE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3920" y="4513709"/>
            <a:ext cx="2117665" cy="20810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ACEBD434-196C-CF4E-1979-E4F6EB061F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2837" y="4513709"/>
            <a:ext cx="2117665" cy="20810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CD393AB-C047-E96A-A525-766F66A28793}"/>
              </a:ext>
            </a:extLst>
          </p:cNvPr>
          <p:cNvSpPr txBox="1"/>
          <p:nvPr/>
        </p:nvSpPr>
        <p:spPr>
          <a:xfrm>
            <a:off x="4705004" y="3605468"/>
            <a:ext cx="2117662" cy="1295868"/>
          </a:xfrm>
          <a:prstGeom prst="rect">
            <a:avLst/>
          </a:prstGeom>
          <a:noFill/>
        </p:spPr>
        <p:txBody>
          <a:bodyPr wrap="square">
            <a:spAutoFit/>
          </a:bodyPr>
          <a:lstStyle/>
          <a:p>
            <a:pPr algn="ctr">
              <a:lnSpc>
                <a:spcPct val="150000"/>
              </a:lnSpc>
            </a:pPr>
            <a:r>
              <a:rPr lang="el-GR" altLang="zh-CN" sz="1800" dirty="0"/>
              <a:t>γ</a:t>
            </a:r>
            <a:r>
              <a:rPr lang="en-GB" altLang="zh-CN" sz="1800" dirty="0"/>
              <a:t> = 0° </a:t>
            </a:r>
          </a:p>
          <a:p>
            <a:pPr algn="ctr">
              <a:lnSpc>
                <a:spcPct val="150000"/>
              </a:lnSpc>
            </a:pPr>
            <a:r>
              <a:rPr lang="en-US" altLang="zh-CN" sz="1800" dirty="0"/>
              <a:t>RMS</a:t>
            </a:r>
            <a:r>
              <a:rPr lang="en-US" altLang="zh-CN" sz="1800" baseline="-25000" dirty="0"/>
              <a:t>391</a:t>
            </a:r>
            <a:r>
              <a:rPr lang="en-US" altLang="zh-CN" sz="1800" dirty="0"/>
              <a:t> = 0.</a:t>
            </a:r>
            <a:r>
              <a:rPr lang="ru-RU" altLang="zh-CN" sz="1800" dirty="0"/>
              <a:t>355</a:t>
            </a:r>
            <a:r>
              <a:rPr lang="en-GB" altLang="zh-CN" sz="1800" dirty="0"/>
              <a:t> mm</a:t>
            </a:r>
            <a:r>
              <a:rPr lang="en-US" altLang="zh-CN" sz="1800" dirty="0"/>
              <a:t> </a:t>
            </a:r>
            <a:r>
              <a:rPr lang="en-GB" altLang="zh-CN" dirty="0"/>
              <a:t>mm</a:t>
            </a:r>
            <a:endParaRPr lang="zh-CN" altLang="en-US" dirty="0"/>
          </a:p>
        </p:txBody>
      </p:sp>
      <p:sp>
        <p:nvSpPr>
          <p:cNvPr id="18" name="TextBox 17">
            <a:extLst>
              <a:ext uri="{FF2B5EF4-FFF2-40B4-BE49-F238E27FC236}">
                <a16:creationId xmlns:a16="http://schemas.microsoft.com/office/drawing/2014/main" id="{FC6F3726-D072-FA44-2969-9997B44BEA1D}"/>
              </a:ext>
            </a:extLst>
          </p:cNvPr>
          <p:cNvSpPr txBox="1"/>
          <p:nvPr/>
        </p:nvSpPr>
        <p:spPr>
          <a:xfrm>
            <a:off x="7103919" y="3573100"/>
            <a:ext cx="2117662" cy="1295868"/>
          </a:xfrm>
          <a:prstGeom prst="rect">
            <a:avLst/>
          </a:prstGeom>
          <a:noFill/>
        </p:spPr>
        <p:txBody>
          <a:bodyPr wrap="square">
            <a:spAutoFit/>
          </a:bodyPr>
          <a:lstStyle/>
          <a:p>
            <a:pPr algn="ctr">
              <a:lnSpc>
                <a:spcPct val="150000"/>
              </a:lnSpc>
            </a:pPr>
            <a:r>
              <a:rPr lang="el-GR" altLang="zh-CN" dirty="0"/>
              <a:t>γ</a:t>
            </a:r>
            <a:r>
              <a:rPr lang="en-GB" altLang="zh-CN" sz="1800" dirty="0"/>
              <a:t> = 4.6° </a:t>
            </a:r>
          </a:p>
          <a:p>
            <a:pPr algn="ctr">
              <a:lnSpc>
                <a:spcPct val="150000"/>
              </a:lnSpc>
            </a:pPr>
            <a:r>
              <a:rPr lang="en-US" altLang="zh-CN" sz="1800" dirty="0"/>
              <a:t>RMS</a:t>
            </a:r>
            <a:r>
              <a:rPr lang="en-US" altLang="zh-CN" sz="1800" baseline="-25000" dirty="0"/>
              <a:t>391</a:t>
            </a:r>
            <a:r>
              <a:rPr lang="en-US" altLang="zh-CN" sz="1800" dirty="0"/>
              <a:t> = 0.</a:t>
            </a:r>
            <a:r>
              <a:rPr lang="en-GB" altLang="zh-CN" sz="1800" dirty="0"/>
              <a:t>28</a:t>
            </a:r>
            <a:r>
              <a:rPr lang="ru-RU" altLang="zh-CN" sz="1800" dirty="0"/>
              <a:t>5</a:t>
            </a:r>
            <a:r>
              <a:rPr lang="en-GB" altLang="zh-CN" sz="1800" dirty="0"/>
              <a:t> mm</a:t>
            </a:r>
            <a:r>
              <a:rPr lang="en-US" altLang="zh-CN" sz="1800" dirty="0"/>
              <a:t> </a:t>
            </a:r>
            <a:r>
              <a:rPr lang="en-GB" altLang="zh-CN" dirty="0"/>
              <a:t>mm</a:t>
            </a:r>
            <a:endParaRPr lang="zh-CN" altLang="en-US" dirty="0"/>
          </a:p>
        </p:txBody>
      </p:sp>
      <p:sp>
        <p:nvSpPr>
          <p:cNvPr id="19" name="TextBox 18">
            <a:extLst>
              <a:ext uri="{FF2B5EF4-FFF2-40B4-BE49-F238E27FC236}">
                <a16:creationId xmlns:a16="http://schemas.microsoft.com/office/drawing/2014/main" id="{895704AF-7BB6-0D18-5B68-36DBD97389FC}"/>
              </a:ext>
            </a:extLst>
          </p:cNvPr>
          <p:cNvSpPr txBox="1"/>
          <p:nvPr/>
        </p:nvSpPr>
        <p:spPr>
          <a:xfrm>
            <a:off x="9502832" y="3573100"/>
            <a:ext cx="2117662" cy="1295868"/>
          </a:xfrm>
          <a:prstGeom prst="rect">
            <a:avLst/>
          </a:prstGeom>
          <a:noFill/>
        </p:spPr>
        <p:txBody>
          <a:bodyPr wrap="square">
            <a:spAutoFit/>
          </a:bodyPr>
          <a:lstStyle/>
          <a:p>
            <a:pPr algn="ctr">
              <a:lnSpc>
                <a:spcPct val="150000"/>
              </a:lnSpc>
            </a:pPr>
            <a:r>
              <a:rPr lang="el-GR" altLang="zh-CN" dirty="0"/>
              <a:t>γ</a:t>
            </a:r>
            <a:r>
              <a:rPr lang="en-GB" altLang="zh-CN" sz="1800" dirty="0"/>
              <a:t> = 9.4° </a:t>
            </a:r>
          </a:p>
          <a:p>
            <a:pPr algn="ctr">
              <a:lnSpc>
                <a:spcPct val="150000"/>
              </a:lnSpc>
            </a:pPr>
            <a:r>
              <a:rPr lang="en-US" altLang="zh-CN" sz="1800" dirty="0"/>
              <a:t>RMS</a:t>
            </a:r>
            <a:r>
              <a:rPr lang="en-US" altLang="zh-CN" sz="1800" baseline="-25000" dirty="0"/>
              <a:t>391</a:t>
            </a:r>
            <a:r>
              <a:rPr lang="en-US" altLang="zh-CN" sz="1800" dirty="0"/>
              <a:t> = 0.</a:t>
            </a:r>
            <a:r>
              <a:rPr lang="en-GB" altLang="zh-CN" sz="1800" dirty="0"/>
              <a:t>24</a:t>
            </a:r>
            <a:r>
              <a:rPr lang="ru-RU" altLang="zh-CN" sz="1800" dirty="0"/>
              <a:t>5</a:t>
            </a:r>
            <a:r>
              <a:rPr lang="en-GB" altLang="zh-CN" sz="1800" dirty="0"/>
              <a:t> mm</a:t>
            </a:r>
            <a:r>
              <a:rPr lang="en-US" altLang="zh-CN" sz="1800" dirty="0"/>
              <a:t> </a:t>
            </a:r>
            <a:r>
              <a:rPr lang="en-GB" altLang="zh-CN" dirty="0"/>
              <a:t>mm</a:t>
            </a:r>
            <a:endParaRPr lang="zh-CN" altLang="en-US" dirty="0"/>
          </a:p>
        </p:txBody>
      </p:sp>
      <p:sp>
        <p:nvSpPr>
          <p:cNvPr id="21" name="TextBox 20">
            <a:extLst>
              <a:ext uri="{FF2B5EF4-FFF2-40B4-BE49-F238E27FC236}">
                <a16:creationId xmlns:a16="http://schemas.microsoft.com/office/drawing/2014/main" id="{85443D20-C68F-925A-617B-00C718ED8253}"/>
              </a:ext>
            </a:extLst>
          </p:cNvPr>
          <p:cNvSpPr txBox="1"/>
          <p:nvPr/>
        </p:nvSpPr>
        <p:spPr>
          <a:xfrm>
            <a:off x="8096595" y="1251002"/>
            <a:ext cx="4001193" cy="1200329"/>
          </a:xfrm>
          <a:prstGeom prst="rect">
            <a:avLst/>
          </a:prstGeom>
          <a:noFill/>
        </p:spPr>
        <p:txBody>
          <a:bodyPr wrap="square">
            <a:spAutoFit/>
          </a:bodyPr>
          <a:lstStyle/>
          <a:p>
            <a:pPr algn="ctr"/>
            <a:r>
              <a:rPr lang="en-US" altLang="zh-CN" b="0" i="1" dirty="0">
                <a:solidFill>
                  <a:srgbClr val="222222"/>
                </a:solidFill>
                <a:effectLst/>
                <a:latin typeface="Arial" panose="020B0604020202020204" pitchFamily="34" charset="0"/>
              </a:rPr>
              <a:t>Abe S. et al. EUSO-Offline: A comprehensive simulation and analysis framework //Journal of Instrumentation. 2024.</a:t>
            </a:r>
            <a:endParaRPr lang="zh-CN" altLang="en-US" i="1" dirty="0"/>
          </a:p>
        </p:txBody>
      </p:sp>
      <p:sp>
        <p:nvSpPr>
          <p:cNvPr id="7" name="Прямоугольник 6">
            <a:extLst>
              <a:ext uri="{FF2B5EF4-FFF2-40B4-BE49-F238E27FC236}">
                <a16:creationId xmlns:a16="http://schemas.microsoft.com/office/drawing/2014/main" id="{EE672AAE-FBD1-270A-3D3D-CABFD2DB6D84}"/>
              </a:ext>
            </a:extLst>
          </p:cNvPr>
          <p:cNvSpPr/>
          <p:nvPr/>
        </p:nvSpPr>
        <p:spPr>
          <a:xfrm>
            <a:off x="8064197" y="442706"/>
            <a:ext cx="4001194" cy="231199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Номер слайда 3">
            <a:extLst>
              <a:ext uri="{FF2B5EF4-FFF2-40B4-BE49-F238E27FC236}">
                <a16:creationId xmlns:a16="http://schemas.microsoft.com/office/drawing/2014/main" id="{00AF535C-4868-AB96-9130-FC2A3DA8219B}"/>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18</a:t>
            </a:fld>
            <a:endParaRPr lang="ru-RU" dirty="0"/>
          </a:p>
        </p:txBody>
      </p:sp>
    </p:spTree>
    <p:extLst>
      <p:ext uri="{BB962C8B-B14F-4D97-AF65-F5344CB8AC3E}">
        <p14:creationId xmlns:p14="http://schemas.microsoft.com/office/powerpoint/2010/main" val="1620316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D51181D1-A5BD-0ACC-94AE-5A8F17D512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975" y="4036953"/>
            <a:ext cx="4997679" cy="2599127"/>
          </a:xfrm>
          <a:prstGeom prst="rect">
            <a:avLst/>
          </a:prstGeom>
        </p:spPr>
      </p:pic>
      <p:sp>
        <p:nvSpPr>
          <p:cNvPr id="4" name="Прямоугольник 3">
            <a:extLst>
              <a:ext uri="{FF2B5EF4-FFF2-40B4-BE49-F238E27FC236}">
                <a16:creationId xmlns:a16="http://schemas.microsoft.com/office/drawing/2014/main" id="{B4DAA472-FDA9-8B63-D5DC-6CFF3C7ED4E1}"/>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ERA simulations II</a:t>
            </a:r>
            <a:endParaRPr lang="ru-RU" b="1" dirty="0"/>
          </a:p>
        </p:txBody>
      </p:sp>
      <p:pic>
        <p:nvPicPr>
          <p:cNvPr id="11" name="Рисунок 10">
            <a:extLst>
              <a:ext uri="{FF2B5EF4-FFF2-40B4-BE49-F238E27FC236}">
                <a16:creationId xmlns:a16="http://schemas.microsoft.com/office/drawing/2014/main" id="{AED9D0FD-EF72-10B2-F1C3-E155A43D6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194" y="4036954"/>
            <a:ext cx="4997679" cy="2599127"/>
          </a:xfrm>
          <a:prstGeom prst="rect">
            <a:avLst/>
          </a:prstGeom>
        </p:spPr>
      </p:pic>
      <p:pic>
        <p:nvPicPr>
          <p:cNvPr id="15" name="Рисунок 14">
            <a:extLst>
              <a:ext uri="{FF2B5EF4-FFF2-40B4-BE49-F238E27FC236}">
                <a16:creationId xmlns:a16="http://schemas.microsoft.com/office/drawing/2014/main" id="{17699DA3-56C0-11BD-9B7E-EC3785C98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4688" y="412409"/>
            <a:ext cx="3782186" cy="3286424"/>
          </a:xfrm>
          <a:prstGeom prst="rect">
            <a:avLst/>
          </a:prstGeom>
        </p:spPr>
      </p:pic>
      <p:pic>
        <p:nvPicPr>
          <p:cNvPr id="17" name="Рисунок 16">
            <a:extLst>
              <a:ext uri="{FF2B5EF4-FFF2-40B4-BE49-F238E27FC236}">
                <a16:creationId xmlns:a16="http://schemas.microsoft.com/office/drawing/2014/main" id="{BB79640A-A1FE-2C0B-FE25-9D9E8EA596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223" y="412409"/>
            <a:ext cx="3782186" cy="3286424"/>
          </a:xfrm>
          <a:prstGeom prst="rect">
            <a:avLst/>
          </a:prstGeom>
        </p:spPr>
      </p:pic>
      <p:sp>
        <p:nvSpPr>
          <p:cNvPr id="18" name="TextBox 17">
            <a:extLst>
              <a:ext uri="{FF2B5EF4-FFF2-40B4-BE49-F238E27FC236}">
                <a16:creationId xmlns:a16="http://schemas.microsoft.com/office/drawing/2014/main" id="{3DB9CAAF-B49C-6AE6-3DB8-22CE9B17B2DA}"/>
              </a:ext>
            </a:extLst>
          </p:cNvPr>
          <p:cNvSpPr txBox="1"/>
          <p:nvPr/>
        </p:nvSpPr>
        <p:spPr>
          <a:xfrm>
            <a:off x="4100945" y="638695"/>
            <a:ext cx="2177935" cy="923330"/>
          </a:xfrm>
          <a:prstGeom prst="rect">
            <a:avLst/>
          </a:prstGeom>
          <a:noFill/>
        </p:spPr>
        <p:txBody>
          <a:bodyPr wrap="square" rtlCol="0">
            <a:spAutoFit/>
          </a:bodyPr>
          <a:lstStyle/>
          <a:p>
            <a:r>
              <a:rPr lang="en-GB" altLang="zh-CN" dirty="0"/>
              <a:t>E = 10</a:t>
            </a:r>
            <a:r>
              <a:rPr lang="en-GB" altLang="zh-CN" baseline="30000" dirty="0"/>
              <a:t>20</a:t>
            </a:r>
            <a:r>
              <a:rPr lang="en-GB" altLang="zh-CN" dirty="0"/>
              <a:t> eV</a:t>
            </a:r>
          </a:p>
          <a:p>
            <a:r>
              <a:rPr lang="el-GR" altLang="zh-CN" dirty="0"/>
              <a:t>Θ</a:t>
            </a:r>
            <a:r>
              <a:rPr lang="en-GB" altLang="zh-CN" dirty="0"/>
              <a:t> = 38°</a:t>
            </a:r>
          </a:p>
          <a:p>
            <a:endParaRPr lang="zh-CN" altLang="en-US" dirty="0"/>
          </a:p>
        </p:txBody>
      </p:sp>
      <p:sp>
        <p:nvSpPr>
          <p:cNvPr id="19" name="TextBox 18">
            <a:extLst>
              <a:ext uri="{FF2B5EF4-FFF2-40B4-BE49-F238E27FC236}">
                <a16:creationId xmlns:a16="http://schemas.microsoft.com/office/drawing/2014/main" id="{E64A601A-C174-A02F-38F0-BE49A8E18EA5}"/>
              </a:ext>
            </a:extLst>
          </p:cNvPr>
          <p:cNvSpPr txBox="1"/>
          <p:nvPr/>
        </p:nvSpPr>
        <p:spPr>
          <a:xfrm>
            <a:off x="6547692" y="638695"/>
            <a:ext cx="2177935" cy="923330"/>
          </a:xfrm>
          <a:prstGeom prst="rect">
            <a:avLst/>
          </a:prstGeom>
          <a:noFill/>
        </p:spPr>
        <p:txBody>
          <a:bodyPr wrap="square" rtlCol="0">
            <a:spAutoFit/>
          </a:bodyPr>
          <a:lstStyle/>
          <a:p>
            <a:r>
              <a:rPr lang="en-GB" altLang="zh-CN" dirty="0"/>
              <a:t>E = 10</a:t>
            </a:r>
            <a:r>
              <a:rPr lang="en-GB" altLang="zh-CN" baseline="30000" dirty="0"/>
              <a:t>20</a:t>
            </a:r>
            <a:r>
              <a:rPr lang="en-GB" altLang="zh-CN" dirty="0"/>
              <a:t> eV</a:t>
            </a:r>
          </a:p>
          <a:p>
            <a:r>
              <a:rPr lang="el-GR" altLang="zh-CN" dirty="0"/>
              <a:t>Θ</a:t>
            </a:r>
            <a:r>
              <a:rPr lang="en-GB" altLang="zh-CN" dirty="0"/>
              <a:t> = 70°</a:t>
            </a:r>
          </a:p>
          <a:p>
            <a:endParaRPr lang="zh-CN" altLang="en-US" dirty="0"/>
          </a:p>
        </p:txBody>
      </p:sp>
      <p:pic>
        <p:nvPicPr>
          <p:cNvPr id="21" name="Рисунок 20">
            <a:extLst>
              <a:ext uri="{FF2B5EF4-FFF2-40B4-BE49-F238E27FC236}">
                <a16:creationId xmlns:a16="http://schemas.microsoft.com/office/drawing/2014/main" id="{93FDCFFF-BB01-4BE6-37B0-88807FCC81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9194" y="4036953"/>
            <a:ext cx="4997679" cy="2599128"/>
          </a:xfrm>
          <a:prstGeom prst="rect">
            <a:avLst/>
          </a:prstGeom>
        </p:spPr>
      </p:pic>
      <p:pic>
        <p:nvPicPr>
          <p:cNvPr id="23" name="Рисунок 22">
            <a:extLst>
              <a:ext uri="{FF2B5EF4-FFF2-40B4-BE49-F238E27FC236}">
                <a16:creationId xmlns:a16="http://schemas.microsoft.com/office/drawing/2014/main" id="{0BFFF572-8253-D4ED-970F-C7D888CEB3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975" y="4036952"/>
            <a:ext cx="4997679" cy="2599127"/>
          </a:xfrm>
          <a:prstGeom prst="rect">
            <a:avLst/>
          </a:prstGeom>
        </p:spPr>
      </p:pic>
      <p:sp>
        <p:nvSpPr>
          <p:cNvPr id="2" name="Номер слайда 3">
            <a:extLst>
              <a:ext uri="{FF2B5EF4-FFF2-40B4-BE49-F238E27FC236}">
                <a16:creationId xmlns:a16="http://schemas.microsoft.com/office/drawing/2014/main" id="{3739EF3E-EAF1-4483-79BF-A6DB40ECB63D}"/>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19</a:t>
            </a:fld>
            <a:endParaRPr lang="ru-RU" dirty="0"/>
          </a:p>
        </p:txBody>
      </p:sp>
    </p:spTree>
    <p:extLst>
      <p:ext uri="{BB962C8B-B14F-4D97-AF65-F5344CB8AC3E}">
        <p14:creationId xmlns:p14="http://schemas.microsoft.com/office/powerpoint/2010/main" val="118293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a:extLst>
                  <a:ext uri="{FF2B5EF4-FFF2-40B4-BE49-F238E27FC236}">
                    <a16:creationId xmlns:a16="http://schemas.microsoft.com/office/drawing/2014/main" id="{867D8F95-ACE7-A317-22C5-6EA15C8C52BF}"/>
                  </a:ext>
                </a:extLst>
              </p:cNvPr>
              <p:cNvSpPr>
                <a:spLocks noGrp="1"/>
              </p:cNvSpPr>
              <p:nvPr>
                <p:ph idx="1"/>
              </p:nvPr>
            </p:nvSpPr>
            <p:spPr>
              <a:xfrm>
                <a:off x="838200" y="942109"/>
                <a:ext cx="10515600" cy="5234854"/>
              </a:xfrm>
            </p:spPr>
            <p:txBody>
              <a:bodyPr>
                <a:normAutofit lnSpcReduction="10000"/>
              </a:bodyPr>
              <a:lstStyle/>
              <a:p>
                <a:r>
                  <a:rPr lang="en-GB" altLang="zh-CN" dirty="0"/>
                  <a:t>UHECR </a:t>
                </a:r>
                <a14:m>
                  <m:oMath xmlns:m="http://schemas.openxmlformats.org/officeDocument/2006/math">
                    <m:sSubSup>
                      <m:sSubSupPr>
                        <m:ctrlPr>
                          <a:rPr lang="en-GB" altLang="zh-CN" i="1" smtClean="0">
                            <a:latin typeface="Cambria Math" panose="02040503050406030204" pitchFamily="18" charset="0"/>
                          </a:rPr>
                        </m:ctrlPr>
                      </m:sSubSupPr>
                      <m:e>
                        <m:r>
                          <m:rPr>
                            <m:sty m:val="p"/>
                          </m:rPr>
                          <a:rPr lang="en-GB" altLang="zh-CN" b="0" i="0" smtClean="0">
                            <a:latin typeface="Cambria Math" panose="02040503050406030204" pitchFamily="18" charset="0"/>
                          </a:rPr>
                          <m:t>astro</m:t>
                        </m:r>
                      </m:e>
                      <m:sub>
                        <m:r>
                          <m:rPr>
                            <m:sty m:val="p"/>
                          </m:rPr>
                          <a:rPr lang="en-GB" altLang="zh-CN" b="0" i="0" smtClean="0">
                            <a:latin typeface="Cambria Math" panose="02040503050406030204" pitchFamily="18" charset="0"/>
                          </a:rPr>
                          <m:t>physics</m:t>
                        </m:r>
                      </m:sub>
                      <m:sup>
                        <m:r>
                          <m:rPr>
                            <m:sty m:val="p"/>
                          </m:rPr>
                          <a:rPr lang="en-GB" altLang="zh-CN" b="0" i="0" smtClean="0">
                            <a:latin typeface="Cambria Math" panose="02040503050406030204" pitchFamily="18" charset="0"/>
                          </a:rPr>
                          <m:t>nomy</m:t>
                        </m:r>
                      </m:sup>
                    </m:sSubSup>
                  </m:oMath>
                </a14:m>
                <a:r>
                  <a:rPr lang="en-GB" altLang="zh-CN" dirty="0"/>
                  <a:t>. Selected results and problems.</a:t>
                </a:r>
              </a:p>
              <a:p>
                <a:r>
                  <a:rPr lang="en-GB" altLang="zh-CN" dirty="0"/>
                  <a:t>Orbital technique for UHECR measurements: </a:t>
                </a:r>
                <a:endParaRPr lang="ru-RU" altLang="zh-CN" dirty="0"/>
              </a:p>
              <a:p>
                <a:pPr lvl="1"/>
                <a:r>
                  <a:rPr lang="en-GB" altLang="zh-CN" dirty="0"/>
                  <a:t>a bit of history, </a:t>
                </a:r>
                <a:endParaRPr lang="ru-RU" altLang="zh-CN" dirty="0"/>
              </a:p>
              <a:p>
                <a:pPr lvl="1"/>
                <a:r>
                  <a:rPr lang="en-GB" altLang="zh-CN" dirty="0"/>
                  <a:t>pros and cons</a:t>
                </a:r>
                <a:r>
                  <a:rPr lang="ru-RU" altLang="zh-CN" dirty="0"/>
                  <a:t>, </a:t>
                </a:r>
              </a:p>
              <a:p>
                <a:pPr lvl="1"/>
                <a:r>
                  <a:rPr lang="en-GB" altLang="zh-CN" dirty="0"/>
                  <a:t>achievements and prospects</a:t>
                </a:r>
                <a:endParaRPr lang="ru-RU" altLang="zh-CN" dirty="0"/>
              </a:p>
              <a:p>
                <a:r>
                  <a:rPr lang="en-GB" altLang="zh-CN" dirty="0"/>
                  <a:t>ERA: Extreme Relativistic Astrophysics – a new concept of orbital UHECR observatory</a:t>
                </a:r>
                <a:r>
                  <a:rPr lang="ru-RU" altLang="zh-CN" dirty="0"/>
                  <a:t>:</a:t>
                </a:r>
                <a:endParaRPr lang="en-GB" altLang="zh-CN" dirty="0"/>
              </a:p>
              <a:p>
                <a:pPr lvl="1"/>
                <a:r>
                  <a:rPr lang="en-GB" altLang="zh-CN" dirty="0"/>
                  <a:t>Idea of the project</a:t>
                </a:r>
              </a:p>
              <a:p>
                <a:pPr lvl="1"/>
                <a:r>
                  <a:rPr lang="en-GB" altLang="zh-CN" dirty="0"/>
                  <a:t>Optics and Simulations</a:t>
                </a:r>
              </a:p>
              <a:p>
                <a:pPr lvl="1"/>
                <a:r>
                  <a:rPr lang="en-GB" altLang="zh-CN" dirty="0"/>
                  <a:t>Spacecraft design</a:t>
                </a:r>
              </a:p>
              <a:p>
                <a:pPr lvl="1"/>
                <a:r>
                  <a:rPr lang="en-GB" altLang="zh-CN" dirty="0"/>
                  <a:t>Expected scientific output</a:t>
                </a:r>
                <a:endParaRPr lang="ru-RU" altLang="zh-CN" dirty="0"/>
              </a:p>
              <a:p>
                <a:r>
                  <a:rPr lang="en-GB" altLang="zh-CN" dirty="0"/>
                  <a:t>Conclusions</a:t>
                </a:r>
                <a:endParaRPr lang="zh-CN" altLang="en-US" dirty="0"/>
              </a:p>
            </p:txBody>
          </p:sp>
        </mc:Choice>
        <mc:Fallback xmlns="">
          <p:sp>
            <p:nvSpPr>
              <p:cNvPr id="3" name="Объект 2">
                <a:extLst>
                  <a:ext uri="{FF2B5EF4-FFF2-40B4-BE49-F238E27FC236}">
                    <a16:creationId xmlns:a16="http://schemas.microsoft.com/office/drawing/2014/main" id="{867D8F95-ACE7-A317-22C5-6EA15C8C52BF}"/>
                  </a:ext>
                </a:extLst>
              </p:cNvPr>
              <p:cNvSpPr>
                <a:spLocks noGrp="1" noRot="1" noChangeAspect="1" noMove="1" noResize="1" noEditPoints="1" noAdjustHandles="1" noChangeArrowheads="1" noChangeShapeType="1" noTextEdit="1"/>
              </p:cNvSpPr>
              <p:nvPr>
                <p:ph idx="1"/>
              </p:nvPr>
            </p:nvSpPr>
            <p:spPr>
              <a:xfrm>
                <a:off x="838200" y="942109"/>
                <a:ext cx="10515600" cy="5234854"/>
              </a:xfrm>
              <a:blipFill>
                <a:blip r:embed="rId2"/>
                <a:stretch>
                  <a:fillRect l="-1043" t="-2098"/>
                </a:stretch>
              </a:blipFill>
            </p:spPr>
            <p:txBody>
              <a:bodyPr/>
              <a:lstStyle/>
              <a:p>
                <a:r>
                  <a:rPr lang="zh-CN" altLang="en-US">
                    <a:noFill/>
                  </a:rPr>
                  <a:t> </a:t>
                </a:r>
              </a:p>
            </p:txBody>
          </p:sp>
        </mc:Fallback>
      </mc:AlternateContent>
      <p:sp>
        <p:nvSpPr>
          <p:cNvPr id="4" name="Прямоугольник 3">
            <a:extLst>
              <a:ext uri="{FF2B5EF4-FFF2-40B4-BE49-F238E27FC236}">
                <a16:creationId xmlns:a16="http://schemas.microsoft.com/office/drawing/2014/main" id="{026E3F6F-42CF-B3D9-ECD1-D383F19B66F4}"/>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Outline</a:t>
            </a:r>
            <a:endParaRPr lang="ru-RU" b="1" dirty="0"/>
          </a:p>
        </p:txBody>
      </p:sp>
      <p:sp>
        <p:nvSpPr>
          <p:cNvPr id="2" name="Номер слайда 3">
            <a:extLst>
              <a:ext uri="{FF2B5EF4-FFF2-40B4-BE49-F238E27FC236}">
                <a16:creationId xmlns:a16="http://schemas.microsoft.com/office/drawing/2014/main" id="{F40F0235-0C43-B76D-996C-E2AA48DF898D}"/>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2</a:t>
            </a:fld>
            <a:endParaRPr lang="ru-RU" dirty="0"/>
          </a:p>
        </p:txBody>
      </p:sp>
    </p:spTree>
    <p:extLst>
      <p:ext uri="{BB962C8B-B14F-4D97-AF65-F5344CB8AC3E}">
        <p14:creationId xmlns:p14="http://schemas.microsoft.com/office/powerpoint/2010/main" val="3485914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61E21-7681-2AEE-0F54-5897CE27E1D1}"/>
            </a:ext>
          </a:extLst>
        </p:cNvPr>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74EFBC8-9EAA-5218-F396-06BEA8CBF7D4}"/>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Expected scientific results</a:t>
            </a:r>
            <a:endParaRPr lang="ru-RU" b="1" dirty="0"/>
          </a:p>
        </p:txBody>
      </p:sp>
      <p:pic>
        <p:nvPicPr>
          <p:cNvPr id="6" name="Рисунок 5">
            <a:extLst>
              <a:ext uri="{FF2B5EF4-FFF2-40B4-BE49-F238E27FC236}">
                <a16:creationId xmlns:a16="http://schemas.microsoft.com/office/drawing/2014/main" id="{6A52ED09-E2B3-5F1A-E854-72751C4EE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681" y="371123"/>
            <a:ext cx="5420862" cy="6324338"/>
          </a:xfrm>
          <a:prstGeom prst="rect">
            <a:avLst/>
          </a:prstGeom>
        </p:spPr>
      </p:pic>
      <p:sp>
        <p:nvSpPr>
          <p:cNvPr id="7" name="TextBox 6">
            <a:extLst>
              <a:ext uri="{FF2B5EF4-FFF2-40B4-BE49-F238E27FC236}">
                <a16:creationId xmlns:a16="http://schemas.microsoft.com/office/drawing/2014/main" id="{1CC2E767-F1F4-8871-FA7D-7A71C0A34108}"/>
              </a:ext>
            </a:extLst>
          </p:cNvPr>
          <p:cNvSpPr txBox="1"/>
          <p:nvPr/>
        </p:nvSpPr>
        <p:spPr>
          <a:xfrm>
            <a:off x="262179" y="431469"/>
            <a:ext cx="5000627" cy="2308324"/>
          </a:xfrm>
          <a:prstGeom prst="rect">
            <a:avLst/>
          </a:prstGeom>
          <a:noFill/>
        </p:spPr>
        <p:txBody>
          <a:bodyPr wrap="square">
            <a:spAutoFit/>
          </a:bodyPr>
          <a:lstStyle/>
          <a:p>
            <a:pPr algn="just"/>
            <a:r>
              <a:rPr lang="en-GB" altLang="zh-CN" b="1" dirty="0"/>
              <a:t>Parameters of one telescope:</a:t>
            </a:r>
            <a:r>
              <a:rPr lang="zh-CN" altLang="en-US" b="1" dirty="0"/>
              <a:t> </a:t>
            </a:r>
          </a:p>
          <a:p>
            <a:pPr marL="342900" indent="-342900" algn="just">
              <a:buFont typeface="+mj-lt"/>
              <a:buAutoNum type="arabicPeriod"/>
            </a:pPr>
            <a:endParaRPr lang="zh-CN" altLang="en-US" dirty="0"/>
          </a:p>
          <a:p>
            <a:pPr marL="342900" indent="-342900" algn="just">
              <a:buFont typeface="+mj-lt"/>
              <a:buAutoNum type="arabicPeriod"/>
            </a:pPr>
            <a:r>
              <a:rPr lang="en-US" altLang="zh-CN" dirty="0"/>
              <a:t>Entrance pupil area S</a:t>
            </a:r>
            <a:r>
              <a:rPr lang="en-US" altLang="zh-CN" baseline="-25000" dirty="0"/>
              <a:t>EP</a:t>
            </a:r>
            <a:r>
              <a:rPr lang="en-US" altLang="zh-CN" dirty="0"/>
              <a:t> = 2 m².</a:t>
            </a:r>
          </a:p>
          <a:p>
            <a:pPr marL="342900" indent="-342900" algn="just">
              <a:buFont typeface="+mj-lt"/>
              <a:buAutoNum type="arabicPeriod"/>
            </a:pPr>
            <a:r>
              <a:rPr lang="en-US" altLang="zh-CN" dirty="0"/>
              <a:t>Effective area S</a:t>
            </a:r>
            <a:r>
              <a:rPr lang="en-US" altLang="zh-CN" baseline="-25000" dirty="0"/>
              <a:t>EFF</a:t>
            </a:r>
            <a:r>
              <a:rPr lang="en-US" altLang="zh-CN" dirty="0"/>
              <a:t> = 1.4 m².</a:t>
            </a:r>
          </a:p>
          <a:p>
            <a:pPr marL="342900" indent="-342900" algn="just">
              <a:buFont typeface="+mj-lt"/>
              <a:buAutoNum type="arabicPeriod"/>
            </a:pPr>
            <a:r>
              <a:rPr lang="en-US" altLang="zh-CN" dirty="0"/>
              <a:t>Field of view: </a:t>
            </a:r>
            <a:r>
              <a:rPr lang="en-US" altLang="zh-CN" dirty="0" err="1"/>
              <a:t>γ</a:t>
            </a:r>
            <a:r>
              <a:rPr lang="en-US" altLang="zh-CN" baseline="-25000" dirty="0" err="1"/>
              <a:t>max</a:t>
            </a:r>
            <a:r>
              <a:rPr lang="en-US" altLang="zh-CN" dirty="0"/>
              <a:t> = 10°.</a:t>
            </a:r>
          </a:p>
          <a:p>
            <a:pPr marL="342900" indent="-342900" algn="just">
              <a:buFont typeface="+mj-lt"/>
              <a:buAutoNum type="arabicPeriod"/>
            </a:pPr>
            <a:r>
              <a:rPr lang="en-US" altLang="zh-CN" dirty="0"/>
              <a:t>Angular resolution: 2.1 </a:t>
            </a:r>
            <a:r>
              <a:rPr lang="en-US" altLang="zh-CN" dirty="0" err="1"/>
              <a:t>mrad</a:t>
            </a:r>
            <a:r>
              <a:rPr lang="en-US" altLang="zh-CN" dirty="0"/>
              <a:t>.</a:t>
            </a:r>
          </a:p>
          <a:p>
            <a:pPr marL="342900" indent="-342900" algn="just">
              <a:buFont typeface="+mj-lt"/>
              <a:buAutoNum type="arabicPeriod"/>
            </a:pPr>
            <a:r>
              <a:rPr lang="en-US" altLang="zh-CN" dirty="0" err="1"/>
              <a:t>H</a:t>
            </a:r>
            <a:r>
              <a:rPr lang="en-US" altLang="zh-CN" baseline="-25000" dirty="0" err="1"/>
              <a:t>sat</a:t>
            </a:r>
            <a:r>
              <a:rPr lang="en-US" altLang="zh-CN" dirty="0"/>
              <a:t> = 400 km</a:t>
            </a:r>
          </a:p>
          <a:p>
            <a:pPr algn="just"/>
            <a:endParaRPr lang="zh-CN" altLang="en-US" dirty="0"/>
          </a:p>
        </p:txBody>
      </p:sp>
      <p:sp>
        <p:nvSpPr>
          <p:cNvPr id="8" name="TextBox 7">
            <a:extLst>
              <a:ext uri="{FF2B5EF4-FFF2-40B4-BE49-F238E27FC236}">
                <a16:creationId xmlns:a16="http://schemas.microsoft.com/office/drawing/2014/main" id="{1C28CA4E-D8AF-B0DB-50B5-99AC5BD9BB23}"/>
              </a:ext>
            </a:extLst>
          </p:cNvPr>
          <p:cNvSpPr txBox="1"/>
          <p:nvPr/>
        </p:nvSpPr>
        <p:spPr>
          <a:xfrm>
            <a:off x="262178" y="3282044"/>
            <a:ext cx="6002114" cy="3323987"/>
          </a:xfrm>
          <a:prstGeom prst="rect">
            <a:avLst/>
          </a:prstGeom>
          <a:noFill/>
        </p:spPr>
        <p:txBody>
          <a:bodyPr wrap="square">
            <a:spAutoFit/>
          </a:bodyPr>
          <a:lstStyle/>
          <a:p>
            <a:pPr algn="just"/>
            <a:r>
              <a:rPr lang="en-GB" altLang="zh-CN" b="1" dirty="0"/>
              <a:t>Expected number of events*:</a:t>
            </a:r>
            <a:r>
              <a:rPr lang="zh-CN" altLang="en-US" b="1" dirty="0"/>
              <a:t> </a:t>
            </a:r>
          </a:p>
          <a:p>
            <a:pPr marL="342900" indent="-342900" algn="just">
              <a:buFont typeface="+mj-lt"/>
              <a:buAutoNum type="arabicPeriod"/>
            </a:pPr>
            <a:endParaRPr lang="zh-CN" altLang="en-US" dirty="0"/>
          </a:p>
          <a:p>
            <a:pPr marL="342900" indent="-342900" algn="just">
              <a:buFont typeface="+mj-lt"/>
              <a:buAutoNum type="arabicPeriod"/>
            </a:pPr>
            <a:r>
              <a:rPr lang="en-GB" altLang="zh-CN" dirty="0"/>
              <a:t>One telescope 1 year</a:t>
            </a:r>
            <a:r>
              <a:rPr lang="ru-RU" altLang="zh-CN" dirty="0"/>
              <a:t>:</a:t>
            </a:r>
          </a:p>
          <a:p>
            <a:pPr lvl="1" algn="just"/>
            <a:r>
              <a:rPr lang="en-GB" altLang="zh-CN" dirty="0"/>
              <a:t>N(E&gt;50 </a:t>
            </a:r>
            <a:r>
              <a:rPr lang="en-GB" altLang="zh-CN" dirty="0" err="1"/>
              <a:t>EeV</a:t>
            </a:r>
            <a:r>
              <a:rPr lang="en-GB" altLang="zh-CN" dirty="0"/>
              <a:t>) = 20, N(E&gt;</a:t>
            </a:r>
            <a:r>
              <a:rPr lang="ru-RU" altLang="zh-CN" dirty="0"/>
              <a:t>10</a:t>
            </a:r>
            <a:r>
              <a:rPr lang="en-GB" altLang="zh-CN" dirty="0"/>
              <a:t>0 </a:t>
            </a:r>
            <a:r>
              <a:rPr lang="en-GB" altLang="zh-CN" dirty="0" err="1"/>
              <a:t>EeV</a:t>
            </a:r>
            <a:r>
              <a:rPr lang="en-GB" altLang="zh-CN" dirty="0"/>
              <a:t>) = 1.5,</a:t>
            </a:r>
            <a:endParaRPr lang="ru-RU" altLang="zh-CN" dirty="0"/>
          </a:p>
          <a:p>
            <a:pPr marL="342900" indent="-342900" algn="just">
              <a:buFont typeface="+mj-lt"/>
              <a:buAutoNum type="arabicPeriod"/>
            </a:pPr>
            <a:r>
              <a:rPr lang="en-GB" altLang="zh-CN" dirty="0"/>
              <a:t>Two telescopes </a:t>
            </a:r>
            <a:r>
              <a:rPr lang="ru-RU" altLang="zh-CN" dirty="0"/>
              <a:t>(1 </a:t>
            </a:r>
            <a:r>
              <a:rPr lang="en-GB" altLang="zh-CN" dirty="0"/>
              <a:t>year</a:t>
            </a:r>
            <a:r>
              <a:rPr lang="ru-RU" altLang="zh-CN" dirty="0"/>
              <a:t> </a:t>
            </a:r>
            <a:r>
              <a:rPr lang="en-GB" altLang="zh-CN" dirty="0"/>
              <a:t>in mono</a:t>
            </a:r>
            <a:r>
              <a:rPr lang="ru-RU" altLang="zh-CN" dirty="0"/>
              <a:t>):</a:t>
            </a:r>
          </a:p>
          <a:p>
            <a:pPr lvl="1" algn="just"/>
            <a:r>
              <a:rPr lang="en-GB" altLang="zh-CN" dirty="0"/>
              <a:t>N(E&gt;50 </a:t>
            </a:r>
            <a:r>
              <a:rPr lang="en-GB" altLang="zh-CN" dirty="0" err="1"/>
              <a:t>EeV</a:t>
            </a:r>
            <a:r>
              <a:rPr lang="en-GB" altLang="zh-CN" dirty="0"/>
              <a:t>) = </a:t>
            </a:r>
            <a:r>
              <a:rPr lang="ru-RU" altLang="zh-CN" dirty="0"/>
              <a:t>4</a:t>
            </a:r>
            <a:r>
              <a:rPr lang="en-GB" altLang="zh-CN" dirty="0"/>
              <a:t>0, N(E&gt;</a:t>
            </a:r>
            <a:r>
              <a:rPr lang="ru-RU" altLang="zh-CN" dirty="0"/>
              <a:t>100</a:t>
            </a:r>
            <a:r>
              <a:rPr lang="en-GB" altLang="zh-CN" dirty="0"/>
              <a:t> </a:t>
            </a:r>
            <a:r>
              <a:rPr lang="en-GB" altLang="zh-CN" dirty="0" err="1"/>
              <a:t>EeV</a:t>
            </a:r>
            <a:r>
              <a:rPr lang="en-GB" altLang="zh-CN" dirty="0"/>
              <a:t>) = </a:t>
            </a:r>
            <a:r>
              <a:rPr lang="ru-RU" altLang="zh-CN" dirty="0"/>
              <a:t>3</a:t>
            </a:r>
            <a:r>
              <a:rPr lang="en-GB" altLang="zh-CN" dirty="0"/>
              <a:t>,</a:t>
            </a:r>
            <a:endParaRPr lang="ru-RU" altLang="zh-CN" dirty="0"/>
          </a:p>
          <a:p>
            <a:pPr marL="342900" indent="-342900" algn="just">
              <a:buFont typeface="+mj-lt"/>
              <a:buAutoNum type="arabicPeriod"/>
            </a:pPr>
            <a:r>
              <a:rPr lang="en-GB" altLang="zh-CN" dirty="0"/>
              <a:t>Whole project</a:t>
            </a:r>
            <a:r>
              <a:rPr lang="ru-RU" altLang="zh-CN" dirty="0"/>
              <a:t> (10 </a:t>
            </a:r>
            <a:r>
              <a:rPr lang="en-GB" altLang="zh-CN" dirty="0"/>
              <a:t>telescopes</a:t>
            </a:r>
            <a:r>
              <a:rPr lang="ru-RU" altLang="zh-CN" dirty="0"/>
              <a:t>, 5 </a:t>
            </a:r>
            <a:r>
              <a:rPr lang="en-GB" altLang="zh-CN" dirty="0"/>
              <a:t>years</a:t>
            </a:r>
            <a:r>
              <a:rPr lang="ru-RU" altLang="zh-CN" dirty="0"/>
              <a:t>): </a:t>
            </a:r>
          </a:p>
          <a:p>
            <a:pPr lvl="1" algn="just"/>
            <a:r>
              <a:rPr lang="en-GB" altLang="zh-CN" dirty="0"/>
              <a:t>N(E&gt;50 </a:t>
            </a:r>
            <a:r>
              <a:rPr lang="en-GB" altLang="zh-CN" dirty="0" err="1"/>
              <a:t>EeV</a:t>
            </a:r>
            <a:r>
              <a:rPr lang="en-GB" altLang="zh-CN" dirty="0"/>
              <a:t>) = </a:t>
            </a:r>
            <a:r>
              <a:rPr lang="ru-RU" altLang="zh-CN" dirty="0"/>
              <a:t>100</a:t>
            </a:r>
            <a:r>
              <a:rPr lang="en-GB" altLang="zh-CN" dirty="0"/>
              <a:t>0, N(E&gt;</a:t>
            </a:r>
            <a:r>
              <a:rPr lang="ru-RU" altLang="zh-CN" dirty="0"/>
              <a:t>10</a:t>
            </a:r>
            <a:r>
              <a:rPr lang="en-GB" altLang="zh-CN" dirty="0"/>
              <a:t>0 </a:t>
            </a:r>
            <a:r>
              <a:rPr lang="en-GB" altLang="zh-CN" dirty="0" err="1"/>
              <a:t>EeV</a:t>
            </a:r>
            <a:r>
              <a:rPr lang="en-GB" altLang="zh-CN" dirty="0"/>
              <a:t>) = </a:t>
            </a:r>
            <a:r>
              <a:rPr lang="ru-RU" altLang="zh-CN" dirty="0"/>
              <a:t>75</a:t>
            </a:r>
            <a:r>
              <a:rPr lang="en-GB" altLang="zh-CN" dirty="0"/>
              <a:t>,</a:t>
            </a:r>
          </a:p>
          <a:p>
            <a:pPr algn="just"/>
            <a:endParaRPr lang="en-GB" altLang="zh-CN" dirty="0"/>
          </a:p>
          <a:p>
            <a:pPr algn="just"/>
            <a:r>
              <a:rPr lang="en-US" altLang="zh-CN" sz="1600" dirty="0"/>
              <a:t>* Trigger system efficiency for the K-EUSO detector, calculated using the PAO spectrum, taking into account all factors affecting exposure: daytime part of the orbit, cloudiness, anthropogenic glow.</a:t>
            </a:r>
            <a:endParaRPr lang="zh-CN" altLang="en-US" sz="1600" dirty="0"/>
          </a:p>
        </p:txBody>
      </p:sp>
      <p:sp>
        <p:nvSpPr>
          <p:cNvPr id="2" name="Номер слайда 3">
            <a:extLst>
              <a:ext uri="{FF2B5EF4-FFF2-40B4-BE49-F238E27FC236}">
                <a16:creationId xmlns:a16="http://schemas.microsoft.com/office/drawing/2014/main" id="{54A0BBCE-5157-963F-5BCC-6807F68FBA31}"/>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20</a:t>
            </a:fld>
            <a:endParaRPr lang="ru-RU" dirty="0"/>
          </a:p>
        </p:txBody>
      </p:sp>
      <p:pic>
        <p:nvPicPr>
          <p:cNvPr id="13" name="Рисунок 12">
            <a:extLst>
              <a:ext uri="{FF2B5EF4-FFF2-40B4-BE49-F238E27FC236}">
                <a16:creationId xmlns:a16="http://schemas.microsoft.com/office/drawing/2014/main" id="{7FF62668-B96C-8C0C-28C6-7325B135A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681" y="371123"/>
            <a:ext cx="5420861" cy="6324337"/>
          </a:xfrm>
          <a:prstGeom prst="rect">
            <a:avLst/>
          </a:prstGeom>
        </p:spPr>
      </p:pic>
    </p:spTree>
    <p:extLst>
      <p:ext uri="{BB962C8B-B14F-4D97-AF65-F5344CB8AC3E}">
        <p14:creationId xmlns:p14="http://schemas.microsoft.com/office/powerpoint/2010/main" val="330840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C38CE2-6A57-BBCE-669B-0A9266B581CC}"/>
              </a:ext>
            </a:extLst>
          </p:cNvPr>
          <p:cNvSpPr>
            <a:spLocks noGrp="1"/>
          </p:cNvSpPr>
          <p:nvPr>
            <p:ph type="title"/>
          </p:nvPr>
        </p:nvSpPr>
        <p:spPr/>
        <p:txBody>
          <a:bodyPr/>
          <a:lstStyle/>
          <a:p>
            <a:endParaRPr lang="zh-CN" altLang="en-US"/>
          </a:p>
        </p:txBody>
      </p:sp>
      <p:sp>
        <p:nvSpPr>
          <p:cNvPr id="3" name="Объект 2">
            <a:extLst>
              <a:ext uri="{FF2B5EF4-FFF2-40B4-BE49-F238E27FC236}">
                <a16:creationId xmlns:a16="http://schemas.microsoft.com/office/drawing/2014/main" id="{6B111DD7-CE4D-5160-9F62-8957F863D335}"/>
              </a:ext>
            </a:extLst>
          </p:cNvPr>
          <p:cNvSpPr>
            <a:spLocks noGrp="1"/>
          </p:cNvSpPr>
          <p:nvPr>
            <p:ph idx="1"/>
          </p:nvPr>
        </p:nvSpPr>
        <p:spPr/>
        <p:txBody>
          <a:bodyPr/>
          <a:lstStyle/>
          <a:p>
            <a:endParaRPr lang="zh-CN" altLang="en-US"/>
          </a:p>
        </p:txBody>
      </p:sp>
      <p:sp>
        <p:nvSpPr>
          <p:cNvPr id="8" name="Номер слайда 3">
            <a:extLst>
              <a:ext uri="{FF2B5EF4-FFF2-40B4-BE49-F238E27FC236}">
                <a16:creationId xmlns:a16="http://schemas.microsoft.com/office/drawing/2014/main" id="{92F5629F-FB84-1B88-ED3C-C6388143654C}"/>
              </a:ext>
            </a:extLst>
          </p:cNvPr>
          <p:cNvSpPr>
            <a:spLocks noGrp="1"/>
          </p:cNvSpPr>
          <p:nvPr>
            <p:ph type="sldNum" sz="quarter" idx="12"/>
          </p:nvPr>
        </p:nvSpPr>
        <p:spPr>
          <a:xfrm>
            <a:off x="9448800" y="6492875"/>
            <a:ext cx="2743200" cy="365125"/>
          </a:xfrm>
        </p:spPr>
        <p:txBody>
          <a:bodyPr/>
          <a:lstStyle/>
          <a:p>
            <a:fld id="{B0FA5F90-7F2C-45A1-A9AA-2E5AB861A000}" type="slidenum">
              <a:rPr lang="ru-RU" smtClean="0">
                <a:latin typeface="Liberation Serif" panose="02020603050405020304" pitchFamily="18" charset="0"/>
                <a:ea typeface="Liberation Serif" panose="02020603050405020304" pitchFamily="18" charset="0"/>
                <a:cs typeface="Liberation Serif" panose="02020603050405020304" pitchFamily="18" charset="0"/>
              </a:rPr>
              <a:t>21</a:t>
            </a:fld>
            <a:endParaRPr lang="ru-RU">
              <a:latin typeface="Liberation Serif" panose="02020603050405020304" pitchFamily="18" charset="0"/>
              <a:ea typeface="Liberation Serif" panose="02020603050405020304" pitchFamily="18" charset="0"/>
              <a:cs typeface="Liberation Serif" panose="02020603050405020304" pitchFamily="18" charset="0"/>
            </a:endParaRPr>
          </a:p>
        </p:txBody>
      </p:sp>
      <p:sp>
        <p:nvSpPr>
          <p:cNvPr id="9" name="Прямоугольник 8">
            <a:extLst>
              <a:ext uri="{FF2B5EF4-FFF2-40B4-BE49-F238E27FC236}">
                <a16:creationId xmlns:a16="http://schemas.microsoft.com/office/drawing/2014/main" id="{D96739F6-E156-0BB9-BE44-59D29314C374}"/>
              </a:ext>
            </a:extLst>
          </p:cNvPr>
          <p:cNvSpPr/>
          <p:nvPr/>
        </p:nvSpPr>
        <p:spPr>
          <a:xfrm>
            <a:off x="-25539" y="5934669"/>
            <a:ext cx="12192000" cy="923330"/>
          </a:xfrm>
          <a:prstGeom prst="rect">
            <a:avLst/>
          </a:prstGeom>
        </p:spPr>
        <p:txBody>
          <a:bodyPr wrap="square">
            <a:spAutoFit/>
          </a:bodyPr>
          <a:lstStyle/>
          <a:p>
            <a:pPr algn="ctr"/>
            <a:r>
              <a:rPr lang="en-US" altLang="zh-CN" dirty="0">
                <a:ea typeface="Liberation Serif" panose="02020603050405020304" pitchFamily="18" charset="0"/>
                <a:cs typeface="Liberation Serif" panose="02020603050405020304" pitchFamily="18" charset="0"/>
              </a:rPr>
              <a:t>Both hemispheres will be observed by a single detector, which is important for verifying the differences between the PAO and TA.</a:t>
            </a:r>
          </a:p>
          <a:p>
            <a:pPr algn="ctr"/>
            <a:r>
              <a:rPr lang="en-US" altLang="zh-CN" b="1" dirty="0">
                <a:ea typeface="Liberation Serif" panose="02020603050405020304" pitchFamily="18" charset="0"/>
                <a:cs typeface="Liberation Serif" panose="02020603050405020304" pitchFamily="18" charset="0"/>
              </a:rPr>
              <a:t>Over the two years of operation of the two ERA satellites, </a:t>
            </a:r>
          </a:p>
          <a:p>
            <a:pPr algn="ctr"/>
            <a:r>
              <a:rPr lang="en-US" altLang="zh-CN" b="1" dirty="0">
                <a:ea typeface="Liberation Serif" panose="02020603050405020304" pitchFamily="18" charset="0"/>
                <a:cs typeface="Liberation Serif" panose="02020603050405020304" pitchFamily="18" charset="0"/>
              </a:rPr>
              <a:t>the spectral difference will be measured at a statistically significant level.</a:t>
            </a:r>
            <a:endParaRPr lang="en-GB" altLang="zh-CN" b="1" dirty="0">
              <a:ea typeface="Liberation Serif" panose="02020603050405020304" pitchFamily="18" charset="0"/>
              <a:cs typeface="Liberation Serif" panose="02020603050405020304" pitchFamily="18" charset="0"/>
            </a:endParaRPr>
          </a:p>
        </p:txBody>
      </p:sp>
      <p:pic>
        <p:nvPicPr>
          <p:cNvPr id="10" name="Рисунок 9">
            <a:extLst>
              <a:ext uri="{FF2B5EF4-FFF2-40B4-BE49-F238E27FC236}">
                <a16:creationId xmlns:a16="http://schemas.microsoft.com/office/drawing/2014/main" id="{FF77D7A1-D183-27BB-547D-2F4C7A41D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7690" y="714630"/>
            <a:ext cx="6881223" cy="5160917"/>
          </a:xfrm>
          <a:prstGeom prst="rect">
            <a:avLst/>
          </a:prstGeom>
        </p:spPr>
      </p:pic>
      <p:pic>
        <p:nvPicPr>
          <p:cNvPr id="11" name="Рисунок 10">
            <a:extLst>
              <a:ext uri="{FF2B5EF4-FFF2-40B4-BE49-F238E27FC236}">
                <a16:creationId xmlns:a16="http://schemas.microsoft.com/office/drawing/2014/main" id="{B7B5633A-EDFE-635F-9B02-12F25BE72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71" y="1411332"/>
            <a:ext cx="4669971" cy="3502478"/>
          </a:xfrm>
          <a:prstGeom prst="rect">
            <a:avLst/>
          </a:prstGeom>
        </p:spPr>
      </p:pic>
      <p:sp>
        <p:nvSpPr>
          <p:cNvPr id="12" name="Прямоугольник 11">
            <a:extLst>
              <a:ext uri="{FF2B5EF4-FFF2-40B4-BE49-F238E27FC236}">
                <a16:creationId xmlns:a16="http://schemas.microsoft.com/office/drawing/2014/main" id="{466CD1A3-D88C-20A7-862C-3E4C4D73CAAD}"/>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Expected scientific results</a:t>
            </a:r>
            <a:endParaRPr lang="ru-RU" b="1" dirty="0"/>
          </a:p>
        </p:txBody>
      </p:sp>
    </p:spTree>
    <p:extLst>
      <p:ext uri="{BB962C8B-B14F-4D97-AF65-F5344CB8AC3E}">
        <p14:creationId xmlns:p14="http://schemas.microsoft.com/office/powerpoint/2010/main" val="844310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DA490E49-8FC4-D31B-F9BD-C0EDC81921A4}"/>
              </a:ext>
            </a:extLst>
          </p:cNvPr>
          <p:cNvPicPr>
            <a:picLocks noGrp="1" noChangeAspect="1"/>
          </p:cNvPicPr>
          <p:nvPr>
            <p:ph idx="1"/>
          </p:nvPr>
        </p:nvPicPr>
        <p:blipFill>
          <a:blip r:embed="rId2"/>
          <a:stretch>
            <a:fillRect/>
          </a:stretch>
        </p:blipFill>
        <p:spPr>
          <a:xfrm>
            <a:off x="166049" y="3982606"/>
            <a:ext cx="5075422" cy="2706892"/>
          </a:xfrm>
        </p:spPr>
      </p:pic>
      <p:pic>
        <p:nvPicPr>
          <p:cNvPr id="7" name="Рисунок 6">
            <a:extLst>
              <a:ext uri="{FF2B5EF4-FFF2-40B4-BE49-F238E27FC236}">
                <a16:creationId xmlns:a16="http://schemas.microsoft.com/office/drawing/2014/main" id="{4027687F-F3D5-03D6-9F2E-3910F9544D20}"/>
              </a:ext>
            </a:extLst>
          </p:cNvPr>
          <p:cNvPicPr>
            <a:picLocks noChangeAspect="1"/>
          </p:cNvPicPr>
          <p:nvPr/>
        </p:nvPicPr>
        <p:blipFill>
          <a:blip r:embed="rId3"/>
          <a:stretch>
            <a:fillRect/>
          </a:stretch>
        </p:blipFill>
        <p:spPr>
          <a:xfrm>
            <a:off x="4980214" y="676896"/>
            <a:ext cx="7045737" cy="3101173"/>
          </a:xfrm>
          <a:prstGeom prst="rect">
            <a:avLst/>
          </a:prstGeom>
        </p:spPr>
      </p:pic>
      <p:sp>
        <p:nvSpPr>
          <p:cNvPr id="8" name="Прямоугольник 7">
            <a:extLst>
              <a:ext uri="{FF2B5EF4-FFF2-40B4-BE49-F238E27FC236}">
                <a16:creationId xmlns:a16="http://schemas.microsoft.com/office/drawing/2014/main" id="{44E98FA2-40E4-9776-ED59-D96BB674B211}"/>
              </a:ext>
            </a:extLst>
          </p:cNvPr>
          <p:cNvSpPr/>
          <p:nvPr/>
        </p:nvSpPr>
        <p:spPr>
          <a:xfrm>
            <a:off x="2634343" y="4036808"/>
            <a:ext cx="484414" cy="2599519"/>
          </a:xfrm>
          <a:prstGeom prst="rect">
            <a:avLst/>
          </a:prstGeom>
          <a:solidFill>
            <a:schemeClr val="accent1">
              <a:alpha val="2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Прямоугольник 8">
            <a:extLst>
              <a:ext uri="{FF2B5EF4-FFF2-40B4-BE49-F238E27FC236}">
                <a16:creationId xmlns:a16="http://schemas.microsoft.com/office/drawing/2014/main" id="{B3CB833C-0A88-A212-BBDB-C341971E8B8D}"/>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t>Study of the anisotropy of ultraviolet cosmic rays. Testing the hypothesis of a nearby source.</a:t>
            </a:r>
            <a:endParaRPr lang="ru-RU" b="1" dirty="0"/>
          </a:p>
        </p:txBody>
      </p:sp>
      <p:sp>
        <p:nvSpPr>
          <p:cNvPr id="13" name="TextBox 12">
            <a:extLst>
              <a:ext uri="{FF2B5EF4-FFF2-40B4-BE49-F238E27FC236}">
                <a16:creationId xmlns:a16="http://schemas.microsoft.com/office/drawing/2014/main" id="{D8B1AE64-BBF9-EBA4-8E52-570DA93B41F6}"/>
              </a:ext>
            </a:extLst>
          </p:cNvPr>
          <p:cNvSpPr txBox="1"/>
          <p:nvPr/>
        </p:nvSpPr>
        <p:spPr>
          <a:xfrm>
            <a:off x="5410200" y="3963517"/>
            <a:ext cx="6781800" cy="646331"/>
          </a:xfrm>
          <a:prstGeom prst="rect">
            <a:avLst/>
          </a:prstGeom>
          <a:noFill/>
        </p:spPr>
        <p:txBody>
          <a:bodyPr wrap="square">
            <a:spAutoFit/>
          </a:bodyPr>
          <a:lstStyle/>
          <a:p>
            <a:r>
              <a:rPr lang="en-GB" altLang="zh-CN" dirty="0"/>
              <a:t>Oleg </a:t>
            </a:r>
            <a:r>
              <a:rPr lang="en-GB" altLang="zh-CN" dirty="0" err="1"/>
              <a:t>Kalashev</a:t>
            </a:r>
            <a:r>
              <a:rPr lang="en-GB" altLang="zh-CN" dirty="0"/>
              <a:t>, Maxim </a:t>
            </a:r>
            <a:r>
              <a:rPr lang="en-GB" altLang="zh-CN" dirty="0" err="1"/>
              <a:t>Pshirkov</a:t>
            </a:r>
            <a:r>
              <a:rPr lang="en-GB" altLang="zh-CN" dirty="0"/>
              <a:t> and Mikhail Zotov</a:t>
            </a:r>
            <a:r>
              <a:rPr lang="ru-RU" altLang="zh-CN" dirty="0"/>
              <a:t> </a:t>
            </a:r>
            <a:r>
              <a:rPr lang="da-DK" altLang="zh-CN" b="0" i="0" dirty="0">
                <a:solidFill>
                  <a:srgbClr val="333333"/>
                </a:solidFill>
                <a:effectLst/>
                <a:latin typeface="-apple-system"/>
              </a:rPr>
              <a:t>JCAP11(2020)005</a:t>
            </a:r>
            <a:endParaRPr lang="ru-RU" altLang="zh-CN" b="0" i="0" dirty="0">
              <a:solidFill>
                <a:srgbClr val="333333"/>
              </a:solidFill>
              <a:effectLst/>
              <a:latin typeface="-apple-system"/>
            </a:endParaRPr>
          </a:p>
          <a:p>
            <a:endParaRPr lang="ru-RU" altLang="zh-CN" dirty="0">
              <a:solidFill>
                <a:srgbClr val="333333"/>
              </a:solidFill>
              <a:latin typeface="-apple-system"/>
            </a:endParaRPr>
          </a:p>
        </p:txBody>
      </p:sp>
      <p:sp>
        <p:nvSpPr>
          <p:cNvPr id="14" name="TextBox 13">
            <a:extLst>
              <a:ext uri="{FF2B5EF4-FFF2-40B4-BE49-F238E27FC236}">
                <a16:creationId xmlns:a16="http://schemas.microsoft.com/office/drawing/2014/main" id="{46F41590-27AD-FE76-6CDB-5EE6C44D14AE}"/>
              </a:ext>
            </a:extLst>
          </p:cNvPr>
          <p:cNvSpPr txBox="1"/>
          <p:nvPr/>
        </p:nvSpPr>
        <p:spPr>
          <a:xfrm>
            <a:off x="166049" y="563457"/>
            <a:ext cx="4569237" cy="2862322"/>
          </a:xfrm>
          <a:prstGeom prst="rect">
            <a:avLst/>
          </a:prstGeom>
          <a:noFill/>
        </p:spPr>
        <p:txBody>
          <a:bodyPr wrap="square" rtlCol="0">
            <a:spAutoFit/>
          </a:bodyPr>
          <a:lstStyle/>
          <a:p>
            <a:pPr algn="just"/>
            <a:r>
              <a:rPr lang="en-US" altLang="zh-CN" dirty="0"/>
              <a:t>The number of events with energies above 57 </a:t>
            </a:r>
            <a:r>
              <a:rPr lang="en-US" altLang="zh-CN" dirty="0" err="1"/>
              <a:t>EeV</a:t>
            </a:r>
            <a:r>
              <a:rPr lang="en-US" altLang="zh-CN" dirty="0"/>
              <a:t> required to test the hypothesis of the existence of a nearby source (AGN) within a sphere with a radius of 20 Mpc (</a:t>
            </a:r>
            <a:r>
              <a:rPr lang="en-US" altLang="zh-CN" b="1" dirty="0"/>
              <a:t>with uniform observation of the celestial sphere by a single detector</a:t>
            </a:r>
            <a:r>
              <a:rPr lang="en-US" altLang="zh-CN" dirty="0"/>
              <a:t>).</a:t>
            </a:r>
          </a:p>
          <a:p>
            <a:pPr algn="just"/>
            <a:endParaRPr lang="en-US" altLang="zh-CN" dirty="0"/>
          </a:p>
          <a:p>
            <a:pPr algn="just"/>
            <a:endParaRPr lang="en-US" altLang="zh-CN" dirty="0"/>
          </a:p>
          <a:p>
            <a:pPr algn="just"/>
            <a:r>
              <a:rPr lang="en-US" altLang="zh-CN" dirty="0"/>
              <a:t>APS – angular power spectrum</a:t>
            </a:r>
          </a:p>
          <a:p>
            <a:pPr algn="just"/>
            <a:r>
              <a:rPr lang="en-US" altLang="zh-CN" dirty="0"/>
              <a:t>CNN – convolutional neural network</a:t>
            </a:r>
            <a:endParaRPr lang="zh-CN" altLang="en-US" dirty="0"/>
          </a:p>
        </p:txBody>
      </p:sp>
      <p:sp>
        <p:nvSpPr>
          <p:cNvPr id="16" name="TextBox 15">
            <a:extLst>
              <a:ext uri="{FF2B5EF4-FFF2-40B4-BE49-F238E27FC236}">
                <a16:creationId xmlns:a16="http://schemas.microsoft.com/office/drawing/2014/main" id="{87443B9A-46E7-D473-9482-4FE27D72181B}"/>
              </a:ext>
            </a:extLst>
          </p:cNvPr>
          <p:cNvSpPr txBox="1"/>
          <p:nvPr/>
        </p:nvSpPr>
        <p:spPr>
          <a:xfrm>
            <a:off x="5699991" y="5336052"/>
            <a:ext cx="6120492" cy="1200329"/>
          </a:xfrm>
          <a:prstGeom prst="rect">
            <a:avLst/>
          </a:prstGeom>
          <a:solidFill>
            <a:schemeClr val="accent1">
              <a:lumMod val="40000"/>
              <a:lumOff val="60000"/>
            </a:schemeClr>
          </a:solidFill>
        </p:spPr>
        <p:txBody>
          <a:bodyPr wrap="square">
            <a:spAutoFit/>
          </a:bodyPr>
          <a:lstStyle/>
          <a:p>
            <a:r>
              <a:rPr lang="en-US" altLang="zh-CN" b="1" dirty="0">
                <a:ea typeface="Liberation Serif" panose="02020603050405020304" pitchFamily="18" charset="0"/>
                <a:cs typeface="Liberation Serif" panose="02020603050405020304" pitchFamily="18" charset="0"/>
              </a:rPr>
              <a:t>Over the 3 years of operation of the two ERA satellites</a:t>
            </a:r>
            <a:r>
              <a:rPr lang="en-US" altLang="zh-CN" dirty="0">
                <a:ea typeface="Liberation Serif" panose="02020603050405020304" pitchFamily="18" charset="0"/>
                <a:cs typeface="Liberation Serif" panose="02020603050405020304" pitchFamily="18" charset="0"/>
              </a:rPr>
              <a:t>, a hypothesis test will be conducted for the nearby sources indicated in the table, with their contribution to the total flux at a level not exceeding 15%.</a:t>
            </a:r>
            <a:endParaRPr lang="zh-CN" altLang="en-US" dirty="0"/>
          </a:p>
        </p:txBody>
      </p:sp>
      <p:sp>
        <p:nvSpPr>
          <p:cNvPr id="2" name="Номер слайда 3">
            <a:extLst>
              <a:ext uri="{FF2B5EF4-FFF2-40B4-BE49-F238E27FC236}">
                <a16:creationId xmlns:a16="http://schemas.microsoft.com/office/drawing/2014/main" id="{E750F4A3-EEDF-9F06-26F0-F193C39325CD}"/>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22</a:t>
            </a:fld>
            <a:endParaRPr lang="ru-RU" dirty="0"/>
          </a:p>
        </p:txBody>
      </p:sp>
    </p:spTree>
    <p:extLst>
      <p:ext uri="{BB962C8B-B14F-4D97-AF65-F5344CB8AC3E}">
        <p14:creationId xmlns:p14="http://schemas.microsoft.com/office/powerpoint/2010/main" val="2155026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027F5F-9393-382F-C9CC-90CB8C6838CA}"/>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t>Observing Extreme Energy Particles – Searching for Nearby Sources</a:t>
            </a:r>
            <a:endParaRPr lang="ru-RU" b="1" dirty="0"/>
          </a:p>
        </p:txBody>
      </p:sp>
      <p:pic>
        <p:nvPicPr>
          <p:cNvPr id="6" name="Рисунок 5">
            <a:extLst>
              <a:ext uri="{FF2B5EF4-FFF2-40B4-BE49-F238E27FC236}">
                <a16:creationId xmlns:a16="http://schemas.microsoft.com/office/drawing/2014/main" id="{D81D5697-248C-42E3-5B7D-D512ED4AE3F1}"/>
              </a:ext>
            </a:extLst>
          </p:cNvPr>
          <p:cNvPicPr>
            <a:picLocks noChangeAspect="1"/>
          </p:cNvPicPr>
          <p:nvPr/>
        </p:nvPicPr>
        <p:blipFill>
          <a:blip r:embed="rId2"/>
          <a:stretch>
            <a:fillRect/>
          </a:stretch>
        </p:blipFill>
        <p:spPr>
          <a:xfrm>
            <a:off x="257065" y="577262"/>
            <a:ext cx="5104150" cy="2906085"/>
          </a:xfrm>
          <a:prstGeom prst="rect">
            <a:avLst/>
          </a:prstGeom>
        </p:spPr>
      </p:pic>
      <p:pic>
        <p:nvPicPr>
          <p:cNvPr id="8" name="Рисунок 7">
            <a:extLst>
              <a:ext uri="{FF2B5EF4-FFF2-40B4-BE49-F238E27FC236}">
                <a16:creationId xmlns:a16="http://schemas.microsoft.com/office/drawing/2014/main" id="{CFBA3642-95B6-7E82-F6A8-E0B20CB3A973}"/>
              </a:ext>
            </a:extLst>
          </p:cNvPr>
          <p:cNvPicPr>
            <a:picLocks noChangeAspect="1"/>
          </p:cNvPicPr>
          <p:nvPr/>
        </p:nvPicPr>
        <p:blipFill>
          <a:blip r:embed="rId3"/>
          <a:stretch>
            <a:fillRect/>
          </a:stretch>
        </p:blipFill>
        <p:spPr>
          <a:xfrm>
            <a:off x="6317716" y="799031"/>
            <a:ext cx="5210936" cy="3000236"/>
          </a:xfrm>
          <a:prstGeom prst="rect">
            <a:avLst/>
          </a:prstGeom>
        </p:spPr>
      </p:pic>
      <p:sp>
        <p:nvSpPr>
          <p:cNvPr id="10" name="TextBox 9">
            <a:extLst>
              <a:ext uri="{FF2B5EF4-FFF2-40B4-BE49-F238E27FC236}">
                <a16:creationId xmlns:a16="http://schemas.microsoft.com/office/drawing/2014/main" id="{24B2F66D-2C12-4678-3E0C-D1ED6A3F9D5E}"/>
              </a:ext>
            </a:extLst>
          </p:cNvPr>
          <p:cNvSpPr txBox="1"/>
          <p:nvPr/>
        </p:nvSpPr>
        <p:spPr>
          <a:xfrm>
            <a:off x="387804" y="3840053"/>
            <a:ext cx="3971925" cy="815608"/>
          </a:xfrm>
          <a:prstGeom prst="rect">
            <a:avLst/>
          </a:prstGeom>
          <a:noFill/>
        </p:spPr>
        <p:txBody>
          <a:bodyPr wrap="square">
            <a:spAutoFit/>
          </a:bodyPr>
          <a:lstStyle/>
          <a:p>
            <a:endParaRPr lang="zh-CN" altLang="en-US" sz="1100" b="0" i="0" u="none" strike="noStrike" baseline="0" dirty="0">
              <a:latin typeface="Liberation Sans"/>
            </a:endParaRPr>
          </a:p>
          <a:p>
            <a:r>
              <a:rPr lang="en-GB" altLang="zh-CN" sz="1800" b="0" i="0" u="none" strike="noStrike" baseline="0" dirty="0">
                <a:latin typeface="Liberation Sans"/>
              </a:rPr>
              <a:t>Telescope Array collaboration., Science 382 (2023) 903 </a:t>
            </a:r>
            <a:endParaRPr lang="zh-CN" altLang="en-US" dirty="0"/>
          </a:p>
        </p:txBody>
      </p:sp>
      <p:sp>
        <p:nvSpPr>
          <p:cNvPr id="12" name="TextBox 11">
            <a:extLst>
              <a:ext uri="{FF2B5EF4-FFF2-40B4-BE49-F238E27FC236}">
                <a16:creationId xmlns:a16="http://schemas.microsoft.com/office/drawing/2014/main" id="{47CC074F-337E-ED5E-A856-D2463DCD7539}"/>
              </a:ext>
            </a:extLst>
          </p:cNvPr>
          <p:cNvSpPr txBox="1"/>
          <p:nvPr/>
        </p:nvSpPr>
        <p:spPr>
          <a:xfrm>
            <a:off x="7728856" y="3890504"/>
            <a:ext cx="4133739" cy="538609"/>
          </a:xfrm>
          <a:prstGeom prst="rect">
            <a:avLst/>
          </a:prstGeom>
          <a:noFill/>
        </p:spPr>
        <p:txBody>
          <a:bodyPr wrap="square">
            <a:spAutoFit/>
          </a:bodyPr>
          <a:lstStyle/>
          <a:p>
            <a:endParaRPr lang="zh-CN" altLang="en-US" sz="1100" b="0" i="0" u="none" strike="noStrike" baseline="0" dirty="0">
              <a:latin typeface="Liberation Sans"/>
            </a:endParaRPr>
          </a:p>
          <a:p>
            <a:r>
              <a:rPr lang="en-GB" altLang="zh-CN" sz="1800" b="0" i="0" u="none" strike="noStrike" baseline="0" dirty="0">
                <a:latin typeface="Liberation Sans"/>
              </a:rPr>
              <a:t>M.</a:t>
            </a:r>
            <a:r>
              <a:rPr lang="ru-RU" altLang="zh-CN" sz="1800" b="0" i="0" u="none" strike="noStrike" baseline="0" dirty="0">
                <a:latin typeface="Liberation Sans"/>
              </a:rPr>
              <a:t> </a:t>
            </a:r>
            <a:r>
              <a:rPr lang="en-GB" altLang="zh-CN" sz="1800" b="0" i="0" u="none" strike="noStrike" baseline="0" dirty="0">
                <a:latin typeface="Liberation Sans"/>
              </a:rPr>
              <a:t>Kuznetsov, JCAP 04 (2024) 042 </a:t>
            </a:r>
            <a:endParaRPr lang="zh-CN" altLang="en-US" dirty="0"/>
          </a:p>
        </p:txBody>
      </p:sp>
      <p:sp>
        <p:nvSpPr>
          <p:cNvPr id="14" name="TextBox 13">
            <a:extLst>
              <a:ext uri="{FF2B5EF4-FFF2-40B4-BE49-F238E27FC236}">
                <a16:creationId xmlns:a16="http://schemas.microsoft.com/office/drawing/2014/main" id="{98008722-F6D6-815F-8861-BB23FFABB1E3}"/>
              </a:ext>
            </a:extLst>
          </p:cNvPr>
          <p:cNvSpPr txBox="1"/>
          <p:nvPr/>
        </p:nvSpPr>
        <p:spPr>
          <a:xfrm>
            <a:off x="2639786" y="4712868"/>
            <a:ext cx="6798128" cy="646331"/>
          </a:xfrm>
          <a:prstGeom prst="rect">
            <a:avLst/>
          </a:prstGeom>
          <a:noFill/>
        </p:spPr>
        <p:txBody>
          <a:bodyPr wrap="square">
            <a:spAutoFit/>
          </a:bodyPr>
          <a:lstStyle/>
          <a:p>
            <a:pPr algn="ctr"/>
            <a:r>
              <a:rPr lang="en-US" altLang="zh-CN" b="1" dirty="0">
                <a:latin typeface="Liberation Sans"/>
              </a:rPr>
              <a:t>The source must be no further than 4.7 Mpc with 95% C.L.!</a:t>
            </a:r>
          </a:p>
          <a:p>
            <a:pPr algn="ctr"/>
            <a:r>
              <a:rPr lang="en-US" altLang="zh-CN" dirty="0">
                <a:latin typeface="Liberation Sans"/>
              </a:rPr>
              <a:t>Conservative: no further than 13.5 Mpc</a:t>
            </a:r>
            <a:r>
              <a:rPr lang="ru-RU" altLang="zh-CN" sz="1800" i="0" u="none" strike="noStrike" baseline="0" dirty="0">
                <a:latin typeface="Liberation Sans"/>
              </a:rPr>
              <a:t> </a:t>
            </a:r>
          </a:p>
        </p:txBody>
      </p:sp>
      <p:sp>
        <p:nvSpPr>
          <p:cNvPr id="16" name="TextBox 15">
            <a:extLst>
              <a:ext uri="{FF2B5EF4-FFF2-40B4-BE49-F238E27FC236}">
                <a16:creationId xmlns:a16="http://schemas.microsoft.com/office/drawing/2014/main" id="{CF66B656-3182-787B-3A2B-292A2A43F51A}"/>
              </a:ext>
            </a:extLst>
          </p:cNvPr>
          <p:cNvSpPr txBox="1"/>
          <p:nvPr/>
        </p:nvSpPr>
        <p:spPr>
          <a:xfrm>
            <a:off x="168730" y="5482309"/>
            <a:ext cx="11533414" cy="1200329"/>
          </a:xfrm>
          <a:prstGeom prst="rect">
            <a:avLst/>
          </a:prstGeom>
          <a:noFill/>
        </p:spPr>
        <p:txBody>
          <a:bodyPr wrap="square">
            <a:spAutoFit/>
          </a:bodyPr>
          <a:lstStyle/>
          <a:p>
            <a:pPr marL="285750" indent="-285750" algn="just">
              <a:buFont typeface="Arial" panose="020B0604020202020204" pitchFamily="34" charset="0"/>
              <a:buChar char="•"/>
            </a:pPr>
            <a:r>
              <a:rPr lang="en-US" altLang="zh-CN" dirty="0">
                <a:solidFill>
                  <a:srgbClr val="000000"/>
                </a:solidFill>
                <a:latin typeface="Liberation Sans"/>
              </a:rPr>
              <a:t>Extensive statistics at high energies can allow us to identify a nearby source, even with significant deviations in the UHECR.</a:t>
            </a:r>
          </a:p>
          <a:p>
            <a:pPr marL="285750" indent="-285750" algn="just">
              <a:buFont typeface="Arial" panose="020B0604020202020204" pitchFamily="34" charset="0"/>
              <a:buChar char="•"/>
            </a:pPr>
            <a:r>
              <a:rPr lang="en-US" altLang="zh-CN" dirty="0">
                <a:solidFill>
                  <a:srgbClr val="000000"/>
                </a:solidFill>
                <a:latin typeface="Liberation Sans"/>
              </a:rPr>
              <a:t>If particles with energies above 244 </a:t>
            </a:r>
            <a:r>
              <a:rPr lang="en-US" altLang="zh-CN" dirty="0" err="1">
                <a:solidFill>
                  <a:srgbClr val="000000"/>
                </a:solidFill>
                <a:latin typeface="Liberation Sans"/>
              </a:rPr>
              <a:t>EeV</a:t>
            </a:r>
            <a:r>
              <a:rPr lang="en-US" altLang="zh-CN" dirty="0">
                <a:solidFill>
                  <a:srgbClr val="000000"/>
                </a:solidFill>
                <a:latin typeface="Liberation Sans"/>
              </a:rPr>
              <a:t> are observed, we will know the source is even closer!</a:t>
            </a:r>
          </a:p>
          <a:p>
            <a:pPr marL="285750" indent="-285750" algn="just">
              <a:buFont typeface="Arial" panose="020B0604020202020204" pitchFamily="34" charset="0"/>
              <a:buChar char="•"/>
            </a:pPr>
            <a:r>
              <a:rPr lang="en-US" altLang="zh-CN" b="1" dirty="0">
                <a:solidFill>
                  <a:srgbClr val="000000"/>
                </a:solidFill>
                <a:latin typeface="Liberation Sans"/>
              </a:rPr>
              <a:t>The 10 ERA detectors can register such events within approximately 3-4 years of operation.</a:t>
            </a:r>
            <a:endParaRPr lang="ru-RU" altLang="zh-CN" sz="1800" b="1" i="0" u="none" strike="noStrike" baseline="0" dirty="0">
              <a:solidFill>
                <a:srgbClr val="000000"/>
              </a:solidFill>
              <a:latin typeface="Liberation Sans"/>
            </a:endParaRPr>
          </a:p>
        </p:txBody>
      </p:sp>
      <p:sp>
        <p:nvSpPr>
          <p:cNvPr id="2" name="Номер слайда 3">
            <a:extLst>
              <a:ext uri="{FF2B5EF4-FFF2-40B4-BE49-F238E27FC236}">
                <a16:creationId xmlns:a16="http://schemas.microsoft.com/office/drawing/2014/main" id="{112CDF2C-C9C2-D8E8-9B94-3B5A41627732}"/>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23</a:t>
            </a:fld>
            <a:endParaRPr lang="ru-RU" dirty="0"/>
          </a:p>
        </p:txBody>
      </p:sp>
    </p:spTree>
    <p:extLst>
      <p:ext uri="{BB962C8B-B14F-4D97-AF65-F5344CB8AC3E}">
        <p14:creationId xmlns:p14="http://schemas.microsoft.com/office/powerpoint/2010/main" val="2006258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2C87B-46CA-4D27-BF84-D045C9D3AC85}"/>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66FE79D0-D03B-0AA7-25DB-5F61AC35E269}"/>
              </a:ext>
            </a:extLst>
          </p:cNvPr>
          <p:cNvPicPr>
            <a:picLocks noChangeAspect="1"/>
          </p:cNvPicPr>
          <p:nvPr/>
        </p:nvPicPr>
        <p:blipFill>
          <a:blip r:embed="rId2"/>
          <a:stretch>
            <a:fillRect/>
          </a:stretch>
        </p:blipFill>
        <p:spPr>
          <a:xfrm>
            <a:off x="7140315" y="341646"/>
            <a:ext cx="5051685" cy="2872202"/>
          </a:xfrm>
          <a:prstGeom prst="rect">
            <a:avLst/>
          </a:prstGeom>
        </p:spPr>
      </p:pic>
      <p:sp>
        <p:nvSpPr>
          <p:cNvPr id="4" name="Прямоугольник 3">
            <a:extLst>
              <a:ext uri="{FF2B5EF4-FFF2-40B4-BE49-F238E27FC236}">
                <a16:creationId xmlns:a16="http://schemas.microsoft.com/office/drawing/2014/main" id="{A79E3C1D-429D-258C-2130-51F1FCFB9A20}"/>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UHECR composition estimations</a:t>
            </a:r>
            <a:endParaRPr lang="ru-RU" b="1" dirty="0"/>
          </a:p>
        </p:txBody>
      </p:sp>
      <p:pic>
        <p:nvPicPr>
          <p:cNvPr id="6" name="Рисунок 5">
            <a:extLst>
              <a:ext uri="{FF2B5EF4-FFF2-40B4-BE49-F238E27FC236}">
                <a16:creationId xmlns:a16="http://schemas.microsoft.com/office/drawing/2014/main" id="{7DFD6F09-D506-8DCD-D2B7-DF4ADC49A5F3}"/>
              </a:ext>
            </a:extLst>
          </p:cNvPr>
          <p:cNvPicPr>
            <a:picLocks noChangeAspect="1"/>
          </p:cNvPicPr>
          <p:nvPr/>
        </p:nvPicPr>
        <p:blipFill>
          <a:blip r:embed="rId3"/>
          <a:stretch>
            <a:fillRect/>
          </a:stretch>
        </p:blipFill>
        <p:spPr>
          <a:xfrm>
            <a:off x="7774118" y="3735138"/>
            <a:ext cx="4265482" cy="3058215"/>
          </a:xfrm>
          <a:prstGeom prst="rect">
            <a:avLst/>
          </a:prstGeom>
        </p:spPr>
      </p:pic>
      <p:sp>
        <p:nvSpPr>
          <p:cNvPr id="10" name="TextBox 9">
            <a:extLst>
              <a:ext uri="{FF2B5EF4-FFF2-40B4-BE49-F238E27FC236}">
                <a16:creationId xmlns:a16="http://schemas.microsoft.com/office/drawing/2014/main" id="{2CCC2C6B-2FB7-6B28-C6D5-729A36ACBBA8}"/>
              </a:ext>
            </a:extLst>
          </p:cNvPr>
          <p:cNvSpPr txBox="1"/>
          <p:nvPr/>
        </p:nvSpPr>
        <p:spPr>
          <a:xfrm>
            <a:off x="152400" y="5039026"/>
            <a:ext cx="7238999" cy="1638910"/>
          </a:xfrm>
          <a:prstGeom prst="rect">
            <a:avLst/>
          </a:prstGeom>
          <a:noFill/>
        </p:spPr>
        <p:txBody>
          <a:bodyPr wrap="square">
            <a:spAutoFit/>
          </a:bodyPr>
          <a:lstStyle/>
          <a:p>
            <a:endParaRPr lang="zh-CN" altLang="en-US" sz="1050" b="0" i="0" u="none" strike="noStrike" baseline="0" dirty="0">
              <a:solidFill>
                <a:srgbClr val="000000"/>
              </a:solidFill>
            </a:endParaRPr>
          </a:p>
          <a:p>
            <a:r>
              <a:rPr lang="en-US" altLang="zh-CN" b="1" dirty="0">
                <a:solidFill>
                  <a:srgbClr val="000000"/>
                </a:solidFill>
              </a:rPr>
              <a:t>Advantage of the ERA detectors: increased statistics with full sky coverage.</a:t>
            </a:r>
          </a:p>
          <a:p>
            <a:r>
              <a:rPr lang="en-US" altLang="zh-CN" dirty="0">
                <a:solidFill>
                  <a:srgbClr val="000000"/>
                </a:solidFill>
              </a:rPr>
              <a:t>Expected result:</a:t>
            </a:r>
          </a:p>
          <a:p>
            <a:pPr marL="342900" indent="-342900">
              <a:buFont typeface="+mj-lt"/>
              <a:buAutoNum type="arabicPeriod"/>
            </a:pPr>
            <a:r>
              <a:rPr lang="en-US" altLang="zh-CN" dirty="0">
                <a:solidFill>
                  <a:srgbClr val="000000"/>
                </a:solidFill>
              </a:rPr>
              <a:t>Verification and refinement of the composition estimate for E &gt; 50 </a:t>
            </a:r>
            <a:r>
              <a:rPr lang="en-US" altLang="zh-CN" dirty="0" err="1">
                <a:solidFill>
                  <a:srgbClr val="000000"/>
                </a:solidFill>
              </a:rPr>
              <a:t>EeV</a:t>
            </a:r>
            <a:endParaRPr lang="en-US" altLang="zh-CN" dirty="0">
              <a:solidFill>
                <a:srgbClr val="000000"/>
              </a:solidFill>
            </a:endParaRPr>
          </a:p>
          <a:p>
            <a:pPr marL="342900" indent="-342900">
              <a:buFont typeface="+mj-lt"/>
              <a:buAutoNum type="arabicPeriod"/>
            </a:pPr>
            <a:r>
              <a:rPr lang="en-US" altLang="zh-CN" dirty="0">
                <a:solidFill>
                  <a:srgbClr val="000000"/>
                </a:solidFill>
              </a:rPr>
              <a:t>Ability to obtain, for the first time, a composition estimate in the range 50 &lt; E &lt; 100 </a:t>
            </a:r>
            <a:r>
              <a:rPr lang="en-US" altLang="zh-CN" dirty="0" err="1">
                <a:solidFill>
                  <a:srgbClr val="000000"/>
                </a:solidFill>
              </a:rPr>
              <a:t>EeV</a:t>
            </a:r>
            <a:r>
              <a:rPr lang="en-US" altLang="zh-CN" dirty="0">
                <a:solidFill>
                  <a:srgbClr val="000000"/>
                </a:solidFill>
              </a:rPr>
              <a:t> without using </a:t>
            </a:r>
            <a:r>
              <a:rPr lang="en-US" altLang="zh-CN" dirty="0" err="1">
                <a:solidFill>
                  <a:srgbClr val="000000"/>
                </a:solidFill>
              </a:rPr>
              <a:t>Xmax</a:t>
            </a:r>
            <a:endParaRPr lang="ru-RU" altLang="zh-CN" sz="1100" i="0" u="none" strike="noStrike" baseline="0" dirty="0">
              <a:solidFill>
                <a:srgbClr val="000000"/>
              </a:solidFill>
            </a:endParaRPr>
          </a:p>
        </p:txBody>
      </p:sp>
      <p:sp>
        <p:nvSpPr>
          <p:cNvPr id="11" name="TextBox 10">
            <a:extLst>
              <a:ext uri="{FF2B5EF4-FFF2-40B4-BE49-F238E27FC236}">
                <a16:creationId xmlns:a16="http://schemas.microsoft.com/office/drawing/2014/main" id="{D11DC195-34B0-BBD9-542E-7EF4998F2483}"/>
              </a:ext>
            </a:extLst>
          </p:cNvPr>
          <p:cNvSpPr txBox="1"/>
          <p:nvPr/>
        </p:nvSpPr>
        <p:spPr>
          <a:xfrm>
            <a:off x="70757" y="321865"/>
            <a:ext cx="6778828" cy="1477328"/>
          </a:xfrm>
          <a:prstGeom prst="rect">
            <a:avLst/>
          </a:prstGeom>
          <a:noFill/>
        </p:spPr>
        <p:txBody>
          <a:bodyPr wrap="square" rtlCol="0">
            <a:spAutoFit/>
          </a:bodyPr>
          <a:lstStyle/>
          <a:p>
            <a:r>
              <a:rPr lang="en-GB" altLang="zh-CN" dirty="0"/>
              <a:t>Two approaches to estimating mass composition:</a:t>
            </a:r>
          </a:p>
          <a:p>
            <a:pPr marL="342900" indent="-342900">
              <a:buFont typeface="+mj-lt"/>
              <a:buAutoNum type="arabicPeriod"/>
            </a:pPr>
            <a:r>
              <a:rPr lang="en-GB" altLang="zh-CN" dirty="0" err="1"/>
              <a:t>X</a:t>
            </a:r>
            <a:r>
              <a:rPr lang="en-GB" altLang="zh-CN" baseline="-25000" dirty="0" err="1"/>
              <a:t>max</a:t>
            </a:r>
            <a:r>
              <a:rPr lang="en-GB" altLang="zh-CN" dirty="0"/>
              <a:t> measurement.</a:t>
            </a:r>
          </a:p>
          <a:p>
            <a:pPr marL="800100" lvl="1" indent="-342900">
              <a:buFont typeface="+mj-lt"/>
              <a:buAutoNum type="alphaLcParenR"/>
            </a:pPr>
            <a:r>
              <a:rPr lang="en-GB" altLang="zh-CN" dirty="0"/>
              <a:t>Mono mode – low </a:t>
            </a:r>
            <a:r>
              <a:rPr lang="en-GB" altLang="zh-CN" dirty="0" err="1"/>
              <a:t>X</a:t>
            </a:r>
            <a:r>
              <a:rPr lang="en-GB" altLang="zh-CN" baseline="-25000" dirty="0" err="1"/>
              <a:t>max</a:t>
            </a:r>
            <a:r>
              <a:rPr lang="en-GB" altLang="zh-CN" dirty="0"/>
              <a:t> resolution (~100 g/cm</a:t>
            </a:r>
            <a:r>
              <a:rPr lang="en-GB" altLang="zh-CN" baseline="30000" dirty="0"/>
              <a:t>2</a:t>
            </a:r>
            <a:r>
              <a:rPr lang="en-GB" altLang="zh-CN" dirty="0"/>
              <a:t> at E=100 </a:t>
            </a:r>
            <a:r>
              <a:rPr lang="en-GB" altLang="zh-CN" dirty="0" err="1"/>
              <a:t>EeV</a:t>
            </a:r>
            <a:r>
              <a:rPr lang="en-GB" altLang="zh-CN" dirty="0"/>
              <a:t>).</a:t>
            </a:r>
          </a:p>
          <a:p>
            <a:pPr marL="800100" lvl="1" indent="-342900">
              <a:buFont typeface="+mj-lt"/>
              <a:buAutoNum type="alphaLcParenR"/>
            </a:pPr>
            <a:r>
              <a:rPr lang="en-GB" altLang="zh-CN" dirty="0"/>
              <a:t>Stereo mode – </a:t>
            </a:r>
            <a:r>
              <a:rPr lang="en-GB" altLang="zh-CN" dirty="0" err="1"/>
              <a:t>X</a:t>
            </a:r>
            <a:r>
              <a:rPr lang="en-GB" altLang="zh-CN" baseline="-25000" dirty="0" err="1"/>
              <a:t>max</a:t>
            </a:r>
            <a:r>
              <a:rPr lang="en-GB" altLang="zh-CN" dirty="0"/>
              <a:t> resolution ~30 g/cm</a:t>
            </a:r>
            <a:r>
              <a:rPr lang="en-GB" altLang="zh-CN" baseline="30000" dirty="0"/>
              <a:t>2</a:t>
            </a:r>
            <a:r>
              <a:rPr lang="en-GB" altLang="zh-CN" dirty="0"/>
              <a:t> at E&gt;50 </a:t>
            </a:r>
            <a:r>
              <a:rPr lang="en-GB" altLang="zh-CN" dirty="0" err="1"/>
              <a:t>EeV</a:t>
            </a:r>
            <a:r>
              <a:rPr lang="en-GB" altLang="zh-CN" dirty="0"/>
              <a:t>.</a:t>
            </a:r>
          </a:p>
          <a:p>
            <a:pPr marL="342900" indent="-342900">
              <a:buFont typeface="+mj-lt"/>
              <a:buAutoNum type="arabicPeriod"/>
            </a:pPr>
            <a:r>
              <a:rPr lang="en-GB" altLang="zh-CN" dirty="0"/>
              <a:t>Estimating mass composition using anisotropy</a:t>
            </a:r>
          </a:p>
        </p:txBody>
      </p:sp>
      <p:pic>
        <p:nvPicPr>
          <p:cNvPr id="13" name="Рисунок 12">
            <a:extLst>
              <a:ext uri="{FF2B5EF4-FFF2-40B4-BE49-F238E27FC236}">
                <a16:creationId xmlns:a16="http://schemas.microsoft.com/office/drawing/2014/main" id="{81CDACBC-3132-B3D7-E361-6675324541D4}"/>
              </a:ext>
            </a:extLst>
          </p:cNvPr>
          <p:cNvPicPr>
            <a:picLocks noChangeAspect="1"/>
          </p:cNvPicPr>
          <p:nvPr/>
        </p:nvPicPr>
        <p:blipFill>
          <a:blip r:embed="rId4">
            <a:extLst>
              <a:ext uri="{28A0092B-C50C-407E-A947-70E740481C1C}">
                <a14:useLocalDpi xmlns:a14="http://schemas.microsoft.com/office/drawing/2010/main" val="0"/>
              </a:ext>
            </a:extLst>
          </a:blip>
          <a:srcRect r="50887"/>
          <a:stretch>
            <a:fillRect/>
          </a:stretch>
        </p:blipFill>
        <p:spPr>
          <a:xfrm>
            <a:off x="1052096" y="1857926"/>
            <a:ext cx="3777956" cy="3076937"/>
          </a:xfrm>
          <a:prstGeom prst="rect">
            <a:avLst/>
          </a:prstGeom>
        </p:spPr>
      </p:pic>
      <p:sp>
        <p:nvSpPr>
          <p:cNvPr id="9" name="TextBox 8">
            <a:extLst>
              <a:ext uri="{FF2B5EF4-FFF2-40B4-BE49-F238E27FC236}">
                <a16:creationId xmlns:a16="http://schemas.microsoft.com/office/drawing/2014/main" id="{D2DA8032-4101-FB0A-97E5-E7757A6C5C0D}"/>
              </a:ext>
            </a:extLst>
          </p:cNvPr>
          <p:cNvSpPr txBox="1"/>
          <p:nvPr/>
        </p:nvSpPr>
        <p:spPr>
          <a:xfrm>
            <a:off x="7930242" y="3164974"/>
            <a:ext cx="4261758" cy="584775"/>
          </a:xfrm>
          <a:prstGeom prst="rect">
            <a:avLst/>
          </a:prstGeom>
          <a:noFill/>
        </p:spPr>
        <p:txBody>
          <a:bodyPr wrap="square">
            <a:spAutoFit/>
          </a:bodyPr>
          <a:lstStyle/>
          <a:p>
            <a:pPr algn="ctr"/>
            <a:r>
              <a:rPr lang="zh-CN" altLang="en-US" sz="1600" dirty="0"/>
              <a:t>Telescope Array collaboration., Phys.Rev.Lett. 133 (2024) 041001</a:t>
            </a:r>
          </a:p>
        </p:txBody>
      </p:sp>
      <p:sp>
        <p:nvSpPr>
          <p:cNvPr id="2" name="Номер слайда 3">
            <a:extLst>
              <a:ext uri="{FF2B5EF4-FFF2-40B4-BE49-F238E27FC236}">
                <a16:creationId xmlns:a16="http://schemas.microsoft.com/office/drawing/2014/main" id="{B71EBB1B-E571-6338-5E18-92DBAC960298}"/>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24</a:t>
            </a:fld>
            <a:endParaRPr lang="ru-RU" dirty="0"/>
          </a:p>
        </p:txBody>
      </p:sp>
    </p:spTree>
    <p:extLst>
      <p:ext uri="{BB962C8B-B14F-4D97-AF65-F5344CB8AC3E}">
        <p14:creationId xmlns:p14="http://schemas.microsoft.com/office/powerpoint/2010/main" val="2700480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4B1F2E7-656F-43CA-9248-D061E893FFB7}"/>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Satellite requirements </a:t>
            </a:r>
            <a:endParaRPr lang="ru-RU" b="1" dirty="0"/>
          </a:p>
        </p:txBody>
      </p:sp>
      <p:sp>
        <p:nvSpPr>
          <p:cNvPr id="3" name="TextBox 2">
            <a:extLst>
              <a:ext uri="{FF2B5EF4-FFF2-40B4-BE49-F238E27FC236}">
                <a16:creationId xmlns:a16="http://schemas.microsoft.com/office/drawing/2014/main" id="{B90214CD-F8CB-C1CE-68C8-ED415A7E1289}"/>
              </a:ext>
            </a:extLst>
          </p:cNvPr>
          <p:cNvSpPr txBox="1"/>
          <p:nvPr/>
        </p:nvSpPr>
        <p:spPr>
          <a:xfrm>
            <a:off x="390776" y="1058824"/>
            <a:ext cx="5370505" cy="5632311"/>
          </a:xfrm>
          <a:prstGeom prst="rect">
            <a:avLst/>
          </a:prstGeom>
          <a:noFill/>
        </p:spPr>
        <p:txBody>
          <a:bodyPr wrap="square">
            <a:spAutoFit/>
          </a:bodyPr>
          <a:lstStyle/>
          <a:p>
            <a:pPr marL="285750" indent="-285750">
              <a:buFont typeface="Wingdings" panose="05000000000000000000" pitchFamily="2" charset="2"/>
              <a:buChar char="ü"/>
            </a:pPr>
            <a:r>
              <a:rPr lang="en-US" altLang="zh-CN" sz="2000" dirty="0"/>
              <a:t>Spacecraft mass – up to 150 (200) kg</a:t>
            </a:r>
          </a:p>
          <a:p>
            <a:pPr marL="285750" indent="-285750">
              <a:buFont typeface="Wingdings" panose="05000000000000000000" pitchFamily="2" charset="2"/>
              <a:buChar char="ü"/>
            </a:pPr>
            <a:r>
              <a:rPr lang="en-US" altLang="zh-CN" sz="2000" dirty="0"/>
              <a:t>Dimensions – determined by the launch capability</a:t>
            </a:r>
          </a:p>
          <a:p>
            <a:pPr marL="285750" indent="-285750">
              <a:buFont typeface="Wingdings" panose="05000000000000000000" pitchFamily="2" charset="2"/>
              <a:buChar char="ü"/>
            </a:pPr>
            <a:r>
              <a:rPr lang="en-US" altLang="zh-CN" sz="2000" dirty="0"/>
              <a:t>Electric power – approximately 160 W</a:t>
            </a:r>
          </a:p>
          <a:p>
            <a:pPr marL="285750" indent="-285750">
              <a:buFont typeface="Wingdings" panose="05000000000000000000" pitchFamily="2" charset="2"/>
              <a:buChar char="ü"/>
            </a:pPr>
            <a:r>
              <a:rPr lang="en-US" altLang="zh-CN" sz="2000" dirty="0"/>
              <a:t>Orbit: circular, altitude approximately 400 km</a:t>
            </a:r>
          </a:p>
          <a:p>
            <a:pPr marL="285750" indent="-285750">
              <a:buFont typeface="Wingdings" panose="05000000000000000000" pitchFamily="2" charset="2"/>
              <a:buChar char="ü"/>
            </a:pPr>
            <a:r>
              <a:rPr lang="en-US" altLang="zh-CN" sz="2000" dirty="0"/>
              <a:t>Orbit correction (altitude maintenance) is required. </a:t>
            </a:r>
          </a:p>
          <a:p>
            <a:pPr marL="285750" indent="-285750">
              <a:buFont typeface="Wingdings" panose="05000000000000000000" pitchFamily="2" charset="2"/>
              <a:buChar char="ü"/>
            </a:pPr>
            <a:r>
              <a:rPr lang="en-US" altLang="zh-CN" sz="2000" dirty="0"/>
              <a:t>Field-of-view convergence is required for stereo mode operation (controlled orientation of the small spacecraft).</a:t>
            </a:r>
          </a:p>
          <a:p>
            <a:pPr marL="285750" indent="-285750">
              <a:buFont typeface="Wingdings" panose="05000000000000000000" pitchFamily="2" charset="2"/>
              <a:buChar char="ü"/>
            </a:pPr>
            <a:r>
              <a:rPr lang="en-US" altLang="zh-CN" sz="2000" dirty="0"/>
              <a:t>Onboard memory – up to 200 GB.  Daily data volume is approximately 20 GB.  Optimization is possible through a trigger system or onboard data compression.</a:t>
            </a:r>
          </a:p>
          <a:p>
            <a:pPr marL="285750" indent="-285750">
              <a:buFont typeface="Wingdings" panose="05000000000000000000" pitchFamily="2" charset="2"/>
              <a:buChar char="ü"/>
            </a:pPr>
            <a:r>
              <a:rPr lang="en-US" altLang="zh-CN" sz="2000" dirty="0"/>
              <a:t>A high-speed communication link is required for downlinking scientific and telemetry data.</a:t>
            </a:r>
          </a:p>
          <a:p>
            <a:pPr marL="285750" indent="-285750">
              <a:buFont typeface="Wingdings" panose="05000000000000000000" pitchFamily="2" charset="2"/>
              <a:buChar char="ü"/>
            </a:pPr>
            <a:r>
              <a:rPr lang="en-US" altLang="zh-CN" sz="2000" dirty="0"/>
              <a:t>Orientation accuracy – 0.5 </a:t>
            </a:r>
            <a:r>
              <a:rPr lang="en-US" altLang="zh-CN" sz="2000" dirty="0" err="1"/>
              <a:t>mrad</a:t>
            </a:r>
            <a:r>
              <a:rPr lang="en-US" altLang="zh-CN" sz="2000" dirty="0"/>
              <a:t> (~0.03 deg) (1/2 the photodetector pixel size).</a:t>
            </a:r>
            <a:endParaRPr lang="zh-CN" altLang="en-US" sz="2000" dirty="0"/>
          </a:p>
        </p:txBody>
      </p:sp>
      <p:pic>
        <p:nvPicPr>
          <p:cNvPr id="4" name="Picture 4" descr="SPUTNIX - Main">
            <a:extLst>
              <a:ext uri="{FF2B5EF4-FFF2-40B4-BE49-F238E27FC236}">
                <a16:creationId xmlns:a16="http://schemas.microsoft.com/office/drawing/2014/main" id="{F0D16FB3-E812-3509-44FE-8BF954266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5728"/>
            <a:ext cx="3294582" cy="581568"/>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C3CC8379-CC81-25EF-F04A-FF5BB6259BB8}"/>
              </a:ext>
            </a:extLst>
          </p:cNvPr>
          <p:cNvPicPr>
            <a:picLocks noChangeAspect="1"/>
          </p:cNvPicPr>
          <p:nvPr/>
        </p:nvPicPr>
        <p:blipFill>
          <a:blip r:embed="rId3"/>
          <a:srcRect t="5181" b="8929"/>
          <a:stretch>
            <a:fillRect/>
          </a:stretch>
        </p:blipFill>
        <p:spPr>
          <a:xfrm>
            <a:off x="6567266" y="325728"/>
            <a:ext cx="5624734" cy="6532271"/>
          </a:xfrm>
          <a:prstGeom prst="rect">
            <a:avLst/>
          </a:prstGeom>
        </p:spPr>
      </p:pic>
      <p:sp>
        <p:nvSpPr>
          <p:cNvPr id="5" name="Номер слайда 3">
            <a:extLst>
              <a:ext uri="{FF2B5EF4-FFF2-40B4-BE49-F238E27FC236}">
                <a16:creationId xmlns:a16="http://schemas.microsoft.com/office/drawing/2014/main" id="{15D28EA2-3CC2-3FC0-1E90-B65E22F7A053}"/>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25</a:t>
            </a:fld>
            <a:endParaRPr lang="ru-RU" dirty="0"/>
          </a:p>
        </p:txBody>
      </p:sp>
    </p:spTree>
    <p:extLst>
      <p:ext uri="{BB962C8B-B14F-4D97-AF65-F5344CB8AC3E}">
        <p14:creationId xmlns:p14="http://schemas.microsoft.com/office/powerpoint/2010/main" val="4248276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3827F-E69E-A229-1EFE-0DB6002980B9}"/>
            </a:ext>
          </a:extLst>
        </p:cNvPr>
        <p:cNvGrpSpPr/>
        <p:nvPr/>
      </p:nvGrpSpPr>
      <p:grpSpPr>
        <a:xfrm>
          <a:off x="0" y="0"/>
          <a:ext cx="0" cy="0"/>
          <a:chOff x="0" y="0"/>
          <a:chExt cx="0" cy="0"/>
        </a:xfrm>
      </p:grpSpPr>
      <p:pic>
        <p:nvPicPr>
          <p:cNvPr id="9" name="Рисунок 8">
            <a:extLst>
              <a:ext uri="{FF2B5EF4-FFF2-40B4-BE49-F238E27FC236}">
                <a16:creationId xmlns:a16="http://schemas.microsoft.com/office/drawing/2014/main" id="{98E3BDD0-E031-D629-159D-EBB48776598A}"/>
              </a:ext>
            </a:extLst>
          </p:cNvPr>
          <p:cNvPicPr>
            <a:picLocks noChangeAspect="1"/>
          </p:cNvPicPr>
          <p:nvPr/>
        </p:nvPicPr>
        <p:blipFill>
          <a:blip r:embed="rId2"/>
          <a:stretch>
            <a:fillRect/>
          </a:stretch>
        </p:blipFill>
        <p:spPr>
          <a:xfrm>
            <a:off x="5563470" y="2999886"/>
            <a:ext cx="5938524" cy="3710536"/>
          </a:xfrm>
          <a:prstGeom prst="rect">
            <a:avLst/>
          </a:prstGeom>
        </p:spPr>
      </p:pic>
      <p:sp>
        <p:nvSpPr>
          <p:cNvPr id="4" name="Прямоугольник 3">
            <a:extLst>
              <a:ext uri="{FF2B5EF4-FFF2-40B4-BE49-F238E27FC236}">
                <a16:creationId xmlns:a16="http://schemas.microsoft.com/office/drawing/2014/main" id="{09D2AB3D-4503-90A0-4DA3-CB16CB1375AB}"/>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ERA satellite development</a:t>
            </a:r>
            <a:endParaRPr lang="ru-RU" b="1" dirty="0"/>
          </a:p>
        </p:txBody>
      </p:sp>
      <p:pic>
        <p:nvPicPr>
          <p:cNvPr id="5" name="Picture 4" descr="SPUTNIX - Main">
            <a:extLst>
              <a:ext uri="{FF2B5EF4-FFF2-40B4-BE49-F238E27FC236}">
                <a16:creationId xmlns:a16="http://schemas.microsoft.com/office/drawing/2014/main" id="{4B9AC509-6B02-CF20-3C76-8D38AA539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5728"/>
            <a:ext cx="3294582" cy="58156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5C3BF9D2-BE92-903D-0427-0CF04F8B7AC5}"/>
              </a:ext>
            </a:extLst>
          </p:cNvPr>
          <p:cNvPicPr>
            <a:picLocks noChangeAspect="1"/>
          </p:cNvPicPr>
          <p:nvPr/>
        </p:nvPicPr>
        <p:blipFill>
          <a:blip r:embed="rId4"/>
          <a:stretch>
            <a:fillRect/>
          </a:stretch>
        </p:blipFill>
        <p:spPr>
          <a:xfrm>
            <a:off x="0" y="922631"/>
            <a:ext cx="4300016" cy="2448868"/>
          </a:xfrm>
          <a:prstGeom prst="rect">
            <a:avLst/>
          </a:prstGeom>
        </p:spPr>
      </p:pic>
      <p:pic>
        <p:nvPicPr>
          <p:cNvPr id="7" name="Рисунок 6">
            <a:extLst>
              <a:ext uri="{FF2B5EF4-FFF2-40B4-BE49-F238E27FC236}">
                <a16:creationId xmlns:a16="http://schemas.microsoft.com/office/drawing/2014/main" id="{4127E6F2-60C8-9F4E-D164-076FD953901A}"/>
              </a:ext>
            </a:extLst>
          </p:cNvPr>
          <p:cNvPicPr>
            <a:picLocks noChangeAspect="1"/>
          </p:cNvPicPr>
          <p:nvPr/>
        </p:nvPicPr>
        <p:blipFill>
          <a:blip r:embed="rId5"/>
          <a:srcRect l="8018" r="18753"/>
          <a:stretch>
            <a:fillRect/>
          </a:stretch>
        </p:blipFill>
        <p:spPr>
          <a:xfrm>
            <a:off x="901751" y="2828147"/>
            <a:ext cx="4611270" cy="3882275"/>
          </a:xfrm>
          <a:prstGeom prst="rect">
            <a:avLst/>
          </a:prstGeom>
        </p:spPr>
      </p:pic>
      <p:pic>
        <p:nvPicPr>
          <p:cNvPr id="8" name="Рисунок 7">
            <a:extLst>
              <a:ext uri="{FF2B5EF4-FFF2-40B4-BE49-F238E27FC236}">
                <a16:creationId xmlns:a16="http://schemas.microsoft.com/office/drawing/2014/main" id="{0DDC8BF4-C0AE-A38C-EDDE-927E7093610A}"/>
              </a:ext>
            </a:extLst>
          </p:cNvPr>
          <p:cNvPicPr>
            <a:picLocks noChangeAspect="1"/>
          </p:cNvPicPr>
          <p:nvPr/>
        </p:nvPicPr>
        <p:blipFill>
          <a:blip r:embed="rId6"/>
          <a:stretch>
            <a:fillRect/>
          </a:stretch>
        </p:blipFill>
        <p:spPr>
          <a:xfrm>
            <a:off x="8115713" y="922631"/>
            <a:ext cx="4178732" cy="2639774"/>
          </a:xfrm>
          <a:prstGeom prst="rect">
            <a:avLst/>
          </a:prstGeom>
        </p:spPr>
      </p:pic>
      <p:sp>
        <p:nvSpPr>
          <p:cNvPr id="10" name="Прямоугольник 9">
            <a:extLst>
              <a:ext uri="{FF2B5EF4-FFF2-40B4-BE49-F238E27FC236}">
                <a16:creationId xmlns:a16="http://schemas.microsoft.com/office/drawing/2014/main" id="{B75F032E-9F64-6F2F-560C-099E445C93B4}"/>
              </a:ext>
            </a:extLst>
          </p:cNvPr>
          <p:cNvSpPr/>
          <p:nvPr/>
        </p:nvSpPr>
        <p:spPr>
          <a:xfrm>
            <a:off x="262194" y="1020987"/>
            <a:ext cx="5039082" cy="568943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Прямоугольник 10">
            <a:extLst>
              <a:ext uri="{FF2B5EF4-FFF2-40B4-BE49-F238E27FC236}">
                <a16:creationId xmlns:a16="http://schemas.microsoft.com/office/drawing/2014/main" id="{74220593-7FB3-5F81-9F5A-5EE678B067DC}"/>
              </a:ext>
            </a:extLst>
          </p:cNvPr>
          <p:cNvSpPr/>
          <p:nvPr/>
        </p:nvSpPr>
        <p:spPr>
          <a:xfrm>
            <a:off x="6355921" y="1016622"/>
            <a:ext cx="5573885" cy="56938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D1F72F89-7A82-BFC7-D23A-8F9EF6B1DB17}"/>
              </a:ext>
            </a:extLst>
          </p:cNvPr>
          <p:cNvSpPr txBox="1"/>
          <p:nvPr/>
        </p:nvSpPr>
        <p:spPr>
          <a:xfrm>
            <a:off x="3659221" y="510493"/>
            <a:ext cx="6123114" cy="400110"/>
          </a:xfrm>
          <a:prstGeom prst="rect">
            <a:avLst/>
          </a:prstGeom>
          <a:noFill/>
        </p:spPr>
        <p:txBody>
          <a:bodyPr wrap="square">
            <a:spAutoFit/>
          </a:bodyPr>
          <a:lstStyle/>
          <a:p>
            <a:r>
              <a:rPr lang="en-GB" altLang="zh-CN" sz="2000" dirty="0"/>
              <a:t>P</a:t>
            </a:r>
            <a:r>
              <a:rPr lang="zh-CN" altLang="en-US" sz="2000" dirty="0"/>
              <a:t>reliminary studies of the spacecraft design</a:t>
            </a:r>
          </a:p>
        </p:txBody>
      </p:sp>
      <p:pic>
        <p:nvPicPr>
          <p:cNvPr id="12" name="Picture 2">
            <a:extLst>
              <a:ext uri="{FF2B5EF4-FFF2-40B4-BE49-F238E27FC236}">
                <a16:creationId xmlns:a16="http://schemas.microsoft.com/office/drawing/2014/main" id="{1F3BC295-F628-DFFD-9D5E-F1715DA3C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395" y="1901728"/>
            <a:ext cx="3567426" cy="473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80AE3F28-7657-2E53-5347-738C68C30562}"/>
              </a:ext>
            </a:extLst>
          </p:cNvPr>
          <p:cNvSpPr txBox="1"/>
          <p:nvPr/>
        </p:nvSpPr>
        <p:spPr>
          <a:xfrm>
            <a:off x="459999" y="1056524"/>
            <a:ext cx="4682917" cy="646331"/>
          </a:xfrm>
          <a:prstGeom prst="rect">
            <a:avLst/>
          </a:prstGeom>
          <a:solidFill>
            <a:schemeClr val="bg1"/>
          </a:solidFill>
        </p:spPr>
        <p:txBody>
          <a:bodyPr wrap="square">
            <a:spAutoFit/>
          </a:bodyPr>
          <a:lstStyle/>
          <a:p>
            <a:pPr algn="ctr"/>
            <a:r>
              <a:rPr lang="en-US" altLang="zh-CN" dirty="0"/>
              <a:t>During transportation, the device fits under the fairing of the Soyuz rocket without folding.</a:t>
            </a:r>
            <a:endParaRPr lang="zh-CN" altLang="en-US" dirty="0"/>
          </a:p>
        </p:txBody>
      </p:sp>
      <p:sp>
        <p:nvSpPr>
          <p:cNvPr id="14" name="Номер слайда 3">
            <a:extLst>
              <a:ext uri="{FF2B5EF4-FFF2-40B4-BE49-F238E27FC236}">
                <a16:creationId xmlns:a16="http://schemas.microsoft.com/office/drawing/2014/main" id="{E873AB82-4A69-C7E8-0B24-0AC9652DF712}"/>
              </a:ext>
            </a:extLst>
          </p:cNvPr>
          <p:cNvSpPr>
            <a:spLocks noGrp="1"/>
          </p:cNvSpPr>
          <p:nvPr>
            <p:ph type="sldNum" sz="quarter" idx="12"/>
          </p:nvPr>
        </p:nvSpPr>
        <p:spPr>
          <a:xfrm>
            <a:off x="9463718" y="6498222"/>
            <a:ext cx="2743200" cy="365125"/>
          </a:xfrm>
        </p:spPr>
        <p:txBody>
          <a:bodyPr/>
          <a:lstStyle/>
          <a:p>
            <a:fld id="{B0FA5F90-7F2C-45A1-A9AA-2E5AB861A000}" type="slidenum">
              <a:rPr lang="ru-RU" smtClean="0"/>
              <a:t>26</a:t>
            </a:fld>
            <a:endParaRPr lang="ru-RU" dirty="0"/>
          </a:p>
        </p:txBody>
      </p:sp>
    </p:spTree>
    <p:extLst>
      <p:ext uri="{BB962C8B-B14F-4D97-AF65-F5344CB8AC3E}">
        <p14:creationId xmlns:p14="http://schemas.microsoft.com/office/powerpoint/2010/main" val="331322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017B3-1240-D867-B60F-1402B203DA12}"/>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B804FB57-27FD-E8D8-9DFD-9D3A20E59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393"/>
            <a:ext cx="5486400" cy="3086100"/>
          </a:xfrm>
          <a:prstGeom prst="rect">
            <a:avLst/>
          </a:prstGeom>
        </p:spPr>
      </p:pic>
      <p:sp>
        <p:nvSpPr>
          <p:cNvPr id="4" name="Прямоугольник 3">
            <a:extLst>
              <a:ext uri="{FF2B5EF4-FFF2-40B4-BE49-F238E27FC236}">
                <a16:creationId xmlns:a16="http://schemas.microsoft.com/office/drawing/2014/main" id="{2040E2ED-F4C2-6787-FC01-433205029EE5}"/>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Conclusions</a:t>
            </a:r>
            <a:endParaRPr lang="ru-RU" b="1" dirty="0"/>
          </a:p>
        </p:txBody>
      </p:sp>
      <p:sp>
        <p:nvSpPr>
          <p:cNvPr id="7" name="TextBox 6">
            <a:extLst>
              <a:ext uri="{FF2B5EF4-FFF2-40B4-BE49-F238E27FC236}">
                <a16:creationId xmlns:a16="http://schemas.microsoft.com/office/drawing/2014/main" id="{6519287C-EDCB-F927-936A-7F02E6D9B348}"/>
              </a:ext>
            </a:extLst>
          </p:cNvPr>
          <p:cNvSpPr txBox="1"/>
          <p:nvPr/>
        </p:nvSpPr>
        <p:spPr>
          <a:xfrm>
            <a:off x="5777643" y="565246"/>
            <a:ext cx="6123114" cy="2554545"/>
          </a:xfrm>
          <a:prstGeom prst="rect">
            <a:avLst/>
          </a:prstGeom>
          <a:noFill/>
        </p:spPr>
        <p:txBody>
          <a:bodyPr wrap="square">
            <a:spAutoFit/>
          </a:bodyPr>
          <a:lstStyle/>
          <a:p>
            <a:pPr algn="ctr"/>
            <a:r>
              <a:rPr lang="en-US" altLang="zh-CN" sz="2000" dirty="0"/>
              <a:t>THANK YOU FOR YOUR ATTENTION!</a:t>
            </a:r>
          </a:p>
          <a:p>
            <a:pPr algn="ctr"/>
            <a:endParaRPr lang="en-US" altLang="zh-CN" sz="2000" dirty="0"/>
          </a:p>
          <a:p>
            <a:pPr algn="ctr"/>
            <a:r>
              <a:rPr lang="en-US" altLang="zh-CN" sz="2000" dirty="0"/>
              <a:t>UHECR laboratory, </a:t>
            </a:r>
            <a:r>
              <a:rPr lang="en-US" altLang="zh-CN" sz="2000" dirty="0" err="1"/>
              <a:t>Skobeltsyn</a:t>
            </a:r>
            <a:r>
              <a:rPr lang="en-US" altLang="zh-CN" sz="2000" dirty="0"/>
              <a:t> Institute of Nuclear Physics, Moscow State University</a:t>
            </a:r>
            <a:endParaRPr lang="ru-RU" altLang="zh-CN" sz="2000" dirty="0"/>
          </a:p>
          <a:p>
            <a:pPr algn="ctr"/>
            <a:r>
              <a:rPr lang="ru-RU" altLang="zh-CN" sz="2000" dirty="0"/>
              <a:t>(</a:t>
            </a:r>
            <a:r>
              <a:rPr lang="en-GB" altLang="zh-CN" sz="2000" dirty="0">
                <a:solidFill>
                  <a:schemeClr val="accent1"/>
                </a:solidFill>
                <a:hlinkClick r:id="rId3">
                  <a:extLst>
                    <a:ext uri="{A12FA001-AC4F-418D-AE19-62706E023703}">
                      <ahyp:hlinkClr xmlns:ahyp="http://schemas.microsoft.com/office/drawing/2018/hyperlinkcolor" val="tx"/>
                    </a:ext>
                  </a:extLst>
                </a:hlinkClick>
              </a:rPr>
              <a:t>https://uhecr.sinp.msu.ru/</a:t>
            </a:r>
            <a:r>
              <a:rPr lang="ru-RU" altLang="zh-CN" sz="2000" dirty="0"/>
              <a:t>)</a:t>
            </a:r>
          </a:p>
          <a:p>
            <a:pPr algn="ctr"/>
            <a:endParaRPr lang="ru-RU" altLang="zh-CN" sz="2000" dirty="0"/>
          </a:p>
          <a:p>
            <a:pPr algn="ctr"/>
            <a:r>
              <a:rPr lang="en-GB" altLang="zh-CN" sz="2000" dirty="0"/>
              <a:t>P</a:t>
            </a:r>
            <a:r>
              <a:rPr lang="ru-RU" altLang="zh-CN" sz="2000" dirty="0"/>
              <a:t>.</a:t>
            </a:r>
            <a:r>
              <a:rPr lang="en-GB" altLang="zh-CN" sz="2000" dirty="0"/>
              <a:t>A</a:t>
            </a:r>
            <a:r>
              <a:rPr lang="ru-RU" altLang="zh-CN" sz="2000" dirty="0"/>
              <a:t>. </a:t>
            </a:r>
            <a:r>
              <a:rPr lang="en-GB" altLang="zh-CN" sz="2000" dirty="0"/>
              <a:t>Klimov</a:t>
            </a:r>
            <a:endParaRPr lang="ru-RU" altLang="zh-CN" sz="2000" dirty="0"/>
          </a:p>
          <a:p>
            <a:pPr algn="ctr"/>
            <a:r>
              <a:rPr lang="en-GB" altLang="zh-CN" sz="2000" dirty="0">
                <a:solidFill>
                  <a:schemeClr val="accent1"/>
                </a:solidFill>
                <a:hlinkClick r:id="rId4">
                  <a:extLst>
                    <a:ext uri="{A12FA001-AC4F-418D-AE19-62706E023703}">
                      <ahyp:hlinkClr xmlns:ahyp="http://schemas.microsoft.com/office/drawing/2018/hyperlinkcolor" val="tx"/>
                    </a:ext>
                  </a:extLst>
                </a:hlinkClick>
              </a:rPr>
              <a:t>Pavel.Klimov@gmail.com</a:t>
            </a:r>
            <a:endParaRPr lang="zh-CN" altLang="en-US" sz="2000" dirty="0">
              <a:solidFill>
                <a:schemeClr val="accent1"/>
              </a:solidFill>
            </a:endParaRPr>
          </a:p>
        </p:txBody>
      </p:sp>
      <p:sp>
        <p:nvSpPr>
          <p:cNvPr id="8" name="TextBox 7">
            <a:extLst>
              <a:ext uri="{FF2B5EF4-FFF2-40B4-BE49-F238E27FC236}">
                <a16:creationId xmlns:a16="http://schemas.microsoft.com/office/drawing/2014/main" id="{B0E0CB57-1874-F577-3F0B-23BBFC696F1E}"/>
              </a:ext>
            </a:extLst>
          </p:cNvPr>
          <p:cNvSpPr txBox="1"/>
          <p:nvPr/>
        </p:nvSpPr>
        <p:spPr>
          <a:xfrm>
            <a:off x="426478" y="3441679"/>
            <a:ext cx="11474279" cy="3416320"/>
          </a:xfrm>
          <a:prstGeom prst="rect">
            <a:avLst/>
          </a:prstGeom>
          <a:noFill/>
        </p:spPr>
        <p:txBody>
          <a:bodyPr wrap="square" rtlCol="0">
            <a:spAutoFit/>
          </a:bodyPr>
          <a:lstStyle/>
          <a:p>
            <a:pPr marL="342900" indent="-342900" algn="just">
              <a:buAutoNum type="arabicPeriod"/>
            </a:pPr>
            <a:r>
              <a:rPr lang="en-US" altLang="zh-CN" dirty="0"/>
              <a:t>For the first time in the world, a system of orbital fluorescence telescopes (FTs) will be created, the main goal of which is to solve the fundamental mystery of the nature and origin of cosmic rays beyond the Greisen-</a:t>
            </a:r>
            <a:r>
              <a:rPr lang="en-US" altLang="zh-CN" dirty="0" err="1"/>
              <a:t>Zatsepin</a:t>
            </a:r>
            <a:r>
              <a:rPr lang="en-US" altLang="zh-CN" dirty="0"/>
              <a:t>-Kuzmin (GZK) cut-of.</a:t>
            </a:r>
            <a:endParaRPr lang="ru-RU" altLang="zh-CN" dirty="0"/>
          </a:p>
          <a:p>
            <a:pPr marL="342900" indent="-342900" algn="just">
              <a:buAutoNum type="arabicPeriod"/>
            </a:pPr>
            <a:r>
              <a:rPr lang="en-US" altLang="zh-CN" dirty="0"/>
              <a:t>The first observations of the entire celestial sphere will be carried out with a single instrument with uniform exposure.</a:t>
            </a:r>
            <a:endParaRPr lang="ru-RU" altLang="zh-CN" dirty="0"/>
          </a:p>
          <a:p>
            <a:pPr marL="342900" indent="-342900" algn="just">
              <a:buAutoNum type="arabicPeriod"/>
            </a:pPr>
            <a:r>
              <a:rPr lang="en-US" altLang="zh-CN" dirty="0"/>
              <a:t>Significant statistics of UHECR events with uniform exposure across the celestial sphere (more than 1000 events over 5 years of work) will be obtained and the reason for the discrepancies between the PAO and TA spectra will be clarified.</a:t>
            </a:r>
            <a:endParaRPr lang="ru-RU" altLang="zh-CN" dirty="0"/>
          </a:p>
          <a:p>
            <a:pPr marL="342900" indent="-342900" algn="just">
              <a:buAutoNum type="arabicPeriod"/>
            </a:pPr>
            <a:r>
              <a:rPr lang="en-US" altLang="zh-CN" dirty="0"/>
              <a:t>Independent estimates of the spectrum, arrival directions, and types (mass composition) of primary UHE particles will be conducted. This will allow us to test hypotheses about the existence of a nearby (at a distance of no more than ~20 Mpc) source of the corresponding CRs and, possibly, identify such a source.</a:t>
            </a:r>
            <a:endParaRPr lang="ru-RU" altLang="zh-CN" dirty="0"/>
          </a:p>
          <a:p>
            <a:pPr marL="342900" indent="-342900" algn="just">
              <a:buAutoNum type="arabicPeriod"/>
            </a:pPr>
            <a:endParaRPr lang="ru-RU" altLang="zh-CN" dirty="0"/>
          </a:p>
          <a:p>
            <a:pPr marL="342900" indent="-342900" algn="just">
              <a:buAutoNum type="arabicPeriod"/>
            </a:pPr>
            <a:r>
              <a:rPr lang="en-US" altLang="zh-CN" dirty="0"/>
              <a:t>The development of a swarm of satellites will make the project more reliable, cheaper and multifunctional</a:t>
            </a:r>
            <a:r>
              <a:rPr lang="ru-RU" altLang="zh-CN" dirty="0"/>
              <a:t>.</a:t>
            </a:r>
          </a:p>
        </p:txBody>
      </p:sp>
    </p:spTree>
    <p:extLst>
      <p:ext uri="{BB962C8B-B14F-4D97-AF65-F5344CB8AC3E}">
        <p14:creationId xmlns:p14="http://schemas.microsoft.com/office/powerpoint/2010/main" val="1978528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E64CB7-2651-3F81-1DA5-3C81185CF2BB}"/>
              </a:ext>
            </a:extLst>
          </p:cNvPr>
          <p:cNvSpPr>
            <a:spLocks noGrp="1"/>
          </p:cNvSpPr>
          <p:nvPr>
            <p:ph type="title"/>
          </p:nvPr>
        </p:nvSpPr>
        <p:spPr/>
        <p:txBody>
          <a:bodyPr/>
          <a:lstStyle/>
          <a:p>
            <a:endParaRPr lang="zh-CN" altLang="en-US"/>
          </a:p>
        </p:txBody>
      </p:sp>
      <p:sp>
        <p:nvSpPr>
          <p:cNvPr id="3" name="Объект 2">
            <a:extLst>
              <a:ext uri="{FF2B5EF4-FFF2-40B4-BE49-F238E27FC236}">
                <a16:creationId xmlns:a16="http://schemas.microsoft.com/office/drawing/2014/main" id="{A61C0A96-B2F0-5515-648A-7EC6766D087D}"/>
              </a:ext>
            </a:extLst>
          </p:cNvPr>
          <p:cNvSpPr>
            <a:spLocks noGrp="1"/>
          </p:cNvSpPr>
          <p:nvPr>
            <p:ph idx="1"/>
          </p:nvPr>
        </p:nvSpPr>
        <p:spPr/>
        <p:txBody>
          <a:bodyPr/>
          <a:lstStyle/>
          <a:p>
            <a:endParaRPr lang="zh-CN" altLang="en-US"/>
          </a:p>
        </p:txBody>
      </p:sp>
    </p:spTree>
    <p:extLst>
      <p:ext uri="{BB962C8B-B14F-4D97-AF65-F5344CB8AC3E}">
        <p14:creationId xmlns:p14="http://schemas.microsoft.com/office/powerpoint/2010/main" val="1498795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4A58A-E465-DF0A-E398-B42D76AEEEA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5C61862-F541-AC6E-4B80-4FA2EAED316B}"/>
              </a:ext>
            </a:extLst>
          </p:cNvPr>
          <p:cNvSpPr txBox="1"/>
          <p:nvPr/>
        </p:nvSpPr>
        <p:spPr>
          <a:xfrm>
            <a:off x="0" y="577471"/>
            <a:ext cx="5278581" cy="5909310"/>
          </a:xfrm>
          <a:prstGeom prst="rect">
            <a:avLst/>
          </a:prstGeom>
          <a:noFill/>
        </p:spPr>
        <p:txBody>
          <a:bodyPr wrap="square">
            <a:spAutoFit/>
          </a:bodyPr>
          <a:lstStyle/>
          <a:p>
            <a:pPr algn="just"/>
            <a:r>
              <a:rPr lang="ru-RU" altLang="zh-CN" b="1" dirty="0"/>
              <a:t>1) Физика космических лучей сверхвысоких энергий</a:t>
            </a:r>
          </a:p>
          <a:p>
            <a:pPr algn="just"/>
            <a:r>
              <a:rPr lang="zh-CN" altLang="en-US" dirty="0"/>
              <a:t>Основная задача проекта — изучение космических лучей (КЛ) за пределом Грейзена-Зацепина-Кузьмина (ГЗК) с целью разрешения проблемы их природы и происхождения</a:t>
            </a:r>
            <a:r>
              <a:rPr lang="ru-RU" altLang="zh-CN" dirty="0"/>
              <a:t>.</a:t>
            </a:r>
            <a:endParaRPr lang="en-GB" altLang="zh-CN" dirty="0"/>
          </a:p>
          <a:p>
            <a:pPr algn="just"/>
            <a:endParaRPr lang="en-GB" altLang="zh-CN" dirty="0"/>
          </a:p>
          <a:p>
            <a:pPr algn="just"/>
            <a:r>
              <a:rPr lang="ru-RU" altLang="zh-CN" b="1" dirty="0"/>
              <a:t>2) Физика элементарных частиц за пределами возможностей современных ускорителей.</a:t>
            </a:r>
            <a:endParaRPr lang="en-GB" altLang="zh-CN" b="1" dirty="0"/>
          </a:p>
          <a:p>
            <a:pPr algn="just"/>
            <a:r>
              <a:rPr lang="ru-RU" altLang="zh-CN" dirty="0"/>
              <a:t>   Проверка моделей адронных взаимодействий при энергиях, по крайней мере на порядок превосходящих достижимые на Большом адронном коллайдере в ЦЕРН-е (в системе центра масс)</a:t>
            </a:r>
          </a:p>
          <a:p>
            <a:pPr algn="just"/>
            <a:r>
              <a:rPr lang="ru-RU" altLang="zh-CN" dirty="0"/>
              <a:t>   Поиск новой физики за пределами Стандартной модели (нарушение </a:t>
            </a:r>
            <a:r>
              <a:rPr lang="ru-RU" altLang="zh-CN" dirty="0" err="1"/>
              <a:t>лоренц</a:t>
            </a:r>
            <a:r>
              <a:rPr lang="ru-RU" altLang="zh-CN" dirty="0"/>
              <a:t>-инвариантности, распад сверхтяжелой темной материи)</a:t>
            </a:r>
          </a:p>
          <a:p>
            <a:pPr algn="just"/>
            <a:endParaRPr lang="ru-RU" altLang="zh-CN" b="1" dirty="0"/>
          </a:p>
          <a:p>
            <a:pPr algn="just"/>
            <a:r>
              <a:rPr lang="ru-RU" altLang="zh-CN" b="1" dirty="0"/>
              <a:t>3) Физика атмосферы</a:t>
            </a:r>
          </a:p>
          <a:p>
            <a:pPr algn="just"/>
            <a:r>
              <a:rPr lang="ru-RU" altLang="zh-CN" dirty="0" err="1"/>
              <a:t>Транзиентные</a:t>
            </a:r>
            <a:r>
              <a:rPr lang="ru-RU" altLang="zh-CN" dirty="0"/>
              <a:t> атмосферные явления, земные гамма всплески, авроральное свечения, метеоры</a:t>
            </a:r>
            <a:endParaRPr lang="zh-CN" altLang="en-US" dirty="0"/>
          </a:p>
        </p:txBody>
      </p:sp>
      <p:sp>
        <p:nvSpPr>
          <p:cNvPr id="8" name="TextBox 7">
            <a:extLst>
              <a:ext uri="{FF2B5EF4-FFF2-40B4-BE49-F238E27FC236}">
                <a16:creationId xmlns:a16="http://schemas.microsoft.com/office/drawing/2014/main" id="{96686862-8222-248C-4643-AED357DE3673}"/>
              </a:ext>
            </a:extLst>
          </p:cNvPr>
          <p:cNvSpPr txBox="1"/>
          <p:nvPr/>
        </p:nvSpPr>
        <p:spPr>
          <a:xfrm>
            <a:off x="5382491" y="5238052"/>
            <a:ext cx="6809509" cy="1477328"/>
          </a:xfrm>
          <a:prstGeom prst="rect">
            <a:avLst/>
          </a:prstGeom>
          <a:noFill/>
        </p:spPr>
        <p:txBody>
          <a:bodyPr wrap="square">
            <a:spAutoFit/>
          </a:bodyPr>
          <a:lstStyle/>
          <a:p>
            <a:pPr algn="ctr"/>
            <a:r>
              <a:rPr lang="ru-RU" altLang="zh-CN" dirty="0"/>
              <a:t>Э</a:t>
            </a:r>
            <a:r>
              <a:rPr lang="zh-CN" altLang="en-US" dirty="0"/>
              <a:t>ксперимент </a:t>
            </a:r>
            <a:r>
              <a:rPr lang="ru-RU" altLang="zh-CN" dirty="0"/>
              <a:t>ЭРА </a:t>
            </a:r>
            <a:r>
              <a:rPr lang="zh-CN" altLang="en-US" dirty="0"/>
              <a:t>сможет разрешить разногласия между результатами ведущих наземных экспериментов Pierre Auger Observatory и Telescope Array в части энергетического спектра КЛ ПВЭ, их химического состава и анизотропии направлений прихода в области энергий за пределом ГЗК.</a:t>
            </a:r>
          </a:p>
        </p:txBody>
      </p:sp>
      <p:sp>
        <p:nvSpPr>
          <p:cNvPr id="10" name="Прямоугольник 9">
            <a:extLst>
              <a:ext uri="{FF2B5EF4-FFF2-40B4-BE49-F238E27FC236}">
                <a16:creationId xmlns:a16="http://schemas.microsoft.com/office/drawing/2014/main" id="{12AAD1AE-5531-3E37-FAE3-88816E1E7B7F}"/>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b="1" dirty="0"/>
              <a:t>Научные задачи проекта ЭРА</a:t>
            </a:r>
          </a:p>
        </p:txBody>
      </p:sp>
      <p:pic>
        <p:nvPicPr>
          <p:cNvPr id="12" name="Рисунок 11">
            <a:extLst>
              <a:ext uri="{FF2B5EF4-FFF2-40B4-BE49-F238E27FC236}">
                <a16:creationId xmlns:a16="http://schemas.microsoft.com/office/drawing/2014/main" id="{33A21F6C-E601-93F3-53A2-979D0C01631E}"/>
              </a:ext>
            </a:extLst>
          </p:cNvPr>
          <p:cNvPicPr>
            <a:picLocks noChangeAspect="1"/>
          </p:cNvPicPr>
          <p:nvPr/>
        </p:nvPicPr>
        <p:blipFill>
          <a:blip r:embed="rId3"/>
          <a:stretch>
            <a:fillRect/>
          </a:stretch>
        </p:blipFill>
        <p:spPr>
          <a:xfrm>
            <a:off x="6001585" y="882272"/>
            <a:ext cx="5571319" cy="4031876"/>
          </a:xfrm>
          <a:prstGeom prst="rect">
            <a:avLst/>
          </a:prstGeom>
        </p:spPr>
      </p:pic>
    </p:spTree>
    <p:extLst>
      <p:ext uri="{BB962C8B-B14F-4D97-AF65-F5344CB8AC3E}">
        <p14:creationId xmlns:p14="http://schemas.microsoft.com/office/powerpoint/2010/main" val="898530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BDB6E9A-55F6-84E9-93A2-5F83DE81D809}"/>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Dreams about particle astronomy</a:t>
            </a:r>
            <a:endParaRPr lang="ru-RU" b="1" dirty="0"/>
          </a:p>
        </p:txBody>
      </p:sp>
      <p:pic>
        <p:nvPicPr>
          <p:cNvPr id="12" name="Рисунок 11">
            <a:extLst>
              <a:ext uri="{FF2B5EF4-FFF2-40B4-BE49-F238E27FC236}">
                <a16:creationId xmlns:a16="http://schemas.microsoft.com/office/drawing/2014/main" id="{2BE8AD57-F03D-D281-A653-76F06FC07313}"/>
              </a:ext>
            </a:extLst>
          </p:cNvPr>
          <p:cNvPicPr>
            <a:picLocks noChangeAspect="1"/>
          </p:cNvPicPr>
          <p:nvPr/>
        </p:nvPicPr>
        <p:blipFill>
          <a:blip r:embed="rId2"/>
          <a:stretch>
            <a:fillRect/>
          </a:stretch>
        </p:blipFill>
        <p:spPr>
          <a:xfrm>
            <a:off x="77586" y="342420"/>
            <a:ext cx="4163207" cy="2672329"/>
          </a:xfrm>
          <a:prstGeom prst="rect">
            <a:avLst/>
          </a:prstGeom>
        </p:spPr>
      </p:pic>
      <p:pic>
        <p:nvPicPr>
          <p:cNvPr id="16" name="Рисунок 15">
            <a:extLst>
              <a:ext uri="{FF2B5EF4-FFF2-40B4-BE49-F238E27FC236}">
                <a16:creationId xmlns:a16="http://schemas.microsoft.com/office/drawing/2014/main" id="{0B454A30-0868-BFDE-163D-FD2131AD4C19}"/>
              </a:ext>
            </a:extLst>
          </p:cNvPr>
          <p:cNvPicPr>
            <a:picLocks noChangeAspect="1"/>
          </p:cNvPicPr>
          <p:nvPr/>
        </p:nvPicPr>
        <p:blipFill>
          <a:blip r:embed="rId3"/>
          <a:stretch>
            <a:fillRect/>
          </a:stretch>
        </p:blipFill>
        <p:spPr>
          <a:xfrm>
            <a:off x="4369473" y="463416"/>
            <a:ext cx="3324402" cy="2591120"/>
          </a:xfrm>
          <a:prstGeom prst="rect">
            <a:avLst/>
          </a:prstGeom>
        </p:spPr>
      </p:pic>
      <p:sp>
        <p:nvSpPr>
          <p:cNvPr id="17" name="TextBox 16">
            <a:extLst>
              <a:ext uri="{FF2B5EF4-FFF2-40B4-BE49-F238E27FC236}">
                <a16:creationId xmlns:a16="http://schemas.microsoft.com/office/drawing/2014/main" id="{66A79DA0-19BA-0195-B589-3FA515FD33B0}"/>
              </a:ext>
            </a:extLst>
          </p:cNvPr>
          <p:cNvSpPr txBox="1"/>
          <p:nvPr/>
        </p:nvSpPr>
        <p:spPr>
          <a:xfrm>
            <a:off x="7620000" y="2431506"/>
            <a:ext cx="1717964" cy="338554"/>
          </a:xfrm>
          <a:prstGeom prst="rect">
            <a:avLst/>
          </a:prstGeom>
          <a:noFill/>
        </p:spPr>
        <p:txBody>
          <a:bodyPr wrap="square" rtlCol="0">
            <a:spAutoFit/>
          </a:bodyPr>
          <a:lstStyle/>
          <a:p>
            <a:r>
              <a:rPr lang="en-GB" altLang="zh-CN" sz="1600" i="1" dirty="0"/>
              <a:t>J. Cronin, 2004</a:t>
            </a:r>
            <a:endParaRPr lang="zh-CN" altLang="en-US" sz="1600" i="1" dirty="0"/>
          </a:p>
        </p:txBody>
      </p:sp>
      <p:sp>
        <p:nvSpPr>
          <p:cNvPr id="19" name="TextBox 18">
            <a:extLst>
              <a:ext uri="{FF2B5EF4-FFF2-40B4-BE49-F238E27FC236}">
                <a16:creationId xmlns:a16="http://schemas.microsoft.com/office/drawing/2014/main" id="{5BD00A41-4C32-3288-76F8-8F9F191F0388}"/>
              </a:ext>
            </a:extLst>
          </p:cNvPr>
          <p:cNvSpPr txBox="1"/>
          <p:nvPr/>
        </p:nvSpPr>
        <p:spPr>
          <a:xfrm>
            <a:off x="7620000" y="342420"/>
            <a:ext cx="4311534" cy="1938992"/>
          </a:xfrm>
          <a:prstGeom prst="rect">
            <a:avLst/>
          </a:prstGeom>
          <a:noFill/>
        </p:spPr>
        <p:txBody>
          <a:bodyPr wrap="square">
            <a:spAutoFit/>
          </a:bodyPr>
          <a:lstStyle/>
          <a:p>
            <a:pPr marL="514350" indent="-514350" algn="ctr">
              <a:buAutoNum type="romanUcPeriod"/>
            </a:pPr>
            <a:r>
              <a:rPr lang="en-GB" altLang="zh-CN" sz="2000" dirty="0"/>
              <a:t>Optimistic expectations</a:t>
            </a:r>
          </a:p>
          <a:p>
            <a:pPr algn="ctr"/>
            <a:endParaRPr lang="ru-RU" altLang="zh-CN" sz="2000" dirty="0"/>
          </a:p>
          <a:p>
            <a:pPr algn="ctr"/>
            <a:r>
              <a:rPr lang="en-GB" altLang="zh-CN" sz="2000" dirty="0"/>
              <a:t>C</a:t>
            </a:r>
            <a:r>
              <a:rPr lang="zh-CN" altLang="en-US" sz="2000" dirty="0"/>
              <a:t>harged-particle astronomy with UHECRs is a potential probe of extremely energetic phenomena in the nearby </a:t>
            </a:r>
            <a:r>
              <a:rPr lang="en-GB" altLang="zh-CN" sz="2000" dirty="0"/>
              <a:t>U</a:t>
            </a:r>
            <a:r>
              <a:rPr lang="zh-CN" altLang="en-US" sz="2000" dirty="0"/>
              <a:t>niverse</a:t>
            </a:r>
            <a:r>
              <a:rPr lang="en-GB" altLang="zh-CN" sz="2000" dirty="0"/>
              <a:t>.</a:t>
            </a:r>
            <a:endParaRPr lang="zh-CN" altLang="en-US" sz="2000" dirty="0"/>
          </a:p>
        </p:txBody>
      </p:sp>
      <p:pic>
        <p:nvPicPr>
          <p:cNvPr id="21" name="Рисунок 20">
            <a:extLst>
              <a:ext uri="{FF2B5EF4-FFF2-40B4-BE49-F238E27FC236}">
                <a16:creationId xmlns:a16="http://schemas.microsoft.com/office/drawing/2014/main" id="{D371770C-8E79-2D86-BC5C-9C4B1253761C}"/>
              </a:ext>
            </a:extLst>
          </p:cNvPr>
          <p:cNvPicPr>
            <a:picLocks noChangeAspect="1"/>
          </p:cNvPicPr>
          <p:nvPr/>
        </p:nvPicPr>
        <p:blipFill>
          <a:blip r:embed="rId4"/>
          <a:stretch>
            <a:fillRect/>
          </a:stretch>
        </p:blipFill>
        <p:spPr>
          <a:xfrm>
            <a:off x="243840" y="3613666"/>
            <a:ext cx="3934691" cy="3091543"/>
          </a:xfrm>
          <a:prstGeom prst="rect">
            <a:avLst/>
          </a:prstGeom>
        </p:spPr>
      </p:pic>
      <p:sp>
        <p:nvSpPr>
          <p:cNvPr id="23" name="TextBox 22">
            <a:extLst>
              <a:ext uri="{FF2B5EF4-FFF2-40B4-BE49-F238E27FC236}">
                <a16:creationId xmlns:a16="http://schemas.microsoft.com/office/drawing/2014/main" id="{E36F61C9-15F8-8099-1EAD-BDD90B1B196D}"/>
              </a:ext>
            </a:extLst>
          </p:cNvPr>
          <p:cNvSpPr txBox="1"/>
          <p:nvPr/>
        </p:nvSpPr>
        <p:spPr>
          <a:xfrm>
            <a:off x="4098176" y="3685948"/>
            <a:ext cx="2518756" cy="1415772"/>
          </a:xfrm>
          <a:prstGeom prst="rect">
            <a:avLst/>
          </a:prstGeom>
          <a:noFill/>
        </p:spPr>
        <p:txBody>
          <a:bodyPr wrap="square">
            <a:spAutoFit/>
          </a:bodyPr>
          <a:lstStyle/>
          <a:p>
            <a:r>
              <a:rPr lang="en-GB" altLang="zh-CN" dirty="0"/>
              <a:t>Ultra high energy cosmic rays: </a:t>
            </a:r>
            <a:r>
              <a:rPr lang="en-GB" altLang="zh-CN" b="1" dirty="0"/>
              <a:t>The disappointing model</a:t>
            </a:r>
            <a:r>
              <a:rPr lang="en-GB" altLang="zh-CN" dirty="0"/>
              <a:t> </a:t>
            </a:r>
          </a:p>
          <a:p>
            <a:r>
              <a:rPr lang="en-GB" altLang="zh-CN" sz="1600" i="1" dirty="0"/>
              <a:t>R. Aloisio, V. </a:t>
            </a:r>
            <a:r>
              <a:rPr lang="en-GB" altLang="zh-CN" sz="1600" i="1" dirty="0" err="1"/>
              <a:t>Berezinsky</a:t>
            </a:r>
            <a:r>
              <a:rPr lang="en-GB" altLang="zh-CN" sz="1600" i="1" dirty="0"/>
              <a:t>, A. </a:t>
            </a:r>
            <a:r>
              <a:rPr lang="en-GB" altLang="zh-CN" sz="1600" i="1" dirty="0" err="1"/>
              <a:t>Gazizov</a:t>
            </a:r>
            <a:r>
              <a:rPr lang="en-GB" altLang="zh-CN" sz="1600" i="1" dirty="0"/>
              <a:t>, AP, 2011</a:t>
            </a:r>
            <a:endParaRPr lang="zh-CN" altLang="en-US" i="1" dirty="0"/>
          </a:p>
        </p:txBody>
      </p:sp>
      <p:sp>
        <p:nvSpPr>
          <p:cNvPr id="25" name="TextBox 24">
            <a:extLst>
              <a:ext uri="{FF2B5EF4-FFF2-40B4-BE49-F238E27FC236}">
                <a16:creationId xmlns:a16="http://schemas.microsoft.com/office/drawing/2014/main" id="{9DB64D84-6B2E-C81E-59CF-25A0477B6C77}"/>
              </a:ext>
            </a:extLst>
          </p:cNvPr>
          <p:cNvSpPr txBox="1"/>
          <p:nvPr/>
        </p:nvSpPr>
        <p:spPr>
          <a:xfrm>
            <a:off x="338556" y="3244334"/>
            <a:ext cx="2293808" cy="369332"/>
          </a:xfrm>
          <a:prstGeom prst="rect">
            <a:avLst/>
          </a:prstGeom>
          <a:noFill/>
        </p:spPr>
        <p:txBody>
          <a:bodyPr wrap="square">
            <a:spAutoFit/>
          </a:bodyPr>
          <a:lstStyle/>
          <a:p>
            <a:r>
              <a:rPr lang="en-GB" altLang="zh-CN" dirty="0"/>
              <a:t>II. </a:t>
            </a:r>
            <a:r>
              <a:rPr lang="zh-CN" altLang="en-US" dirty="0"/>
              <a:t>Substantial doubts</a:t>
            </a:r>
          </a:p>
        </p:txBody>
      </p:sp>
      <p:sp>
        <p:nvSpPr>
          <p:cNvPr id="26" name="TextBox 25">
            <a:extLst>
              <a:ext uri="{FF2B5EF4-FFF2-40B4-BE49-F238E27FC236}">
                <a16:creationId xmlns:a16="http://schemas.microsoft.com/office/drawing/2014/main" id="{7C0C6C1B-B0A4-26A5-66F9-C8A1B77CC0B5}"/>
              </a:ext>
            </a:extLst>
          </p:cNvPr>
          <p:cNvSpPr txBox="1"/>
          <p:nvPr/>
        </p:nvSpPr>
        <p:spPr>
          <a:xfrm>
            <a:off x="9053064" y="3244334"/>
            <a:ext cx="2595837" cy="369332"/>
          </a:xfrm>
          <a:prstGeom prst="rect">
            <a:avLst/>
          </a:prstGeom>
          <a:noFill/>
        </p:spPr>
        <p:txBody>
          <a:bodyPr wrap="square">
            <a:spAutoFit/>
          </a:bodyPr>
          <a:lstStyle/>
          <a:p>
            <a:r>
              <a:rPr lang="en-GB" altLang="zh-CN" dirty="0"/>
              <a:t>III. An encouraging reality</a:t>
            </a:r>
            <a:endParaRPr lang="zh-CN" altLang="en-US" dirty="0"/>
          </a:p>
        </p:txBody>
      </p:sp>
      <p:sp>
        <p:nvSpPr>
          <p:cNvPr id="27" name="Прямоугольник 26">
            <a:extLst>
              <a:ext uri="{FF2B5EF4-FFF2-40B4-BE49-F238E27FC236}">
                <a16:creationId xmlns:a16="http://schemas.microsoft.com/office/drawing/2014/main" id="{EC5447E9-735F-EBEE-1BB2-835EC9E87C81}"/>
              </a:ext>
            </a:extLst>
          </p:cNvPr>
          <p:cNvSpPr/>
          <p:nvPr/>
        </p:nvSpPr>
        <p:spPr>
          <a:xfrm>
            <a:off x="4328160" y="342420"/>
            <a:ext cx="7686502" cy="26723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Прямоугольник 27">
            <a:extLst>
              <a:ext uri="{FF2B5EF4-FFF2-40B4-BE49-F238E27FC236}">
                <a16:creationId xmlns:a16="http://schemas.microsoft.com/office/drawing/2014/main" id="{E5441A50-93C3-97CC-9234-463F0A3F0723}"/>
              </a:ext>
            </a:extLst>
          </p:cNvPr>
          <p:cNvSpPr/>
          <p:nvPr/>
        </p:nvSpPr>
        <p:spPr>
          <a:xfrm>
            <a:off x="77587" y="3172052"/>
            <a:ext cx="6539345" cy="35331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Прямоугольник 28">
            <a:extLst>
              <a:ext uri="{FF2B5EF4-FFF2-40B4-BE49-F238E27FC236}">
                <a16:creationId xmlns:a16="http://schemas.microsoft.com/office/drawing/2014/main" id="{785E7F0F-005B-B96B-506B-B926F79432FF}"/>
              </a:ext>
            </a:extLst>
          </p:cNvPr>
          <p:cNvSpPr/>
          <p:nvPr/>
        </p:nvSpPr>
        <p:spPr>
          <a:xfrm>
            <a:off x="6783186" y="3172051"/>
            <a:ext cx="5231476" cy="35331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Рисунок 29">
            <a:extLst>
              <a:ext uri="{FF2B5EF4-FFF2-40B4-BE49-F238E27FC236}">
                <a16:creationId xmlns:a16="http://schemas.microsoft.com/office/drawing/2014/main" id="{038B9C56-6111-FFF2-D9C3-2E7AA8FD619C}"/>
              </a:ext>
            </a:extLst>
          </p:cNvPr>
          <p:cNvPicPr>
            <a:picLocks noChangeAspect="1"/>
          </p:cNvPicPr>
          <p:nvPr/>
        </p:nvPicPr>
        <p:blipFill>
          <a:blip r:embed="rId5"/>
          <a:srcRect l="2602" t="13342"/>
          <a:stretch>
            <a:fillRect/>
          </a:stretch>
        </p:blipFill>
        <p:spPr>
          <a:xfrm>
            <a:off x="7116829" y="4135489"/>
            <a:ext cx="4564190" cy="2312126"/>
          </a:xfrm>
          <a:prstGeom prst="rect">
            <a:avLst/>
          </a:prstGeom>
        </p:spPr>
      </p:pic>
      <p:sp>
        <p:nvSpPr>
          <p:cNvPr id="31" name="TextBox 30">
            <a:extLst>
              <a:ext uri="{FF2B5EF4-FFF2-40B4-BE49-F238E27FC236}">
                <a16:creationId xmlns:a16="http://schemas.microsoft.com/office/drawing/2014/main" id="{49249D9A-6884-4AB3-3A66-9D2CC74E1BE7}"/>
              </a:ext>
            </a:extLst>
          </p:cNvPr>
          <p:cNvSpPr txBox="1"/>
          <p:nvPr/>
        </p:nvSpPr>
        <p:spPr>
          <a:xfrm>
            <a:off x="6960524" y="3622162"/>
            <a:ext cx="3951316" cy="646331"/>
          </a:xfrm>
          <a:prstGeom prst="rect">
            <a:avLst/>
          </a:prstGeom>
          <a:noFill/>
        </p:spPr>
        <p:txBody>
          <a:bodyPr wrap="square" rtlCol="0">
            <a:spAutoFit/>
          </a:bodyPr>
          <a:lstStyle/>
          <a:p>
            <a:pPr marL="342900" indent="-342900">
              <a:buAutoNum type="arabicPeriod"/>
            </a:pPr>
            <a:r>
              <a:rPr lang="en-GB" altLang="zh-CN" dirty="0"/>
              <a:t>Nearby sources.</a:t>
            </a:r>
          </a:p>
          <a:p>
            <a:pPr marL="342900" indent="-342900">
              <a:buAutoNum type="arabicPeriod"/>
            </a:pPr>
            <a:r>
              <a:rPr lang="en-GB" altLang="zh-CN" dirty="0"/>
              <a:t>New methods of data analyses.</a:t>
            </a:r>
            <a:endParaRPr lang="zh-CN" altLang="en-US" dirty="0"/>
          </a:p>
        </p:txBody>
      </p:sp>
      <p:sp>
        <p:nvSpPr>
          <p:cNvPr id="33" name="TextBox 32">
            <a:extLst>
              <a:ext uri="{FF2B5EF4-FFF2-40B4-BE49-F238E27FC236}">
                <a16:creationId xmlns:a16="http://schemas.microsoft.com/office/drawing/2014/main" id="{135EDB5C-16A1-57D4-E7A6-E70A8617EC87}"/>
              </a:ext>
            </a:extLst>
          </p:cNvPr>
          <p:cNvSpPr txBox="1"/>
          <p:nvPr/>
        </p:nvSpPr>
        <p:spPr>
          <a:xfrm>
            <a:off x="90501" y="312763"/>
            <a:ext cx="3012917" cy="369332"/>
          </a:xfrm>
          <a:prstGeom prst="rect">
            <a:avLst/>
          </a:prstGeom>
          <a:noFill/>
        </p:spPr>
        <p:txBody>
          <a:bodyPr wrap="square">
            <a:spAutoFit/>
          </a:bodyPr>
          <a:lstStyle/>
          <a:p>
            <a:r>
              <a:rPr lang="en-GB" altLang="zh-CN" dirty="0" err="1">
                <a:solidFill>
                  <a:schemeClr val="bg1"/>
                </a:solidFill>
              </a:rPr>
              <a:t>i</a:t>
            </a:r>
            <a:r>
              <a:rPr lang="zh-CN" altLang="en-US" dirty="0">
                <a:solidFill>
                  <a:schemeClr val="bg1"/>
                </a:solidFill>
              </a:rPr>
              <a:t>n T. Fujii, PoS (ICRC2023)</a:t>
            </a:r>
          </a:p>
        </p:txBody>
      </p:sp>
      <p:sp>
        <p:nvSpPr>
          <p:cNvPr id="34" name="TextBox 33">
            <a:extLst>
              <a:ext uri="{FF2B5EF4-FFF2-40B4-BE49-F238E27FC236}">
                <a16:creationId xmlns:a16="http://schemas.microsoft.com/office/drawing/2014/main" id="{0E3B262B-8D63-3B8C-A0D3-3C72A8C7AA15}"/>
              </a:ext>
            </a:extLst>
          </p:cNvPr>
          <p:cNvSpPr txBox="1"/>
          <p:nvPr/>
        </p:nvSpPr>
        <p:spPr>
          <a:xfrm>
            <a:off x="6783186" y="6394584"/>
            <a:ext cx="5231476" cy="338554"/>
          </a:xfrm>
          <a:prstGeom prst="rect">
            <a:avLst/>
          </a:prstGeom>
          <a:noFill/>
        </p:spPr>
        <p:txBody>
          <a:bodyPr wrap="square">
            <a:spAutoFit/>
          </a:bodyPr>
          <a:lstStyle/>
          <a:p>
            <a:r>
              <a:rPr lang="en-GB" altLang="zh-CN" sz="1600" b="0" i="1" u="none" strike="noStrike" baseline="0" dirty="0">
                <a:latin typeface="Liberation Sans"/>
              </a:rPr>
              <a:t>Telescope Array collaboration., Science 382 (2023) 903 </a:t>
            </a:r>
            <a:endParaRPr lang="zh-CN" altLang="en-US" sz="1600" i="1" dirty="0"/>
          </a:p>
        </p:txBody>
      </p:sp>
      <p:sp>
        <p:nvSpPr>
          <p:cNvPr id="2" name="Номер слайда 3">
            <a:extLst>
              <a:ext uri="{FF2B5EF4-FFF2-40B4-BE49-F238E27FC236}">
                <a16:creationId xmlns:a16="http://schemas.microsoft.com/office/drawing/2014/main" id="{A460AC8B-1F70-F4C2-6C44-A18B231BE141}"/>
              </a:ext>
            </a:extLst>
          </p:cNvPr>
          <p:cNvSpPr>
            <a:spLocks noGrp="1"/>
          </p:cNvSpPr>
          <p:nvPr>
            <p:ph type="sldNum" sz="quarter" idx="12"/>
          </p:nvPr>
        </p:nvSpPr>
        <p:spPr>
          <a:xfrm>
            <a:off x="9491768" y="6498222"/>
            <a:ext cx="2743200" cy="365125"/>
          </a:xfrm>
        </p:spPr>
        <p:txBody>
          <a:bodyPr/>
          <a:lstStyle/>
          <a:p>
            <a:fld id="{B0FA5F90-7F2C-45A1-A9AA-2E5AB861A000}" type="slidenum">
              <a:rPr lang="ru-RU" smtClean="0"/>
              <a:t>3</a:t>
            </a:fld>
            <a:endParaRPr lang="ru-RU" dirty="0"/>
          </a:p>
        </p:txBody>
      </p:sp>
    </p:spTree>
    <p:extLst>
      <p:ext uri="{BB962C8B-B14F-4D97-AF65-F5344CB8AC3E}">
        <p14:creationId xmlns:p14="http://schemas.microsoft.com/office/powerpoint/2010/main" val="1160759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F97F6-87FC-CD66-3EF3-18D1CF1E9E1F}"/>
            </a:ext>
          </a:extLst>
        </p:cNvPr>
        <p:cNvGrpSpPr/>
        <p:nvPr/>
      </p:nvGrpSpPr>
      <p:grpSpPr>
        <a:xfrm>
          <a:off x="0" y="0"/>
          <a:ext cx="0" cy="0"/>
          <a:chOff x="0" y="0"/>
          <a:chExt cx="0" cy="0"/>
        </a:xfrm>
      </p:grpSpPr>
      <p:pic>
        <p:nvPicPr>
          <p:cNvPr id="8" name="Объект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60" y="1345680"/>
            <a:ext cx="2718139" cy="2914894"/>
          </a:xfrm>
          <a:prstGeom prst="rect">
            <a:avLst/>
          </a:prstGeom>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3345071" y="1349287"/>
            <a:ext cx="2346737" cy="317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6261" y="504871"/>
            <a:ext cx="4333461" cy="646331"/>
          </a:xfrm>
          <a:prstGeom prst="rect">
            <a:avLst/>
          </a:prstGeom>
          <a:noFill/>
        </p:spPr>
        <p:txBody>
          <a:bodyPr wrap="square" rtlCol="0">
            <a:spAutoFit/>
          </a:bodyPr>
          <a:lstStyle/>
          <a:p>
            <a:pPr algn="ctr"/>
            <a:r>
              <a:rPr lang="ru-RU" dirty="0"/>
              <a:t>Проработаны 2 варианта «КЛПВЭ»: </a:t>
            </a:r>
          </a:p>
          <a:p>
            <a:pPr algn="ctr"/>
            <a:r>
              <a:rPr lang="ru-RU" dirty="0"/>
              <a:t>камера Шмидта и линзовый телескоп</a:t>
            </a:r>
          </a:p>
        </p:txBody>
      </p:sp>
      <p:pic>
        <p:nvPicPr>
          <p:cNvPr id="5" name="Рисунок 4"/>
          <p:cNvPicPr>
            <a:picLocks noChangeAspect="1"/>
          </p:cNvPicPr>
          <p:nvPr/>
        </p:nvPicPr>
        <p:blipFill>
          <a:blip r:embed="rId4"/>
          <a:stretch>
            <a:fillRect/>
          </a:stretch>
        </p:blipFill>
        <p:spPr>
          <a:xfrm>
            <a:off x="8229507" y="3566561"/>
            <a:ext cx="3213746" cy="2646980"/>
          </a:xfrm>
          <a:prstGeom prst="rect">
            <a:avLst/>
          </a:prstGeom>
        </p:spPr>
      </p:pic>
      <p:sp>
        <p:nvSpPr>
          <p:cNvPr id="15" name="Прямоугольник 14"/>
          <p:cNvSpPr/>
          <p:nvPr/>
        </p:nvSpPr>
        <p:spPr>
          <a:xfrm>
            <a:off x="7977809" y="6213540"/>
            <a:ext cx="4076285" cy="646331"/>
          </a:xfrm>
          <a:prstGeom prst="rect">
            <a:avLst/>
          </a:prstGeom>
        </p:spPr>
        <p:txBody>
          <a:bodyPr wrap="square">
            <a:spAutoFit/>
          </a:bodyPr>
          <a:lstStyle/>
          <a:p>
            <a:r>
              <a:rPr lang="en-US" dirty="0">
                <a:solidFill>
                  <a:srgbClr val="222222"/>
                </a:solidFill>
              </a:rPr>
              <a:t>Coleman A. et al. </a:t>
            </a:r>
            <a:r>
              <a:rPr lang="en-US" dirty="0" err="1">
                <a:solidFill>
                  <a:srgbClr val="222222"/>
                </a:solidFill>
              </a:rPr>
              <a:t>Astroparticle</a:t>
            </a:r>
            <a:r>
              <a:rPr lang="en-US" dirty="0">
                <a:solidFill>
                  <a:srgbClr val="222222"/>
                </a:solidFill>
              </a:rPr>
              <a:t> physics. – 2023. – Т. 149. – С. 102819.</a:t>
            </a:r>
            <a:endParaRPr lang="ru-RU" dirty="0"/>
          </a:p>
        </p:txBody>
      </p:sp>
      <p:sp>
        <p:nvSpPr>
          <p:cNvPr id="3" name="Прямоугольник 2">
            <a:extLst>
              <a:ext uri="{FF2B5EF4-FFF2-40B4-BE49-F238E27FC236}">
                <a16:creationId xmlns:a16="http://schemas.microsoft.com/office/drawing/2014/main" id="{414BC66F-84CA-91AD-94EF-CD8E2E1EC96E}"/>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b="1" dirty="0"/>
              <a:t>Задел. Проект «КЛПВЭ» (</a:t>
            </a:r>
            <a:r>
              <a:rPr lang="en-GB" b="1" dirty="0"/>
              <a:t>K-EUSO)</a:t>
            </a:r>
            <a:r>
              <a:rPr lang="ru-RU" b="1" dirty="0"/>
              <a:t> для МКС</a:t>
            </a:r>
          </a:p>
        </p:txBody>
      </p:sp>
      <p:sp>
        <p:nvSpPr>
          <p:cNvPr id="4" name="Прямоугольник 3">
            <a:extLst>
              <a:ext uri="{FF2B5EF4-FFF2-40B4-BE49-F238E27FC236}">
                <a16:creationId xmlns:a16="http://schemas.microsoft.com/office/drawing/2014/main" id="{198E25BB-6728-F553-B110-624F4A0591E0}"/>
              </a:ext>
            </a:extLst>
          </p:cNvPr>
          <p:cNvSpPr/>
          <p:nvPr/>
        </p:nvSpPr>
        <p:spPr>
          <a:xfrm>
            <a:off x="66261" y="4719968"/>
            <a:ext cx="7078074" cy="2031325"/>
          </a:xfrm>
          <a:prstGeom prst="rect">
            <a:avLst/>
          </a:prstGeom>
        </p:spPr>
        <p:txBody>
          <a:bodyPr wrap="square">
            <a:spAutoFit/>
          </a:bodyPr>
          <a:lstStyle/>
          <a:p>
            <a:pPr marL="285750" indent="-285750">
              <a:buFont typeface="Arial" panose="020B0604020202020204" pitchFamily="34" charset="0"/>
              <a:buChar char="•"/>
            </a:pPr>
            <a:r>
              <a:rPr lang="ru-RU" dirty="0">
                <a:ea typeface="Liberation Serif" panose="02020603050405020304" pitchFamily="18" charset="0"/>
                <a:cs typeface="Liberation Serif" panose="02020603050405020304" pitchFamily="18" charset="0"/>
              </a:rPr>
              <a:t>Проведено моделирование работы аппаратуры с помощью пакета </a:t>
            </a:r>
            <a:r>
              <a:rPr lang="en-US" dirty="0">
                <a:ea typeface="Liberation Serif" panose="02020603050405020304" pitchFamily="18" charset="0"/>
                <a:cs typeface="Liberation Serif" panose="02020603050405020304" pitchFamily="18" charset="0"/>
              </a:rPr>
              <a:t>ESAF.</a:t>
            </a:r>
          </a:p>
          <a:p>
            <a:pPr marL="285750" indent="-285750">
              <a:buFont typeface="Arial" panose="020B0604020202020204" pitchFamily="34" charset="0"/>
              <a:buChar char="•"/>
            </a:pPr>
            <a:r>
              <a:rPr lang="ru-RU" dirty="0">
                <a:ea typeface="Liberation Serif" panose="02020603050405020304" pitchFamily="18" charset="0"/>
                <a:cs typeface="Liberation Serif" panose="02020603050405020304" pitchFamily="18" charset="0"/>
              </a:rPr>
              <a:t>Эффективность 50% достигается около 40 </a:t>
            </a:r>
            <a:r>
              <a:rPr lang="ru-RU" dirty="0" err="1">
                <a:ea typeface="Liberation Serif" panose="02020603050405020304" pitchFamily="18" charset="0"/>
                <a:cs typeface="Liberation Serif" panose="02020603050405020304" pitchFamily="18" charset="0"/>
              </a:rPr>
              <a:t>ЭэВ</a:t>
            </a:r>
            <a:r>
              <a:rPr lang="ru-RU" dirty="0">
                <a:ea typeface="Liberation Serif" panose="02020603050405020304" pitchFamily="18" charset="0"/>
                <a:cs typeface="Liberation Serif" panose="02020603050405020304" pitchFamily="18" charset="0"/>
              </a:rPr>
              <a:t>. </a:t>
            </a:r>
          </a:p>
          <a:p>
            <a:pPr marL="285750" indent="-285750">
              <a:buFont typeface="Arial" panose="020B0604020202020204" pitchFamily="34" charset="0"/>
              <a:buChar char="•"/>
            </a:pPr>
            <a:r>
              <a:rPr lang="ru-RU" dirty="0">
                <a:ea typeface="Liberation Serif" panose="02020603050405020304" pitchFamily="18" charset="0"/>
                <a:cs typeface="Liberation Serif" panose="02020603050405020304" pitchFamily="18" charset="0"/>
              </a:rPr>
              <a:t>Предполагая спектр </a:t>
            </a:r>
            <a:r>
              <a:rPr lang="ru-RU" dirty="0" err="1">
                <a:ea typeface="Liberation Serif" panose="02020603050405020304" pitchFamily="18" charset="0"/>
                <a:cs typeface="Liberation Serif" panose="02020603050405020304" pitchFamily="18" charset="0"/>
              </a:rPr>
              <a:t>Оже</a:t>
            </a:r>
            <a:r>
              <a:rPr lang="ru-RU" dirty="0">
                <a:ea typeface="Liberation Serif" panose="02020603050405020304" pitchFamily="18" charset="0"/>
                <a:cs typeface="Liberation Serif" panose="02020603050405020304" pitchFamily="18" charset="0"/>
              </a:rPr>
              <a:t>, ожидаемая частота регистрации КЛ ПВЭ: </a:t>
            </a:r>
            <a:r>
              <a:rPr lang="en-US" dirty="0">
                <a:ea typeface="Liberation Serif" panose="02020603050405020304" pitchFamily="18" charset="0"/>
                <a:cs typeface="Liberation Serif" panose="02020603050405020304" pitchFamily="18" charset="0"/>
              </a:rPr>
              <a:t>~</a:t>
            </a:r>
            <a:r>
              <a:rPr lang="ru-RU" dirty="0">
                <a:ea typeface="Liberation Serif" panose="02020603050405020304" pitchFamily="18" charset="0"/>
                <a:cs typeface="Liberation Serif" panose="02020603050405020304" pitchFamily="18" charset="0"/>
              </a:rPr>
              <a:t>65 событий в год </a:t>
            </a:r>
            <a:r>
              <a:rPr lang="en-US" dirty="0">
                <a:ea typeface="Liberation Serif" panose="02020603050405020304" pitchFamily="18" charset="0"/>
                <a:cs typeface="Liberation Serif" panose="02020603050405020304" pitchFamily="18" charset="0"/>
              </a:rPr>
              <a:t>c E&gt;</a:t>
            </a:r>
            <a:r>
              <a:rPr lang="ru-RU" dirty="0">
                <a:ea typeface="Liberation Serif" panose="02020603050405020304" pitchFamily="18" charset="0"/>
                <a:cs typeface="Liberation Serif" panose="02020603050405020304" pitchFamily="18" charset="0"/>
              </a:rPr>
              <a:t>50 </a:t>
            </a:r>
            <a:r>
              <a:rPr lang="ru-RU" dirty="0" err="1">
                <a:ea typeface="Liberation Serif" panose="02020603050405020304" pitchFamily="18" charset="0"/>
                <a:cs typeface="Liberation Serif" panose="02020603050405020304" pitchFamily="18" charset="0"/>
              </a:rPr>
              <a:t>ЭэВ</a:t>
            </a:r>
            <a:r>
              <a:rPr lang="ru-RU" dirty="0">
                <a:ea typeface="Liberation Serif" panose="02020603050405020304" pitchFamily="18" charset="0"/>
                <a:cs typeface="Liberation Serif" panose="02020603050405020304" pitchFamily="18" charset="0"/>
              </a:rPr>
              <a:t>, включая </a:t>
            </a:r>
            <a:r>
              <a:rPr lang="en-US" dirty="0">
                <a:ea typeface="Liberation Serif" panose="02020603050405020304" pitchFamily="18" charset="0"/>
                <a:cs typeface="Liberation Serif" panose="02020603050405020304" pitchFamily="18" charset="0"/>
              </a:rPr>
              <a:t>~</a:t>
            </a:r>
            <a:r>
              <a:rPr lang="ru-RU" dirty="0">
                <a:ea typeface="Liberation Serif" panose="02020603050405020304" pitchFamily="18" charset="0"/>
                <a:cs typeface="Liberation Serif" panose="02020603050405020304" pitchFamily="18" charset="0"/>
              </a:rPr>
              <a:t>4 с </a:t>
            </a:r>
            <a:r>
              <a:rPr lang="en-US" dirty="0">
                <a:ea typeface="Liberation Serif" panose="02020603050405020304" pitchFamily="18" charset="0"/>
                <a:cs typeface="Liberation Serif" panose="02020603050405020304" pitchFamily="18" charset="0"/>
              </a:rPr>
              <a:t>E&gt;</a:t>
            </a:r>
            <a:r>
              <a:rPr lang="ru-RU" dirty="0">
                <a:ea typeface="Liberation Serif" panose="02020603050405020304" pitchFamily="18" charset="0"/>
                <a:cs typeface="Liberation Serif" panose="02020603050405020304" pitchFamily="18" charset="0"/>
              </a:rPr>
              <a:t>100 </a:t>
            </a:r>
            <a:r>
              <a:rPr lang="ru-RU" dirty="0" err="1">
                <a:ea typeface="Liberation Serif" panose="02020603050405020304" pitchFamily="18" charset="0"/>
                <a:cs typeface="Liberation Serif" panose="02020603050405020304" pitchFamily="18" charset="0"/>
              </a:rPr>
              <a:t>ЭэВ</a:t>
            </a:r>
            <a:r>
              <a:rPr lang="ru-RU" dirty="0">
                <a:ea typeface="Liberation Serif" panose="02020603050405020304" pitchFamily="18" charset="0"/>
                <a:cs typeface="Liberation Serif" panose="02020603050405020304" pitchFamily="18" charset="0"/>
              </a:rPr>
              <a:t>.</a:t>
            </a:r>
            <a:r>
              <a:rPr lang="en-US" dirty="0">
                <a:ea typeface="Liberation Serif" panose="02020603050405020304" pitchFamily="18" charset="0"/>
                <a:cs typeface="Liberation Serif" panose="02020603050405020304" pitchFamily="18" charset="0"/>
              </a:rPr>
              <a:t> </a:t>
            </a:r>
            <a:endParaRPr lang="ru-RU" dirty="0">
              <a:ea typeface="Liberation Serif" panose="02020603050405020304" pitchFamily="18" charset="0"/>
              <a:cs typeface="Liberation Serif" panose="02020603050405020304" pitchFamily="18" charset="0"/>
            </a:endParaRPr>
          </a:p>
          <a:p>
            <a:pPr marL="285750" indent="-285750">
              <a:buFont typeface="Arial" panose="020B0604020202020204" pitchFamily="34" charset="0"/>
              <a:buChar char="•"/>
            </a:pPr>
            <a:r>
              <a:rPr lang="ru-RU" dirty="0"/>
              <a:t>Энергетическое разрешение</a:t>
            </a:r>
            <a:r>
              <a:rPr lang="en-US" dirty="0"/>
              <a:t>:</a:t>
            </a:r>
            <a:r>
              <a:rPr lang="ru-RU" dirty="0"/>
              <a:t> 15</a:t>
            </a:r>
            <a:r>
              <a:rPr lang="ru-RU" sz="1800" dirty="0"/>
              <a:t>–</a:t>
            </a:r>
            <a:r>
              <a:rPr lang="ru-RU" dirty="0"/>
              <a:t>25 %.</a:t>
            </a:r>
          </a:p>
          <a:p>
            <a:pPr marL="285750" indent="-285750">
              <a:buFont typeface="Arial" panose="020B0604020202020204" pitchFamily="34" charset="0"/>
              <a:buChar char="•"/>
            </a:pPr>
            <a:r>
              <a:rPr lang="ru-RU" dirty="0"/>
              <a:t>Угловое разрешение</a:t>
            </a:r>
            <a:r>
              <a:rPr lang="en-US" dirty="0"/>
              <a:t>:</a:t>
            </a:r>
            <a:r>
              <a:rPr lang="ru-RU" dirty="0"/>
              <a:t> 1</a:t>
            </a:r>
            <a:r>
              <a:rPr lang="ru-RU" sz="1800" dirty="0"/>
              <a:t>–</a:t>
            </a:r>
            <a:r>
              <a:rPr lang="ru-RU" dirty="0"/>
              <a:t>7° (зависит от энергии и зенитного угла).</a:t>
            </a:r>
            <a:endParaRPr lang="ru-RU" dirty="0">
              <a:ea typeface="Liberation Serif" panose="02020603050405020304" pitchFamily="18" charset="0"/>
              <a:cs typeface="Liberation Serif" panose="02020603050405020304" pitchFamily="18" charset="0"/>
            </a:endParaRPr>
          </a:p>
        </p:txBody>
      </p:sp>
      <p:pic>
        <p:nvPicPr>
          <p:cNvPr id="6" name="Рисунок 5">
            <a:extLst>
              <a:ext uri="{FF2B5EF4-FFF2-40B4-BE49-F238E27FC236}">
                <a16:creationId xmlns:a16="http://schemas.microsoft.com/office/drawing/2014/main" id="{1A39C89F-DE92-CEDF-57CE-50C0468708FC}"/>
              </a:ext>
            </a:extLst>
          </p:cNvPr>
          <p:cNvPicPr>
            <a:picLocks noChangeAspect="1"/>
          </p:cNvPicPr>
          <p:nvPr/>
        </p:nvPicPr>
        <p:blipFill>
          <a:blip r:embed="rId5"/>
          <a:stretch>
            <a:fillRect/>
          </a:stretch>
        </p:blipFill>
        <p:spPr>
          <a:xfrm>
            <a:off x="6221105" y="510596"/>
            <a:ext cx="5554900" cy="2987069"/>
          </a:xfrm>
          <a:prstGeom prst="rect">
            <a:avLst/>
          </a:prstGeom>
        </p:spPr>
      </p:pic>
    </p:spTree>
    <p:extLst>
      <p:ext uri="{BB962C8B-B14F-4D97-AF65-F5344CB8AC3E}">
        <p14:creationId xmlns:p14="http://schemas.microsoft.com/office/powerpoint/2010/main" val="3052848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61276" y="149466"/>
            <a:ext cx="7886700" cy="721802"/>
          </a:xfrm>
        </p:spPr>
        <p:txBody>
          <a:bodyPr>
            <a:normAutofit/>
          </a:bodyPr>
          <a:lstStyle/>
          <a:p>
            <a:pPr algn="ctr"/>
            <a:endParaRPr lang="ru-RU" dirty="0"/>
          </a:p>
        </p:txBody>
      </p:sp>
      <p:pic>
        <p:nvPicPr>
          <p:cNvPr id="4" name="Объект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0688" y="990140"/>
            <a:ext cx="4763206" cy="3050854"/>
          </a:xfrm>
          <a:prstGeom prst="rect">
            <a:avLst/>
          </a:prstGeom>
          <a:noFill/>
          <a:ln>
            <a:noFill/>
          </a:ln>
        </p:spPr>
      </p:pic>
      <p:graphicFrame>
        <p:nvGraphicFramePr>
          <p:cNvPr id="5" name="Таблица 4"/>
          <p:cNvGraphicFramePr>
            <a:graphicFrameLocks noGrp="1"/>
          </p:cNvGraphicFramePr>
          <p:nvPr/>
        </p:nvGraphicFramePr>
        <p:xfrm>
          <a:off x="149949" y="4166282"/>
          <a:ext cx="5946648" cy="2623312"/>
        </p:xfrm>
        <a:graphic>
          <a:graphicData uri="http://schemas.openxmlformats.org/drawingml/2006/table">
            <a:tbl>
              <a:tblPr firstRow="1" firstCol="1" bandRow="1">
                <a:tableStyleId>{5C22544A-7EE6-4342-B048-85BDC9FD1C3A}</a:tableStyleId>
              </a:tblPr>
              <a:tblGrid>
                <a:gridCol w="4341850">
                  <a:extLst>
                    <a:ext uri="{9D8B030D-6E8A-4147-A177-3AD203B41FA5}">
                      <a16:colId xmlns:a16="http://schemas.microsoft.com/office/drawing/2014/main" val="20000"/>
                    </a:ext>
                  </a:extLst>
                </a:gridCol>
                <a:gridCol w="1604798">
                  <a:extLst>
                    <a:ext uri="{9D8B030D-6E8A-4147-A177-3AD203B41FA5}">
                      <a16:colId xmlns:a16="http://schemas.microsoft.com/office/drawing/2014/main" val="20001"/>
                    </a:ext>
                  </a:extLst>
                </a:gridCol>
              </a:tblGrid>
              <a:tr h="0">
                <a:tc>
                  <a:txBody>
                    <a:bodyPr/>
                    <a:lstStyle/>
                    <a:p>
                      <a:pPr>
                        <a:lnSpc>
                          <a:spcPct val="150000"/>
                        </a:lnSpc>
                        <a:spcAft>
                          <a:spcPts val="0"/>
                        </a:spcAft>
                      </a:pPr>
                      <a:r>
                        <a:rPr lang="ru-RU" sz="1600" dirty="0">
                          <a:effectLst/>
                        </a:rPr>
                        <a:t>Параметр</a:t>
                      </a:r>
                      <a:endParaRPr lang="ru-RU" sz="1600" dirty="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117475">
                        <a:lnSpc>
                          <a:spcPct val="150000"/>
                        </a:lnSpc>
                        <a:spcAft>
                          <a:spcPts val="0"/>
                        </a:spcAft>
                      </a:pPr>
                      <a:r>
                        <a:rPr lang="ru-RU" sz="1600">
                          <a:effectLst/>
                        </a:rPr>
                        <a:t>Значение, мм</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0" marR="17780" marT="0" marB="0"/>
                </a:tc>
                <a:extLst>
                  <a:ext uri="{0D108BD9-81ED-4DB2-BD59-A6C34878D82A}">
                    <a16:rowId xmlns:a16="http://schemas.microsoft.com/office/drawing/2014/main" val="10000"/>
                  </a:ext>
                </a:extLst>
              </a:tr>
              <a:tr h="0">
                <a:tc>
                  <a:txBody>
                    <a:bodyPr/>
                    <a:lstStyle/>
                    <a:p>
                      <a:pPr>
                        <a:lnSpc>
                          <a:spcPct val="150000"/>
                        </a:lnSpc>
                        <a:spcAft>
                          <a:spcPts val="0"/>
                        </a:spcAft>
                      </a:pPr>
                      <a:r>
                        <a:rPr lang="ru-RU" sz="1600">
                          <a:effectLst/>
                        </a:rPr>
                        <a:t>Диаметр корректора (КОЭ)</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117475">
                        <a:lnSpc>
                          <a:spcPct val="150000"/>
                        </a:lnSpc>
                        <a:spcAft>
                          <a:spcPts val="0"/>
                        </a:spcAft>
                      </a:pPr>
                      <a:r>
                        <a:rPr lang="ru-RU" sz="1600">
                          <a:effectLst/>
                        </a:rPr>
                        <a:t>2500</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0" marR="17780" marT="0" marB="0"/>
                </a:tc>
                <a:extLst>
                  <a:ext uri="{0D108BD9-81ED-4DB2-BD59-A6C34878D82A}">
                    <a16:rowId xmlns:a16="http://schemas.microsoft.com/office/drawing/2014/main" val="10001"/>
                  </a:ext>
                </a:extLst>
              </a:tr>
              <a:tr h="0">
                <a:tc>
                  <a:txBody>
                    <a:bodyPr/>
                    <a:lstStyle/>
                    <a:p>
                      <a:pPr>
                        <a:lnSpc>
                          <a:spcPct val="150000"/>
                        </a:lnSpc>
                        <a:spcAft>
                          <a:spcPts val="0"/>
                        </a:spcAft>
                      </a:pPr>
                      <a:r>
                        <a:rPr lang="ru-RU" sz="1600" dirty="0">
                          <a:effectLst/>
                        </a:rPr>
                        <a:t>Диаметр зеркала (СЗК)</a:t>
                      </a:r>
                      <a:endParaRPr lang="ru-RU" sz="1600" dirty="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117475">
                        <a:lnSpc>
                          <a:spcPct val="150000"/>
                        </a:lnSpc>
                        <a:spcAft>
                          <a:spcPts val="0"/>
                        </a:spcAft>
                      </a:pPr>
                      <a:r>
                        <a:rPr lang="ru-RU" sz="1600">
                          <a:effectLst/>
                        </a:rPr>
                        <a:t>4000</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0" marR="17780" marT="0" marB="0"/>
                </a:tc>
                <a:extLst>
                  <a:ext uri="{0D108BD9-81ED-4DB2-BD59-A6C34878D82A}">
                    <a16:rowId xmlns:a16="http://schemas.microsoft.com/office/drawing/2014/main" val="10002"/>
                  </a:ext>
                </a:extLst>
              </a:tr>
              <a:tr h="0">
                <a:tc>
                  <a:txBody>
                    <a:bodyPr/>
                    <a:lstStyle/>
                    <a:p>
                      <a:pPr>
                        <a:lnSpc>
                          <a:spcPct val="150000"/>
                        </a:lnSpc>
                        <a:spcAft>
                          <a:spcPts val="0"/>
                        </a:spcAft>
                      </a:pPr>
                      <a:r>
                        <a:rPr lang="ru-RU" sz="1600" dirty="0">
                          <a:effectLst/>
                        </a:rPr>
                        <a:t>Диаметр световой ФП</a:t>
                      </a:r>
                      <a:endParaRPr lang="ru-RU" sz="1600" dirty="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117475">
                        <a:lnSpc>
                          <a:spcPct val="150000"/>
                        </a:lnSpc>
                        <a:spcAft>
                          <a:spcPts val="0"/>
                        </a:spcAft>
                      </a:pPr>
                      <a:r>
                        <a:rPr lang="ru-RU" sz="1600">
                          <a:effectLst/>
                        </a:rPr>
                        <a:t>1280</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0" marR="17780" marT="0" marB="0"/>
                </a:tc>
                <a:extLst>
                  <a:ext uri="{0D108BD9-81ED-4DB2-BD59-A6C34878D82A}">
                    <a16:rowId xmlns:a16="http://schemas.microsoft.com/office/drawing/2014/main" val="10003"/>
                  </a:ext>
                </a:extLst>
              </a:tr>
              <a:tr h="0">
                <a:tc>
                  <a:txBody>
                    <a:bodyPr/>
                    <a:lstStyle/>
                    <a:p>
                      <a:pPr>
                        <a:lnSpc>
                          <a:spcPct val="150000"/>
                        </a:lnSpc>
                        <a:spcAft>
                          <a:spcPts val="0"/>
                        </a:spcAft>
                      </a:pPr>
                      <a:r>
                        <a:rPr lang="ru-RU" sz="1600">
                          <a:effectLst/>
                        </a:rPr>
                        <a:t>Радиус кривизны зеркала</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117475">
                        <a:lnSpc>
                          <a:spcPct val="150000"/>
                        </a:lnSpc>
                        <a:spcAft>
                          <a:spcPts val="0"/>
                        </a:spcAft>
                      </a:pPr>
                      <a:r>
                        <a:rPr lang="ru-RU" sz="1600">
                          <a:effectLst/>
                        </a:rPr>
                        <a:t>3450</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0" marR="17780" marT="0" marB="0"/>
                </a:tc>
                <a:extLst>
                  <a:ext uri="{0D108BD9-81ED-4DB2-BD59-A6C34878D82A}">
                    <a16:rowId xmlns:a16="http://schemas.microsoft.com/office/drawing/2014/main" val="10004"/>
                  </a:ext>
                </a:extLst>
              </a:tr>
              <a:tr h="0">
                <a:tc>
                  <a:txBody>
                    <a:bodyPr/>
                    <a:lstStyle/>
                    <a:p>
                      <a:pPr>
                        <a:lnSpc>
                          <a:spcPct val="150000"/>
                        </a:lnSpc>
                        <a:spcAft>
                          <a:spcPts val="0"/>
                        </a:spcAft>
                      </a:pPr>
                      <a:r>
                        <a:rPr lang="ru-RU" sz="1600">
                          <a:effectLst/>
                        </a:rPr>
                        <a:t>Радиус кривизны ФП</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117475">
                        <a:lnSpc>
                          <a:spcPct val="150000"/>
                        </a:lnSpc>
                        <a:spcAft>
                          <a:spcPts val="0"/>
                        </a:spcAft>
                      </a:pPr>
                      <a:r>
                        <a:rPr lang="ru-RU" sz="1600">
                          <a:effectLst/>
                        </a:rPr>
                        <a:t>1800</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0" marR="17780" marT="0" marB="0"/>
                </a:tc>
                <a:extLst>
                  <a:ext uri="{0D108BD9-81ED-4DB2-BD59-A6C34878D82A}">
                    <a16:rowId xmlns:a16="http://schemas.microsoft.com/office/drawing/2014/main" val="10005"/>
                  </a:ext>
                </a:extLst>
              </a:tr>
              <a:tr h="0">
                <a:tc>
                  <a:txBody>
                    <a:bodyPr/>
                    <a:lstStyle/>
                    <a:p>
                      <a:pPr>
                        <a:lnSpc>
                          <a:spcPct val="150000"/>
                        </a:lnSpc>
                        <a:spcAft>
                          <a:spcPts val="0"/>
                        </a:spcAft>
                      </a:pPr>
                      <a:r>
                        <a:rPr lang="ru-RU" sz="1600">
                          <a:effectLst/>
                        </a:rPr>
                        <a:t>Осевая длина системы</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117475">
                        <a:lnSpc>
                          <a:spcPct val="150000"/>
                        </a:lnSpc>
                        <a:spcAft>
                          <a:spcPts val="0"/>
                        </a:spcAft>
                      </a:pPr>
                      <a:r>
                        <a:rPr lang="ru-RU" sz="1600">
                          <a:effectLst/>
                        </a:rPr>
                        <a:t>3426</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0" marR="17780" marT="0" marB="0"/>
                </a:tc>
                <a:extLst>
                  <a:ext uri="{0D108BD9-81ED-4DB2-BD59-A6C34878D82A}">
                    <a16:rowId xmlns:a16="http://schemas.microsoft.com/office/drawing/2014/main" val="10006"/>
                  </a:ext>
                </a:extLst>
              </a:tr>
              <a:tr h="0">
                <a:tc>
                  <a:txBody>
                    <a:bodyPr/>
                    <a:lstStyle/>
                    <a:p>
                      <a:pPr>
                        <a:lnSpc>
                          <a:spcPct val="150000"/>
                        </a:lnSpc>
                        <a:spcAft>
                          <a:spcPts val="0"/>
                        </a:spcAft>
                      </a:pPr>
                      <a:r>
                        <a:rPr lang="ru-RU" sz="1600">
                          <a:effectLst/>
                        </a:rPr>
                        <a:t>Осевое расстояние от зеркала до ФП</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117475">
                        <a:lnSpc>
                          <a:spcPct val="150000"/>
                        </a:lnSpc>
                        <a:spcAft>
                          <a:spcPts val="0"/>
                        </a:spcAft>
                      </a:pPr>
                      <a:r>
                        <a:rPr lang="ru-RU" sz="1600" dirty="0">
                          <a:effectLst/>
                        </a:rPr>
                        <a:t>1615</a:t>
                      </a:r>
                      <a:endParaRPr lang="ru-RU" sz="1600" dirty="0">
                        <a:effectLst/>
                        <a:latin typeface="GOST type B" panose="02010404020404060303" pitchFamily="2" charset="0"/>
                        <a:ea typeface="Calibri" panose="020F0502020204030204" pitchFamily="34" charset="0"/>
                        <a:cs typeface="Times New Roman" panose="02020603050405020304" pitchFamily="18" charset="0"/>
                      </a:endParaRPr>
                    </a:p>
                  </a:txBody>
                  <a:tcPr marL="0" marR="17780" marT="0" marB="0"/>
                </a:tc>
                <a:extLst>
                  <a:ext uri="{0D108BD9-81ED-4DB2-BD59-A6C34878D82A}">
                    <a16:rowId xmlns:a16="http://schemas.microsoft.com/office/drawing/2014/main" val="10007"/>
                  </a:ext>
                </a:extLst>
              </a:tr>
            </a:tbl>
          </a:graphicData>
        </a:graphic>
      </p:graphicFrame>
      <p:pic>
        <p:nvPicPr>
          <p:cNvPr id="7" name="Рисунок 6"/>
          <p:cNvPicPr>
            <a:picLocks noChangeAspect="1"/>
          </p:cNvPicPr>
          <p:nvPr/>
        </p:nvPicPr>
        <p:blipFill>
          <a:blip r:embed="rId3"/>
          <a:stretch>
            <a:fillRect/>
          </a:stretch>
        </p:blipFill>
        <p:spPr>
          <a:xfrm>
            <a:off x="6361173" y="2178079"/>
            <a:ext cx="5493088" cy="2777969"/>
          </a:xfrm>
          <a:prstGeom prst="rect">
            <a:avLst/>
          </a:prstGeom>
        </p:spPr>
      </p:pic>
      <p:sp>
        <p:nvSpPr>
          <p:cNvPr id="8" name="TextBox 7"/>
          <p:cNvSpPr txBox="1"/>
          <p:nvPr/>
        </p:nvSpPr>
        <p:spPr>
          <a:xfrm>
            <a:off x="7196903" y="1063008"/>
            <a:ext cx="4037162" cy="923330"/>
          </a:xfrm>
          <a:prstGeom prst="rect">
            <a:avLst/>
          </a:prstGeom>
          <a:noFill/>
        </p:spPr>
        <p:txBody>
          <a:bodyPr wrap="square" rtlCol="0">
            <a:spAutoFit/>
          </a:bodyPr>
          <a:lstStyle/>
          <a:p>
            <a:pPr algn="ctr"/>
            <a:r>
              <a:rPr lang="ru-RU" dirty="0"/>
              <a:t>Характеристики системы, полученные в результате оптимизации параметров СЧ ОС.</a:t>
            </a:r>
          </a:p>
        </p:txBody>
      </p:sp>
      <p:graphicFrame>
        <p:nvGraphicFramePr>
          <p:cNvPr id="9" name="Таблица 8"/>
          <p:cNvGraphicFramePr>
            <a:graphicFrameLocks noGrp="1"/>
          </p:cNvGraphicFramePr>
          <p:nvPr/>
        </p:nvGraphicFramePr>
        <p:xfrm>
          <a:off x="6221559" y="5605652"/>
          <a:ext cx="5632702" cy="1021588"/>
        </p:xfrm>
        <a:graphic>
          <a:graphicData uri="http://schemas.openxmlformats.org/drawingml/2006/table">
            <a:tbl>
              <a:tblPr firstRow="1" firstCol="1" bandRow="1">
                <a:tableStyleId>{5C22544A-7EE6-4342-B048-85BDC9FD1C3A}</a:tableStyleId>
              </a:tblPr>
              <a:tblGrid>
                <a:gridCol w="1545335">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868680">
                  <a:extLst>
                    <a:ext uri="{9D8B030D-6E8A-4147-A177-3AD203B41FA5}">
                      <a16:colId xmlns:a16="http://schemas.microsoft.com/office/drawing/2014/main" val="20002"/>
                    </a:ext>
                  </a:extLst>
                </a:gridCol>
                <a:gridCol w="795528">
                  <a:extLst>
                    <a:ext uri="{9D8B030D-6E8A-4147-A177-3AD203B41FA5}">
                      <a16:colId xmlns:a16="http://schemas.microsoft.com/office/drawing/2014/main" val="20003"/>
                    </a:ext>
                  </a:extLst>
                </a:gridCol>
                <a:gridCol w="842078">
                  <a:extLst>
                    <a:ext uri="{9D8B030D-6E8A-4147-A177-3AD203B41FA5}">
                      <a16:colId xmlns:a16="http://schemas.microsoft.com/office/drawing/2014/main" val="20004"/>
                    </a:ext>
                  </a:extLst>
                </a:gridCol>
                <a:gridCol w="849561">
                  <a:extLst>
                    <a:ext uri="{9D8B030D-6E8A-4147-A177-3AD203B41FA5}">
                      <a16:colId xmlns:a16="http://schemas.microsoft.com/office/drawing/2014/main" val="20005"/>
                    </a:ext>
                  </a:extLst>
                </a:gridCol>
              </a:tblGrid>
              <a:tr h="0">
                <a:tc>
                  <a:txBody>
                    <a:bodyPr/>
                    <a:lstStyle/>
                    <a:p>
                      <a:pPr>
                        <a:lnSpc>
                          <a:spcPct val="150000"/>
                        </a:lnSpc>
                        <a:spcAft>
                          <a:spcPts val="0"/>
                        </a:spcAft>
                      </a:pPr>
                      <a:r>
                        <a:rPr lang="ru-RU" sz="1600" dirty="0">
                          <a:effectLst/>
                        </a:rPr>
                        <a:t>Полевой угол</a:t>
                      </a:r>
                      <a:endParaRPr lang="ru-RU" sz="1600" dirty="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ru-RU" sz="1600">
                          <a:effectLst/>
                        </a:rPr>
                        <a:t>0˚</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ru-RU" sz="1600">
                          <a:effectLst/>
                        </a:rPr>
                        <a:t>5˚</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ru-RU" sz="1600" dirty="0">
                          <a:effectLst/>
                        </a:rPr>
                        <a:t>10˚</a:t>
                      </a:r>
                      <a:endParaRPr lang="ru-RU" sz="1600" dirty="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ru-RU" sz="1600">
                          <a:effectLst/>
                        </a:rPr>
                        <a:t>15˚</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ru-RU" sz="1600">
                          <a:effectLst/>
                        </a:rPr>
                        <a:t>20˚</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nSpc>
                          <a:spcPct val="150000"/>
                        </a:lnSpc>
                        <a:spcAft>
                          <a:spcPts val="0"/>
                        </a:spcAft>
                      </a:pPr>
                      <a:r>
                        <a:rPr lang="ru-RU" sz="1600">
                          <a:effectLst/>
                        </a:rPr>
                        <a:t>Доля энергии в пикселе</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ru-RU" sz="1600">
                          <a:effectLst/>
                        </a:rPr>
                        <a:t>0,74</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ru-RU" sz="1600">
                          <a:effectLst/>
                        </a:rPr>
                        <a:t>0,92</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ru-RU" sz="1600">
                          <a:effectLst/>
                        </a:rPr>
                        <a:t>0,89</a:t>
                      </a:r>
                      <a:endParaRPr lang="ru-RU" sz="160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ru-RU" sz="1600" dirty="0">
                          <a:effectLst/>
                        </a:rPr>
                        <a:t>0,75</a:t>
                      </a:r>
                      <a:endParaRPr lang="ru-RU" sz="1600" dirty="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ru-RU" sz="1600" dirty="0">
                          <a:effectLst/>
                        </a:rPr>
                        <a:t>0,55</a:t>
                      </a:r>
                      <a:endParaRPr lang="ru-RU" sz="1600" dirty="0">
                        <a:effectLst/>
                        <a:latin typeface="GOST type B" panose="02010404020404060303"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3" name="Прямоугольник 2">
            <a:extLst>
              <a:ext uri="{FF2B5EF4-FFF2-40B4-BE49-F238E27FC236}">
                <a16:creationId xmlns:a16="http://schemas.microsoft.com/office/drawing/2014/main" id="{1ADD0652-8FFD-EB88-445E-0ECDE5F7B1BA}"/>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altLang="zh-CN" b="1" dirty="0"/>
              <a:t>Оптическая система «КЛПВЭ»</a:t>
            </a:r>
          </a:p>
        </p:txBody>
      </p:sp>
    </p:spTree>
    <p:extLst>
      <p:ext uri="{BB962C8B-B14F-4D97-AF65-F5344CB8AC3E}">
        <p14:creationId xmlns:p14="http://schemas.microsoft.com/office/powerpoint/2010/main" val="1600773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1018" y="1157822"/>
            <a:ext cx="5808614" cy="3973301"/>
          </a:xfrm>
          <a:prstGeom prst="rect">
            <a:avLst/>
          </a:prstGeom>
          <a:noFill/>
          <a:ln>
            <a:noFill/>
          </a:ln>
        </p:spPr>
      </p:pic>
      <p:pic>
        <p:nvPicPr>
          <p:cNvPr id="5" name="Рисунок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3248" y="3458337"/>
            <a:ext cx="4318000" cy="328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77062" y="5308866"/>
            <a:ext cx="6688174" cy="1323439"/>
          </a:xfrm>
          <a:prstGeom prst="rect">
            <a:avLst/>
          </a:prstGeom>
        </p:spPr>
        <p:txBody>
          <a:bodyPr wrap="square">
            <a:spAutoFit/>
          </a:bodyPr>
          <a:lstStyle/>
          <a:p>
            <a:pPr algn="ctr"/>
            <a:r>
              <a:rPr lang="ru-RU" sz="2000" dirty="0">
                <a:ea typeface="Calibri" panose="020F0502020204030204" pitchFamily="34" charset="0"/>
                <a:cs typeface="Times New Roman" panose="02020603050405020304" pitchFamily="18" charset="0"/>
              </a:rPr>
              <a:t>Трек ШАЛ на фотоприемнике «КЛПВЭ», снизу - в увеличенном виде изображен модуль фотоприемника, куда попал сигнал. Цветом обозначен интегральное значение сигнала (для простоты фон выключен).</a:t>
            </a:r>
            <a:endParaRPr lang="ru-RU" sz="2000" dirty="0"/>
          </a:p>
        </p:txBody>
      </p:sp>
      <p:sp>
        <p:nvSpPr>
          <p:cNvPr id="7" name="Заголовок 1"/>
          <p:cNvSpPr txBox="1">
            <a:spLocks/>
          </p:cNvSpPr>
          <p:nvPr/>
        </p:nvSpPr>
        <p:spPr>
          <a:xfrm>
            <a:off x="2191468" y="5070"/>
            <a:ext cx="7886700" cy="100647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ru-RU" sz="3600" dirty="0"/>
          </a:p>
        </p:txBody>
      </p:sp>
      <p:sp>
        <p:nvSpPr>
          <p:cNvPr id="3" name="Заголовок 2"/>
          <p:cNvSpPr>
            <a:spLocks noGrp="1"/>
          </p:cNvSpPr>
          <p:nvPr>
            <p:ph type="title"/>
          </p:nvPr>
        </p:nvSpPr>
        <p:spPr>
          <a:xfrm>
            <a:off x="838200" y="365127"/>
            <a:ext cx="9239968" cy="969897"/>
          </a:xfrm>
        </p:spPr>
        <p:txBody>
          <a:bodyPr>
            <a:normAutofit fontScale="90000"/>
          </a:bodyPr>
          <a:lstStyle/>
          <a:p>
            <a:pPr algn="ctr"/>
            <a:br>
              <a:rPr lang="ru-RU" dirty="0"/>
            </a:br>
            <a:endParaRPr lang="ru-RU" dirty="0"/>
          </a:p>
        </p:txBody>
      </p:sp>
      <p:pic>
        <p:nvPicPr>
          <p:cNvPr id="8" name="Рисунок 5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87923" y="1157822"/>
            <a:ext cx="316865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a:extLst>
              <a:ext uri="{FF2B5EF4-FFF2-40B4-BE49-F238E27FC236}">
                <a16:creationId xmlns:a16="http://schemas.microsoft.com/office/drawing/2014/main" id="{03D62CF6-5DD3-0AE8-CCFC-D043FF101DD3}"/>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altLang="zh-CN" b="1" dirty="0"/>
              <a:t>Моделирование работы детектора</a:t>
            </a:r>
          </a:p>
        </p:txBody>
      </p:sp>
    </p:spTree>
    <p:extLst>
      <p:ext uri="{BB962C8B-B14F-4D97-AF65-F5344CB8AC3E}">
        <p14:creationId xmlns:p14="http://schemas.microsoft.com/office/powerpoint/2010/main" val="1310793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80094"/>
          </a:xfrm>
        </p:spPr>
        <p:txBody>
          <a:bodyPr/>
          <a:lstStyle/>
          <a:p>
            <a:pPr algn="ctr"/>
            <a:endParaRPr lang="ru-RU" dirty="0"/>
          </a:p>
        </p:txBody>
      </p:sp>
      <p:pic>
        <p:nvPicPr>
          <p:cNvPr id="5" name="Объект 4"/>
          <p:cNvPicPr>
            <a:picLocks noGrp="1" noChangeAspect="1"/>
          </p:cNvPicPr>
          <p:nvPr>
            <p:ph idx="1"/>
          </p:nvPr>
        </p:nvPicPr>
        <p:blipFill>
          <a:blip r:embed="rId2"/>
          <a:stretch>
            <a:fillRect/>
          </a:stretch>
        </p:blipFill>
        <p:spPr>
          <a:xfrm>
            <a:off x="4044285" y="4084267"/>
            <a:ext cx="4173503" cy="2773734"/>
          </a:xfrm>
          <a:prstGeom prst="rect">
            <a:avLst/>
          </a:prstGeom>
        </p:spPr>
      </p:pic>
      <p:pic>
        <p:nvPicPr>
          <p:cNvPr id="6" name="Рисунок 5"/>
          <p:cNvPicPr>
            <a:picLocks noChangeAspect="1"/>
          </p:cNvPicPr>
          <p:nvPr/>
        </p:nvPicPr>
        <p:blipFill>
          <a:blip r:embed="rId3"/>
          <a:stretch>
            <a:fillRect/>
          </a:stretch>
        </p:blipFill>
        <p:spPr>
          <a:xfrm>
            <a:off x="8478175" y="4084266"/>
            <a:ext cx="3713825" cy="2773734"/>
          </a:xfrm>
          <a:prstGeom prst="rect">
            <a:avLst/>
          </a:prstGeom>
        </p:spPr>
      </p:pic>
      <p:pic>
        <p:nvPicPr>
          <p:cNvPr id="3" name="Рисунок 2"/>
          <p:cNvPicPr>
            <a:picLocks noChangeAspect="1"/>
          </p:cNvPicPr>
          <p:nvPr/>
        </p:nvPicPr>
        <p:blipFill>
          <a:blip r:embed="rId4"/>
          <a:stretch>
            <a:fillRect/>
          </a:stretch>
        </p:blipFill>
        <p:spPr>
          <a:xfrm>
            <a:off x="121214" y="1213159"/>
            <a:ext cx="3705061" cy="2604691"/>
          </a:xfrm>
          <a:prstGeom prst="rect">
            <a:avLst/>
          </a:prstGeom>
        </p:spPr>
      </p:pic>
      <p:pic>
        <p:nvPicPr>
          <p:cNvPr id="4" name="Рисунок 3"/>
          <p:cNvPicPr>
            <a:picLocks noChangeAspect="1"/>
          </p:cNvPicPr>
          <p:nvPr/>
        </p:nvPicPr>
        <p:blipFill>
          <a:blip r:embed="rId5"/>
          <a:stretch>
            <a:fillRect/>
          </a:stretch>
        </p:blipFill>
        <p:spPr>
          <a:xfrm>
            <a:off x="121214" y="4032228"/>
            <a:ext cx="3672914" cy="2315305"/>
          </a:xfrm>
          <a:prstGeom prst="rect">
            <a:avLst/>
          </a:prstGeom>
        </p:spPr>
      </p:pic>
      <p:pic>
        <p:nvPicPr>
          <p:cNvPr id="7" name="Рисунок 6"/>
          <p:cNvPicPr>
            <a:picLocks noChangeAspect="1"/>
          </p:cNvPicPr>
          <p:nvPr/>
        </p:nvPicPr>
        <p:blipFill>
          <a:blip r:embed="rId6"/>
          <a:stretch>
            <a:fillRect/>
          </a:stretch>
        </p:blipFill>
        <p:spPr>
          <a:xfrm>
            <a:off x="3947489" y="1220454"/>
            <a:ext cx="3740737" cy="2672630"/>
          </a:xfrm>
          <a:prstGeom prst="rect">
            <a:avLst/>
          </a:prstGeom>
        </p:spPr>
      </p:pic>
      <p:sp>
        <p:nvSpPr>
          <p:cNvPr id="8" name="Прямоугольник 7"/>
          <p:cNvSpPr/>
          <p:nvPr/>
        </p:nvSpPr>
        <p:spPr>
          <a:xfrm>
            <a:off x="0" y="1145220"/>
            <a:ext cx="7688226" cy="282309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0" y="4034902"/>
            <a:ext cx="12183123" cy="2823098"/>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7809441" y="1213159"/>
            <a:ext cx="4382560" cy="3046988"/>
          </a:xfrm>
          <a:prstGeom prst="rect">
            <a:avLst/>
          </a:prstGeom>
          <a:noFill/>
        </p:spPr>
        <p:txBody>
          <a:bodyPr wrap="square" rtlCol="0">
            <a:spAutoFit/>
          </a:bodyPr>
          <a:lstStyle/>
          <a:p>
            <a:pPr marL="342900" indent="-342900">
              <a:buFont typeface="Wingdings" panose="05000000000000000000" pitchFamily="2" charset="2"/>
              <a:buChar char="ü"/>
            </a:pPr>
            <a:r>
              <a:rPr lang="ru-RU" sz="2400" dirty="0"/>
              <a:t>Энергетическое разрешение</a:t>
            </a:r>
            <a:r>
              <a:rPr lang="en-US" sz="2400" dirty="0"/>
              <a:t>:</a:t>
            </a:r>
            <a:r>
              <a:rPr lang="ru-RU" sz="2400" dirty="0"/>
              <a:t> 	15-25 %</a:t>
            </a:r>
          </a:p>
          <a:p>
            <a:pPr marL="342900" indent="-342900">
              <a:buFont typeface="Wingdings" panose="05000000000000000000" pitchFamily="2" charset="2"/>
              <a:buChar char="ü"/>
            </a:pPr>
            <a:r>
              <a:rPr lang="ru-RU" sz="2400" dirty="0"/>
              <a:t>Угловое разрешение</a:t>
            </a:r>
            <a:r>
              <a:rPr lang="en-US" sz="2400" dirty="0"/>
              <a:t>:</a:t>
            </a:r>
            <a:r>
              <a:rPr lang="ru-RU" sz="2400" dirty="0"/>
              <a:t> </a:t>
            </a:r>
          </a:p>
          <a:p>
            <a:pPr lvl="1"/>
            <a:r>
              <a:rPr lang="ru-RU" sz="2400" dirty="0"/>
              <a:t>	1° - 7° (зависит от энергии и зенитного угла).</a:t>
            </a:r>
          </a:p>
          <a:p>
            <a:pPr marL="342900" indent="-342900">
              <a:buFont typeface="Wingdings" panose="05000000000000000000" pitchFamily="2" charset="2"/>
              <a:buChar char="ü"/>
            </a:pPr>
            <a:r>
              <a:rPr lang="ru-RU" sz="2400" dirty="0"/>
              <a:t>Точность определения </a:t>
            </a:r>
            <a:r>
              <a:rPr lang="en-US" sz="2400" dirty="0" err="1"/>
              <a:t>Xmax</a:t>
            </a:r>
            <a:r>
              <a:rPr lang="en-US" sz="2400" dirty="0"/>
              <a:t>: </a:t>
            </a:r>
            <a:r>
              <a:rPr lang="ru-RU" sz="2400" dirty="0"/>
              <a:t>	</a:t>
            </a:r>
            <a:r>
              <a:rPr lang="en-US" sz="2400" dirty="0"/>
              <a:t>50-90 </a:t>
            </a:r>
            <a:r>
              <a:rPr lang="ru-RU" sz="2400" dirty="0"/>
              <a:t>г/см</a:t>
            </a:r>
            <a:r>
              <a:rPr lang="ru-RU" sz="2400" baseline="30000" dirty="0"/>
              <a:t>2</a:t>
            </a:r>
          </a:p>
          <a:p>
            <a:r>
              <a:rPr lang="en-US" sz="2400" dirty="0"/>
              <a:t> </a:t>
            </a:r>
            <a:endParaRPr lang="ru-RU" sz="2400" dirty="0"/>
          </a:p>
        </p:txBody>
      </p:sp>
      <p:sp>
        <p:nvSpPr>
          <p:cNvPr id="11" name="Номер слайда 10"/>
          <p:cNvSpPr>
            <a:spLocks noGrp="1"/>
          </p:cNvSpPr>
          <p:nvPr>
            <p:ph type="sldNum" sz="quarter" idx="12"/>
          </p:nvPr>
        </p:nvSpPr>
        <p:spPr/>
        <p:txBody>
          <a:bodyPr/>
          <a:lstStyle/>
          <a:p>
            <a:fld id="{BDA50131-2E06-4498-A4E1-94708F981162}" type="slidenum">
              <a:rPr lang="ru-RU" smtClean="0"/>
              <a:t>33</a:t>
            </a:fld>
            <a:endParaRPr lang="ru-RU"/>
          </a:p>
        </p:txBody>
      </p:sp>
      <p:sp>
        <p:nvSpPr>
          <p:cNvPr id="12" name="Прямоугольник 11">
            <a:extLst>
              <a:ext uri="{FF2B5EF4-FFF2-40B4-BE49-F238E27FC236}">
                <a16:creationId xmlns:a16="http://schemas.microsoft.com/office/drawing/2014/main" id="{836AEB76-AADA-2BA3-E9FF-A40FAEED2801}"/>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altLang="zh-CN" b="1" dirty="0"/>
              <a:t>Реконструкция параметров частицы</a:t>
            </a:r>
          </a:p>
        </p:txBody>
      </p:sp>
    </p:spTree>
    <p:extLst>
      <p:ext uri="{BB962C8B-B14F-4D97-AF65-F5344CB8AC3E}">
        <p14:creationId xmlns:p14="http://schemas.microsoft.com/office/powerpoint/2010/main" val="496105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C1E386E-72C4-8DC1-509B-ADF33DE989B4}"/>
              </a:ext>
            </a:extLst>
          </p:cNvPr>
          <p:cNvPicPr>
            <a:picLocks noChangeAspect="1"/>
          </p:cNvPicPr>
          <p:nvPr/>
        </p:nvPicPr>
        <p:blipFill>
          <a:blip r:embed="rId2"/>
          <a:stretch>
            <a:fillRect/>
          </a:stretch>
        </p:blipFill>
        <p:spPr>
          <a:xfrm>
            <a:off x="133350" y="385521"/>
            <a:ext cx="3676650" cy="6439389"/>
          </a:xfrm>
          <a:prstGeom prst="rect">
            <a:avLst/>
          </a:prstGeom>
        </p:spPr>
      </p:pic>
      <p:sp>
        <p:nvSpPr>
          <p:cNvPr id="6" name="Прямоугольник 5">
            <a:extLst>
              <a:ext uri="{FF2B5EF4-FFF2-40B4-BE49-F238E27FC236}">
                <a16:creationId xmlns:a16="http://schemas.microsoft.com/office/drawing/2014/main" id="{FA6AE3EE-7CD6-13AC-3C80-2B998693567B}"/>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altLang="zh-CN" b="1" dirty="0"/>
              <a:t>Задел. Исследование фоновых условий регистрации КЛ ПВЭ в эксперименте «УФ атмосфера»</a:t>
            </a:r>
          </a:p>
        </p:txBody>
      </p:sp>
      <p:sp>
        <p:nvSpPr>
          <p:cNvPr id="8" name="TextBox 7">
            <a:extLst>
              <a:ext uri="{FF2B5EF4-FFF2-40B4-BE49-F238E27FC236}">
                <a16:creationId xmlns:a16="http://schemas.microsoft.com/office/drawing/2014/main" id="{6727ED36-1C35-3CF5-A2CA-BF051EEB90AD}"/>
              </a:ext>
            </a:extLst>
          </p:cNvPr>
          <p:cNvSpPr txBox="1"/>
          <p:nvPr/>
        </p:nvSpPr>
        <p:spPr>
          <a:xfrm>
            <a:off x="3907971" y="3521347"/>
            <a:ext cx="8150679" cy="1477328"/>
          </a:xfrm>
          <a:prstGeom prst="rect">
            <a:avLst/>
          </a:prstGeom>
          <a:noFill/>
        </p:spPr>
        <p:txBody>
          <a:bodyPr wrap="square">
            <a:spAutoFit/>
          </a:bodyPr>
          <a:lstStyle/>
          <a:p>
            <a:pPr algn="ctr"/>
            <a:r>
              <a:rPr lang="ru-RU" altLang="zh-CN" sz="1800" b="1" dirty="0">
                <a:ea typeface="Times New Roman" panose="02020603050405020304" pitchFamily="18" charset="0"/>
              </a:rPr>
              <a:t>«УФ атмосфера» – прототип детектора КЛ ПВЭ на борту МКС.</a:t>
            </a:r>
          </a:p>
          <a:p>
            <a:pPr algn="just"/>
            <a:r>
              <a:rPr lang="ru-RU" altLang="zh-CN" sz="1800" dirty="0">
                <a:ea typeface="Times New Roman" panose="02020603050405020304" pitchFamily="18" charset="0"/>
              </a:rPr>
              <a:t>Предполагая отсутствие луны и типичные соотношения доли земли/океана и ясной/облачной атмосферы, равные 30/70, средний уровень фона составляет 1,3 отсчета/пиксель/GTU (</a:t>
            </a:r>
            <a:r>
              <a:rPr lang="en-US" altLang="zh-CN" sz="1800" dirty="0">
                <a:ea typeface="Times New Roman" panose="02020603050405020304" pitchFamily="18" charset="0"/>
              </a:rPr>
              <a:t>GTU</a:t>
            </a:r>
            <a:r>
              <a:rPr lang="ru-RU" altLang="zh-CN" sz="1800" dirty="0">
                <a:ea typeface="Times New Roman" panose="02020603050405020304" pitchFamily="18" charset="0"/>
              </a:rPr>
              <a:t> – один такт измерения, равный 2,5 мкс). </a:t>
            </a:r>
            <a:r>
              <a:rPr lang="ru-RU" altLang="zh-CN" sz="1800" dirty="0"/>
              <a:t>Ожидаемое соотношение фона (</a:t>
            </a:r>
            <a:r>
              <a:rPr lang="en-US" altLang="zh-CN" sz="1800" i="1" dirty="0"/>
              <a:t>R</a:t>
            </a:r>
            <a:r>
              <a:rPr lang="ru-RU" altLang="zh-CN" sz="1800" dirty="0"/>
              <a:t>) между НА «УФ атмосфера» и «КЛПВЭ» составляет:</a:t>
            </a:r>
            <a:endParaRPr lang="zh-CN" altLang="en-US" dirty="0"/>
          </a:p>
        </p:txBody>
      </p:sp>
      <mc:AlternateContent xmlns:mc="http://schemas.openxmlformats.org/markup-compatibility/2006" xmlns:a14="http://schemas.microsoft.com/office/drawing/2010/main">
        <mc:Choice Requires="a14">
          <p:sp>
            <p:nvSpPr>
              <p:cNvPr id="9" name="Прямоугольник 8">
                <a:extLst>
                  <a:ext uri="{FF2B5EF4-FFF2-40B4-BE49-F238E27FC236}">
                    <a16:creationId xmlns:a16="http://schemas.microsoft.com/office/drawing/2014/main" id="{333B7354-5187-E160-FAAC-C0A17B65663B}"/>
                  </a:ext>
                </a:extLst>
              </p:cNvPr>
              <p:cNvSpPr/>
              <p:nvPr/>
            </p:nvSpPr>
            <p:spPr>
              <a:xfrm>
                <a:off x="4362222" y="4942855"/>
                <a:ext cx="6914043" cy="84465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ru-RU" sz="2000" i="1" smtClean="0">
                          <a:latin typeface="Cambria Math" panose="02040503050406030204" pitchFamily="18" charset="0"/>
                        </a:rPr>
                        <m:t>𝑅</m:t>
                      </m:r>
                      <m:r>
                        <a:rPr lang="ru-RU" sz="2000" i="0">
                          <a:latin typeface="Cambria Math" panose="02040503050406030204" pitchFamily="18" charset="0"/>
                        </a:rPr>
                        <m:t>=</m:t>
                      </m:r>
                      <m:sSup>
                        <m:sSupPr>
                          <m:ctrlPr>
                            <a:rPr lang="ru-RU" sz="2000" i="1">
                              <a:latin typeface="Cambria Math" panose="02040503050406030204" pitchFamily="18" charset="0"/>
                            </a:rPr>
                          </m:ctrlPr>
                        </m:sSupPr>
                        <m:e>
                          <m:d>
                            <m:dPr>
                              <m:ctrlPr>
                                <a:rPr lang="ru-RU" sz="2000" i="1">
                                  <a:latin typeface="Cambria Math" panose="02040503050406030204" pitchFamily="18" charset="0"/>
                                </a:rPr>
                              </m:ctrlPr>
                            </m:dPr>
                            <m:e>
                              <m:f>
                                <m:fPr>
                                  <m:ctrlPr>
                                    <a:rPr lang="ru-RU" sz="2000" i="1">
                                      <a:latin typeface="Cambria Math" panose="02040503050406030204" pitchFamily="18" charset="0"/>
                                    </a:rPr>
                                  </m:ctrlPr>
                                </m:fPr>
                                <m:num>
                                  <m:sSub>
                                    <m:sSubPr>
                                      <m:ctrlPr>
                                        <a:rPr lang="ru-RU" sz="2000" i="1">
                                          <a:latin typeface="Cambria Math" panose="02040503050406030204" pitchFamily="18" charset="0"/>
                                        </a:rPr>
                                      </m:ctrlPr>
                                    </m:sSubPr>
                                    <m:e>
                                      <m:r>
                                        <a:rPr lang="ru-RU" sz="2000" i="1">
                                          <a:latin typeface="Cambria Math" panose="02040503050406030204" pitchFamily="18" charset="0"/>
                                        </a:rPr>
                                        <m:t>𝐿</m:t>
                                      </m:r>
                                    </m:e>
                                    <m:sub>
                                      <m:r>
                                        <a:rPr lang="ru-RU" sz="2000" i="1">
                                          <a:latin typeface="Cambria Math" panose="02040503050406030204" pitchFamily="18" charset="0"/>
                                        </a:rPr>
                                        <m:t>𝑈𝑉</m:t>
                                      </m:r>
                                    </m:sub>
                                  </m:sSub>
                                </m:num>
                                <m:den>
                                  <m:sSub>
                                    <m:sSubPr>
                                      <m:ctrlPr>
                                        <a:rPr lang="ru-RU" sz="2000" i="1">
                                          <a:latin typeface="Cambria Math" panose="02040503050406030204" pitchFamily="18" charset="0"/>
                                        </a:rPr>
                                      </m:ctrlPr>
                                    </m:sSubPr>
                                    <m:e>
                                      <m:r>
                                        <a:rPr lang="ru-RU" sz="2000" i="1">
                                          <a:latin typeface="Cambria Math" panose="02040503050406030204" pitchFamily="18" charset="0"/>
                                        </a:rPr>
                                        <m:t>𝐿</m:t>
                                      </m:r>
                                    </m:e>
                                    <m:sub>
                                      <m:r>
                                        <a:rPr lang="ru-RU" sz="2000" b="0" i="1" smtClean="0">
                                          <a:latin typeface="Cambria Math" panose="02040503050406030204" pitchFamily="18" charset="0"/>
                                        </a:rPr>
                                        <m:t>КЛПВЭ</m:t>
                                      </m:r>
                                    </m:sub>
                                  </m:sSub>
                                </m:den>
                              </m:f>
                            </m:e>
                          </m:d>
                        </m:e>
                        <m:sup>
                          <m:r>
                            <a:rPr lang="ru-RU" sz="2000" i="0">
                              <a:latin typeface="Cambria Math" panose="02040503050406030204" pitchFamily="18" charset="0"/>
                            </a:rPr>
                            <m:t>2</m:t>
                          </m:r>
                        </m:sup>
                      </m:sSup>
                      <m:r>
                        <a:rPr lang="ru-RU" sz="2000" i="0">
                          <a:latin typeface="Cambria Math" panose="02040503050406030204" pitchFamily="18" charset="0"/>
                        </a:rPr>
                        <m:t>×</m:t>
                      </m:r>
                      <m:f>
                        <m:fPr>
                          <m:ctrlPr>
                            <a:rPr lang="ru-RU" sz="2000" i="1">
                              <a:latin typeface="Cambria Math" panose="02040503050406030204" pitchFamily="18" charset="0"/>
                            </a:rPr>
                          </m:ctrlPr>
                        </m:fPr>
                        <m:num>
                          <m:sSub>
                            <m:sSubPr>
                              <m:ctrlPr>
                                <a:rPr lang="ru-RU" sz="2000" i="1">
                                  <a:latin typeface="Cambria Math" panose="02040503050406030204" pitchFamily="18" charset="0"/>
                                </a:rPr>
                              </m:ctrlPr>
                            </m:sSubPr>
                            <m:e>
                              <m:r>
                                <a:rPr lang="ru-RU" sz="2000" i="1">
                                  <a:latin typeface="Cambria Math" panose="02040503050406030204" pitchFamily="18" charset="0"/>
                                </a:rPr>
                                <m:t>𝐴</m:t>
                              </m:r>
                            </m:e>
                            <m:sub>
                              <m:r>
                                <a:rPr lang="ru-RU" sz="2000" i="1">
                                  <a:latin typeface="Cambria Math" panose="02040503050406030204" pitchFamily="18" charset="0"/>
                                </a:rPr>
                                <m:t>𝑈𝑉</m:t>
                              </m:r>
                            </m:sub>
                          </m:sSub>
                        </m:num>
                        <m:den>
                          <m:sSub>
                            <m:sSubPr>
                              <m:ctrlPr>
                                <a:rPr lang="ru-RU" sz="2000" i="1">
                                  <a:latin typeface="Cambria Math" panose="02040503050406030204" pitchFamily="18" charset="0"/>
                                </a:rPr>
                              </m:ctrlPr>
                            </m:sSubPr>
                            <m:e>
                              <m:r>
                                <a:rPr lang="ru-RU" sz="2000" i="1">
                                  <a:latin typeface="Cambria Math" panose="02040503050406030204" pitchFamily="18" charset="0"/>
                                </a:rPr>
                                <m:t>𝐴</m:t>
                              </m:r>
                            </m:e>
                            <m:sub>
                              <m:r>
                                <a:rPr lang="ru-RU" altLang="zh-CN" sz="2000" b="0" i="1" smtClean="0">
                                  <a:latin typeface="Cambria Math" panose="02040503050406030204" pitchFamily="18" charset="0"/>
                                </a:rPr>
                                <m:t>КЛПВЭ</m:t>
                              </m:r>
                            </m:sub>
                          </m:sSub>
                        </m:den>
                      </m:f>
                      <m:r>
                        <a:rPr lang="ru-RU" sz="2000" i="0">
                          <a:latin typeface="Cambria Math" panose="02040503050406030204" pitchFamily="18" charset="0"/>
                        </a:rPr>
                        <m:t>×</m:t>
                      </m:r>
                      <m:f>
                        <m:fPr>
                          <m:ctrlPr>
                            <a:rPr lang="ru-RU" sz="2000" i="1">
                              <a:latin typeface="Cambria Math" panose="02040503050406030204" pitchFamily="18" charset="0"/>
                            </a:rPr>
                          </m:ctrlPr>
                        </m:fPr>
                        <m:num>
                          <m:sSub>
                            <m:sSubPr>
                              <m:ctrlPr>
                                <a:rPr lang="ru-RU" sz="2000" i="1">
                                  <a:latin typeface="Cambria Math" panose="02040503050406030204" pitchFamily="18" charset="0"/>
                                </a:rPr>
                              </m:ctrlPr>
                            </m:sSubPr>
                            <m:e>
                              <m:r>
                                <a:rPr lang="ru-RU" sz="2000" i="1">
                                  <a:latin typeface="Cambria Math" panose="02040503050406030204" pitchFamily="18" charset="0"/>
                                </a:rPr>
                                <m:t>𝜀</m:t>
                              </m:r>
                            </m:e>
                            <m:sub>
                              <m:r>
                                <a:rPr lang="ru-RU" sz="2000" i="1">
                                  <a:latin typeface="Cambria Math" panose="02040503050406030204" pitchFamily="18" charset="0"/>
                                </a:rPr>
                                <m:t>𝑈𝑉</m:t>
                              </m:r>
                            </m:sub>
                          </m:sSub>
                        </m:num>
                        <m:den>
                          <m:sSub>
                            <m:sSubPr>
                              <m:ctrlPr>
                                <a:rPr lang="ru-RU" sz="2000" i="1">
                                  <a:latin typeface="Cambria Math" panose="02040503050406030204" pitchFamily="18" charset="0"/>
                                </a:rPr>
                              </m:ctrlPr>
                            </m:sSubPr>
                            <m:e>
                              <m:r>
                                <a:rPr lang="ru-RU" sz="2000" i="1">
                                  <a:latin typeface="Cambria Math" panose="02040503050406030204" pitchFamily="18" charset="0"/>
                                </a:rPr>
                                <m:t>𝜀</m:t>
                              </m:r>
                            </m:e>
                            <m:sub>
                              <m:r>
                                <a:rPr lang="ru-RU" altLang="zh-CN" sz="2000" b="0" i="1" smtClean="0">
                                  <a:latin typeface="Cambria Math" panose="02040503050406030204" pitchFamily="18" charset="0"/>
                                </a:rPr>
                                <m:t>КЛПВЭ</m:t>
                              </m:r>
                            </m:sub>
                          </m:sSub>
                        </m:den>
                      </m:f>
                    </m:oMath>
                  </m:oMathPara>
                </a14:m>
                <a:endParaRPr lang="ru-RU" sz="2000" dirty="0"/>
              </a:p>
            </p:txBody>
          </p:sp>
        </mc:Choice>
        <mc:Fallback xmlns="">
          <p:sp>
            <p:nvSpPr>
              <p:cNvPr id="9" name="Прямоугольник 8">
                <a:extLst>
                  <a:ext uri="{FF2B5EF4-FFF2-40B4-BE49-F238E27FC236}">
                    <a16:creationId xmlns:a16="http://schemas.microsoft.com/office/drawing/2014/main" id="{333B7354-5187-E160-FAAC-C0A17B65663B}"/>
                  </a:ext>
                </a:extLst>
              </p:cNvPr>
              <p:cNvSpPr>
                <a:spLocks noRot="1" noChangeAspect="1" noMove="1" noResize="1" noEditPoints="1" noAdjustHandles="1" noChangeArrowheads="1" noChangeShapeType="1" noTextEdit="1"/>
              </p:cNvSpPr>
              <p:nvPr/>
            </p:nvSpPr>
            <p:spPr>
              <a:xfrm>
                <a:off x="4362222" y="4942855"/>
                <a:ext cx="6914043" cy="844655"/>
              </a:xfrm>
              <a:prstGeom prst="rect">
                <a:avLst/>
              </a:prstGeom>
              <a:blipFill>
                <a:blip r:embed="rId3"/>
                <a:stretch>
                  <a:fillRect/>
                </a:stretch>
              </a:blipFill>
            </p:spPr>
            <p:txBody>
              <a:bodyPr/>
              <a:lstStyle/>
              <a:p>
                <a:r>
                  <a:rPr lang="zh-CN" altLang="en-US">
                    <a:noFill/>
                  </a:rPr>
                  <a:t> </a:t>
                </a:r>
              </a:p>
            </p:txBody>
          </p:sp>
        </mc:Fallback>
      </mc:AlternateContent>
      <p:sp>
        <p:nvSpPr>
          <p:cNvPr id="11" name="TextBox 10">
            <a:extLst>
              <a:ext uri="{FF2B5EF4-FFF2-40B4-BE49-F238E27FC236}">
                <a16:creationId xmlns:a16="http://schemas.microsoft.com/office/drawing/2014/main" id="{8BF527C3-3BB3-4C0D-9FC0-998C7FB276C1}"/>
              </a:ext>
            </a:extLst>
          </p:cNvPr>
          <p:cNvSpPr txBox="1"/>
          <p:nvPr/>
        </p:nvSpPr>
        <p:spPr>
          <a:xfrm>
            <a:off x="3907971" y="5855578"/>
            <a:ext cx="8284029" cy="923330"/>
          </a:xfrm>
          <a:prstGeom prst="rect">
            <a:avLst/>
          </a:prstGeom>
          <a:noFill/>
        </p:spPr>
        <p:txBody>
          <a:bodyPr wrap="square">
            <a:spAutoFit/>
          </a:bodyPr>
          <a:lstStyle/>
          <a:p>
            <a:pPr algn="ctr"/>
            <a:r>
              <a:rPr lang="ru-RU" altLang="zh-CN" dirty="0">
                <a:ea typeface="Times New Roman" panose="02020603050405020304" pitchFamily="18" charset="0"/>
              </a:rPr>
              <a:t>О</a:t>
            </a:r>
            <a:r>
              <a:rPr lang="ru-RU" altLang="zh-CN" sz="1800" dirty="0">
                <a:ea typeface="Times New Roman" panose="02020603050405020304" pitchFamily="18" charset="0"/>
              </a:rPr>
              <a:t>жидаемое отношение УФ-фона должно быть </a:t>
            </a:r>
            <a:r>
              <a:rPr lang="en-US" altLang="zh-CN" sz="1800" i="1" dirty="0">
                <a:ea typeface="Times New Roman" panose="02020603050405020304" pitchFamily="18" charset="0"/>
              </a:rPr>
              <a:t>R</a:t>
            </a:r>
            <a:r>
              <a:rPr lang="ru-RU" altLang="zh-CN" sz="1800" dirty="0">
                <a:ea typeface="Times New Roman" panose="02020603050405020304" pitchFamily="18" charset="0"/>
              </a:rPr>
              <a:t> = 1,4±0,3, т.е. ожидаемое среднее значение фона для «КЛПВЭ» составляет </a:t>
            </a:r>
            <a:r>
              <a:rPr lang="ru-RU" altLang="zh-CN" sz="1800" b="1" dirty="0">
                <a:ea typeface="Times New Roman" panose="02020603050405020304" pitchFamily="18" charset="0"/>
              </a:rPr>
              <a:t>(0,93±0,20) отсчетов/пиксель/GTU.</a:t>
            </a:r>
            <a:endParaRPr lang="zh-CN" altLang="en-US" dirty="0"/>
          </a:p>
        </p:txBody>
      </p:sp>
      <p:pic>
        <p:nvPicPr>
          <p:cNvPr id="3" name="Рисунок 2">
            <a:extLst>
              <a:ext uri="{FF2B5EF4-FFF2-40B4-BE49-F238E27FC236}">
                <a16:creationId xmlns:a16="http://schemas.microsoft.com/office/drawing/2014/main" id="{B9D2D987-3F42-8C66-2D77-6DC2DDC2D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6230" y="640211"/>
            <a:ext cx="2177099" cy="2390431"/>
          </a:xfrm>
          <a:prstGeom prst="rect">
            <a:avLst/>
          </a:prstGeom>
        </p:spPr>
      </p:pic>
      <p:pic>
        <p:nvPicPr>
          <p:cNvPr id="10" name="Рисунок 9">
            <a:extLst>
              <a:ext uri="{FF2B5EF4-FFF2-40B4-BE49-F238E27FC236}">
                <a16:creationId xmlns:a16="http://schemas.microsoft.com/office/drawing/2014/main" id="{39078647-85EB-4BF5-4622-190D3A0377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4467" y="531572"/>
            <a:ext cx="3938754" cy="2608785"/>
          </a:xfrm>
          <a:prstGeom prst="rect">
            <a:avLst/>
          </a:prstGeom>
        </p:spPr>
      </p:pic>
    </p:spTree>
    <p:extLst>
      <p:ext uri="{BB962C8B-B14F-4D97-AF65-F5344CB8AC3E}">
        <p14:creationId xmlns:p14="http://schemas.microsoft.com/office/powerpoint/2010/main" val="1597013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FAE00-44D6-B512-917A-356B7A961897}"/>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19563165-0D64-53A3-2BCC-C747045AD806}"/>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b="1" dirty="0"/>
              <a:t>Научная аппаратура. Механическая конструкция. Вариант </a:t>
            </a:r>
            <a:r>
              <a:rPr lang="en-GB" b="1" dirty="0"/>
              <a:t>2</a:t>
            </a:r>
            <a:r>
              <a:rPr lang="ru-RU" b="1" dirty="0"/>
              <a:t>.</a:t>
            </a:r>
          </a:p>
        </p:txBody>
      </p:sp>
      <p:pic>
        <p:nvPicPr>
          <p:cNvPr id="4" name="Рисунок 3">
            <a:extLst>
              <a:ext uri="{FF2B5EF4-FFF2-40B4-BE49-F238E27FC236}">
                <a16:creationId xmlns:a16="http://schemas.microsoft.com/office/drawing/2014/main" id="{10F35D93-A6A4-C290-D34F-A700A3A47B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 y="3270146"/>
            <a:ext cx="3496374" cy="3131081"/>
          </a:xfrm>
          <a:prstGeom prst="rect">
            <a:avLst/>
          </a:prstGeom>
        </p:spPr>
      </p:pic>
      <p:pic>
        <p:nvPicPr>
          <p:cNvPr id="8" name="Рисунок 7">
            <a:extLst>
              <a:ext uri="{FF2B5EF4-FFF2-40B4-BE49-F238E27FC236}">
                <a16:creationId xmlns:a16="http://schemas.microsoft.com/office/drawing/2014/main" id="{89F5762E-8A34-73A4-B0EC-AF1061803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56" y="570700"/>
            <a:ext cx="3496374" cy="1914811"/>
          </a:xfrm>
          <a:prstGeom prst="rect">
            <a:avLst/>
          </a:prstGeom>
        </p:spPr>
      </p:pic>
      <p:pic>
        <p:nvPicPr>
          <p:cNvPr id="11" name="Рисунок 10">
            <a:extLst>
              <a:ext uri="{FF2B5EF4-FFF2-40B4-BE49-F238E27FC236}">
                <a16:creationId xmlns:a16="http://schemas.microsoft.com/office/drawing/2014/main" id="{83F9280F-C266-DA8F-60C2-7A57B10FB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813384" y="563435"/>
            <a:ext cx="4331190" cy="4087586"/>
          </a:xfrm>
          <a:prstGeom prst="rect">
            <a:avLst/>
          </a:prstGeom>
        </p:spPr>
      </p:pic>
      <p:sp>
        <p:nvSpPr>
          <p:cNvPr id="12" name="TextBox 11">
            <a:extLst>
              <a:ext uri="{FF2B5EF4-FFF2-40B4-BE49-F238E27FC236}">
                <a16:creationId xmlns:a16="http://schemas.microsoft.com/office/drawing/2014/main" id="{7664F6E0-1994-688E-FF31-51C962C372AA}"/>
              </a:ext>
            </a:extLst>
          </p:cNvPr>
          <p:cNvSpPr txBox="1"/>
          <p:nvPr/>
        </p:nvSpPr>
        <p:spPr>
          <a:xfrm>
            <a:off x="469777" y="2622628"/>
            <a:ext cx="2759529" cy="646331"/>
          </a:xfrm>
          <a:prstGeom prst="rect">
            <a:avLst/>
          </a:prstGeom>
          <a:noFill/>
        </p:spPr>
        <p:txBody>
          <a:bodyPr wrap="square" rtlCol="0">
            <a:spAutoFit/>
          </a:bodyPr>
          <a:lstStyle/>
          <a:p>
            <a:pPr algn="ctr"/>
            <a:r>
              <a:rPr lang="ru-RU" altLang="zh-CN" dirty="0"/>
              <a:t>Транспортировочное положение</a:t>
            </a:r>
            <a:endParaRPr lang="zh-CN" altLang="en-US" dirty="0"/>
          </a:p>
        </p:txBody>
      </p:sp>
      <p:sp>
        <p:nvSpPr>
          <p:cNvPr id="13" name="TextBox 12">
            <a:extLst>
              <a:ext uri="{FF2B5EF4-FFF2-40B4-BE49-F238E27FC236}">
                <a16:creationId xmlns:a16="http://schemas.microsoft.com/office/drawing/2014/main" id="{082798B1-AC6D-B72D-5F43-95429DDF4C94}"/>
              </a:ext>
            </a:extLst>
          </p:cNvPr>
          <p:cNvSpPr txBox="1"/>
          <p:nvPr/>
        </p:nvSpPr>
        <p:spPr>
          <a:xfrm>
            <a:off x="308882" y="6445124"/>
            <a:ext cx="2759529" cy="369332"/>
          </a:xfrm>
          <a:prstGeom prst="rect">
            <a:avLst/>
          </a:prstGeom>
          <a:noFill/>
        </p:spPr>
        <p:txBody>
          <a:bodyPr wrap="square" rtlCol="0">
            <a:spAutoFit/>
          </a:bodyPr>
          <a:lstStyle/>
          <a:p>
            <a:pPr algn="ctr"/>
            <a:r>
              <a:rPr lang="ru-RU" altLang="zh-CN" dirty="0"/>
              <a:t>Процесс развертывания</a:t>
            </a:r>
            <a:endParaRPr lang="zh-CN" altLang="en-US" dirty="0"/>
          </a:p>
        </p:txBody>
      </p:sp>
      <p:sp>
        <p:nvSpPr>
          <p:cNvPr id="14" name="TextBox 13">
            <a:extLst>
              <a:ext uri="{FF2B5EF4-FFF2-40B4-BE49-F238E27FC236}">
                <a16:creationId xmlns:a16="http://schemas.microsoft.com/office/drawing/2014/main" id="{B5AFBD62-AA9C-95FD-6142-656CC354BD75}"/>
              </a:ext>
            </a:extLst>
          </p:cNvPr>
          <p:cNvSpPr txBox="1"/>
          <p:nvPr/>
        </p:nvSpPr>
        <p:spPr>
          <a:xfrm>
            <a:off x="4898663" y="4651021"/>
            <a:ext cx="2759529" cy="369332"/>
          </a:xfrm>
          <a:prstGeom prst="rect">
            <a:avLst/>
          </a:prstGeom>
          <a:noFill/>
        </p:spPr>
        <p:txBody>
          <a:bodyPr wrap="square" rtlCol="0">
            <a:spAutoFit/>
          </a:bodyPr>
          <a:lstStyle/>
          <a:p>
            <a:pPr algn="ctr"/>
            <a:r>
              <a:rPr lang="ru-RU" altLang="zh-CN" dirty="0"/>
              <a:t>Рабочее положение</a:t>
            </a:r>
            <a:endParaRPr lang="zh-CN" altLang="en-US" dirty="0"/>
          </a:p>
        </p:txBody>
      </p:sp>
      <p:pic>
        <p:nvPicPr>
          <p:cNvPr id="15" name="Picture 2">
            <a:extLst>
              <a:ext uri="{FF2B5EF4-FFF2-40B4-BE49-F238E27FC236}">
                <a16:creationId xmlns:a16="http://schemas.microsoft.com/office/drawing/2014/main" id="{56326B84-A450-F60C-0FED-3C9997BA63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1357" y="1728216"/>
            <a:ext cx="3450999" cy="458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DBEBE4F9-79BE-6D20-5664-D242C9A1AA7C}"/>
              </a:ext>
            </a:extLst>
          </p:cNvPr>
          <p:cNvSpPr txBox="1"/>
          <p:nvPr/>
        </p:nvSpPr>
        <p:spPr>
          <a:xfrm>
            <a:off x="3813383" y="5168677"/>
            <a:ext cx="4682917" cy="1754326"/>
          </a:xfrm>
          <a:prstGeom prst="rect">
            <a:avLst/>
          </a:prstGeom>
          <a:noFill/>
        </p:spPr>
        <p:txBody>
          <a:bodyPr wrap="square">
            <a:spAutoFit/>
          </a:bodyPr>
          <a:lstStyle/>
          <a:p>
            <a:r>
              <a:rPr lang="ru-RU" altLang="zh-CN" sz="1800" dirty="0"/>
              <a:t>Диаметр зеркала </a:t>
            </a:r>
            <a:r>
              <a:rPr lang="en-US" altLang="zh-CN" sz="1800" dirty="0"/>
              <a:t>D</a:t>
            </a:r>
            <a:r>
              <a:rPr lang="en-US" altLang="zh-CN" sz="1800" baseline="-25000" dirty="0"/>
              <a:t>M</a:t>
            </a:r>
            <a:r>
              <a:rPr lang="ru-RU" altLang="zh-CN" sz="1800" dirty="0"/>
              <a:t> = 2460 мм</a:t>
            </a:r>
          </a:p>
          <a:p>
            <a:r>
              <a:rPr lang="ru-RU" altLang="zh-CN" dirty="0"/>
              <a:t>Д</a:t>
            </a:r>
            <a:r>
              <a:rPr lang="ru-RU" altLang="zh-CN" sz="1800" dirty="0"/>
              <a:t>иаметр корректора </a:t>
            </a:r>
            <a:r>
              <a:rPr lang="en-US" altLang="zh-CN" sz="1800" dirty="0"/>
              <a:t>D</a:t>
            </a:r>
            <a:r>
              <a:rPr lang="en-US" altLang="zh-CN" sz="1800" baseline="-25000" dirty="0"/>
              <a:t>C</a:t>
            </a:r>
            <a:r>
              <a:rPr lang="ru-RU" altLang="zh-CN" sz="1800" dirty="0"/>
              <a:t> = 1600 мм</a:t>
            </a:r>
          </a:p>
          <a:p>
            <a:endParaRPr lang="ru-RU" altLang="zh-CN" dirty="0"/>
          </a:p>
          <a:p>
            <a:r>
              <a:rPr lang="ru-RU" altLang="zh-CN" dirty="0"/>
              <a:t>В транспортировочном состоянии прибор помещается под обтекателем РН «Союз» без складывания.</a:t>
            </a:r>
            <a:endParaRPr lang="zh-CN" altLang="en-US" dirty="0"/>
          </a:p>
        </p:txBody>
      </p:sp>
    </p:spTree>
    <p:extLst>
      <p:ext uri="{BB962C8B-B14F-4D97-AF65-F5344CB8AC3E}">
        <p14:creationId xmlns:p14="http://schemas.microsoft.com/office/powerpoint/2010/main" val="1022909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5687E2C-D397-4A81-939C-FEB8EC74EAB2}"/>
              </a:ext>
            </a:extLst>
          </p:cNvPr>
          <p:cNvPicPr>
            <a:picLocks noChangeAspect="1"/>
          </p:cNvPicPr>
          <p:nvPr/>
        </p:nvPicPr>
        <p:blipFill>
          <a:blip r:embed="rId2"/>
          <a:stretch>
            <a:fillRect/>
          </a:stretch>
        </p:blipFill>
        <p:spPr>
          <a:xfrm>
            <a:off x="1753203" y="0"/>
            <a:ext cx="8685593" cy="6858000"/>
          </a:xfrm>
          <a:prstGeom prst="rect">
            <a:avLst/>
          </a:prstGeom>
        </p:spPr>
      </p:pic>
      <p:cxnSp>
        <p:nvCxnSpPr>
          <p:cNvPr id="7" name="Прямая со стрелкой 6">
            <a:extLst>
              <a:ext uri="{FF2B5EF4-FFF2-40B4-BE49-F238E27FC236}">
                <a16:creationId xmlns:a16="http://schemas.microsoft.com/office/drawing/2014/main" id="{8E2103AC-6C40-4CA9-A6E0-FC53AFA4CE4B}"/>
              </a:ext>
            </a:extLst>
          </p:cNvPr>
          <p:cNvCxnSpPr>
            <a:cxnSpLocks/>
          </p:cNvCxnSpPr>
          <p:nvPr/>
        </p:nvCxnSpPr>
        <p:spPr>
          <a:xfrm>
            <a:off x="4791075" y="381000"/>
            <a:ext cx="1495425" cy="96202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a16="http://schemas.microsoft.com/office/drawing/2014/main" id="{A252BD27-30A4-4276-AE07-01343B2BCB87}"/>
              </a:ext>
            </a:extLst>
          </p:cNvPr>
          <p:cNvCxnSpPr>
            <a:cxnSpLocks/>
          </p:cNvCxnSpPr>
          <p:nvPr/>
        </p:nvCxnSpPr>
        <p:spPr>
          <a:xfrm flipH="1">
            <a:off x="9525000" y="1409700"/>
            <a:ext cx="913796" cy="73342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4AC4FA17-DE4C-4620-A90E-EFBFDD5B4481}"/>
              </a:ext>
            </a:extLst>
          </p:cNvPr>
          <p:cNvCxnSpPr>
            <a:cxnSpLocks/>
          </p:cNvCxnSpPr>
          <p:nvPr/>
        </p:nvCxnSpPr>
        <p:spPr>
          <a:xfrm flipH="1">
            <a:off x="9982200" y="3248025"/>
            <a:ext cx="1009650" cy="4572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id="{0B6853E3-05DE-4D1B-BE27-4BBC358BF917}"/>
              </a:ext>
            </a:extLst>
          </p:cNvPr>
          <p:cNvCxnSpPr>
            <a:cxnSpLocks/>
          </p:cNvCxnSpPr>
          <p:nvPr/>
        </p:nvCxnSpPr>
        <p:spPr>
          <a:xfrm flipH="1" flipV="1">
            <a:off x="7886700" y="3886200"/>
            <a:ext cx="2009775" cy="237172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a:extLst>
              <a:ext uri="{FF2B5EF4-FFF2-40B4-BE49-F238E27FC236}">
                <a16:creationId xmlns:a16="http://schemas.microsoft.com/office/drawing/2014/main" id="{65DB6EC0-2B45-4C22-B658-4EF72770E145}"/>
              </a:ext>
            </a:extLst>
          </p:cNvPr>
          <p:cNvCxnSpPr>
            <a:cxnSpLocks/>
          </p:cNvCxnSpPr>
          <p:nvPr/>
        </p:nvCxnSpPr>
        <p:spPr>
          <a:xfrm>
            <a:off x="3162300" y="1257300"/>
            <a:ext cx="3124200" cy="244792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a:extLst>
              <a:ext uri="{FF2B5EF4-FFF2-40B4-BE49-F238E27FC236}">
                <a16:creationId xmlns:a16="http://schemas.microsoft.com/office/drawing/2014/main" id="{DC8EF54D-7540-41E5-B747-C54D71D397A3}"/>
              </a:ext>
            </a:extLst>
          </p:cNvPr>
          <p:cNvCxnSpPr>
            <a:cxnSpLocks/>
          </p:cNvCxnSpPr>
          <p:nvPr/>
        </p:nvCxnSpPr>
        <p:spPr>
          <a:xfrm>
            <a:off x="1838325" y="2667000"/>
            <a:ext cx="1885950" cy="143827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A5D971B-BFB1-49DE-B648-0B5BAD763605}"/>
              </a:ext>
            </a:extLst>
          </p:cNvPr>
          <p:cNvSpPr txBox="1"/>
          <p:nvPr/>
        </p:nvSpPr>
        <p:spPr>
          <a:xfrm>
            <a:off x="3686778" y="0"/>
            <a:ext cx="1990121" cy="646331"/>
          </a:xfrm>
          <a:prstGeom prst="rect">
            <a:avLst/>
          </a:prstGeom>
          <a:noFill/>
        </p:spPr>
        <p:txBody>
          <a:bodyPr wrap="square">
            <a:spAutoFit/>
          </a:bodyPr>
          <a:lstStyle/>
          <a:p>
            <a:r>
              <a:rPr lang="ru-RU" dirty="0"/>
              <a:t>светозащитный материал</a:t>
            </a:r>
          </a:p>
        </p:txBody>
      </p:sp>
      <p:sp>
        <p:nvSpPr>
          <p:cNvPr id="26" name="TextBox 25">
            <a:extLst>
              <a:ext uri="{FF2B5EF4-FFF2-40B4-BE49-F238E27FC236}">
                <a16:creationId xmlns:a16="http://schemas.microsoft.com/office/drawing/2014/main" id="{EC734E5D-2DE9-4B76-A6B3-5EC2B05458EE}"/>
              </a:ext>
            </a:extLst>
          </p:cNvPr>
          <p:cNvSpPr txBox="1"/>
          <p:nvPr/>
        </p:nvSpPr>
        <p:spPr>
          <a:xfrm>
            <a:off x="10077148" y="853082"/>
            <a:ext cx="1829404" cy="646331"/>
          </a:xfrm>
          <a:prstGeom prst="rect">
            <a:avLst/>
          </a:prstGeom>
          <a:noFill/>
        </p:spPr>
        <p:txBody>
          <a:bodyPr wrap="square">
            <a:spAutoFit/>
          </a:bodyPr>
          <a:lstStyle/>
          <a:p>
            <a:r>
              <a:rPr lang="ru-RU" dirty="0"/>
              <a:t>светозащитный материал</a:t>
            </a:r>
          </a:p>
        </p:txBody>
      </p:sp>
      <p:sp>
        <p:nvSpPr>
          <p:cNvPr id="27" name="TextBox 26">
            <a:extLst>
              <a:ext uri="{FF2B5EF4-FFF2-40B4-BE49-F238E27FC236}">
                <a16:creationId xmlns:a16="http://schemas.microsoft.com/office/drawing/2014/main" id="{1A6E0BAB-7781-4C2F-8D02-63BBBCFCCDEE}"/>
              </a:ext>
            </a:extLst>
          </p:cNvPr>
          <p:cNvSpPr txBox="1"/>
          <p:nvPr/>
        </p:nvSpPr>
        <p:spPr>
          <a:xfrm>
            <a:off x="10907334" y="2667000"/>
            <a:ext cx="1485296" cy="923330"/>
          </a:xfrm>
          <a:prstGeom prst="rect">
            <a:avLst/>
          </a:prstGeom>
          <a:noFill/>
        </p:spPr>
        <p:txBody>
          <a:bodyPr wrap="square">
            <a:spAutoFit/>
          </a:bodyPr>
          <a:lstStyle/>
          <a:p>
            <a:r>
              <a:rPr lang="ru-RU" sz="1800" dirty="0"/>
              <a:t>Составное зеркало </a:t>
            </a:r>
            <a:r>
              <a:rPr lang="en-US" sz="1800" dirty="0"/>
              <a:t>R</a:t>
            </a:r>
            <a:r>
              <a:rPr lang="ru-RU" sz="1800" dirty="0"/>
              <a:t>=</a:t>
            </a:r>
            <a:r>
              <a:rPr lang="en-US" sz="1800" dirty="0"/>
              <a:t>2700 </a:t>
            </a:r>
            <a:r>
              <a:rPr lang="ru-RU" sz="1800" dirty="0"/>
              <a:t>мм</a:t>
            </a:r>
            <a:endParaRPr lang="ru-RU" dirty="0"/>
          </a:p>
        </p:txBody>
      </p:sp>
      <p:sp>
        <p:nvSpPr>
          <p:cNvPr id="28" name="TextBox 27">
            <a:extLst>
              <a:ext uri="{FF2B5EF4-FFF2-40B4-BE49-F238E27FC236}">
                <a16:creationId xmlns:a16="http://schemas.microsoft.com/office/drawing/2014/main" id="{9D07D871-33B4-4FFB-A781-02863DE66360}"/>
              </a:ext>
            </a:extLst>
          </p:cNvPr>
          <p:cNvSpPr txBox="1"/>
          <p:nvPr/>
        </p:nvSpPr>
        <p:spPr>
          <a:xfrm>
            <a:off x="2191354" y="853082"/>
            <a:ext cx="1485296" cy="646331"/>
          </a:xfrm>
          <a:prstGeom prst="rect">
            <a:avLst/>
          </a:prstGeom>
          <a:noFill/>
        </p:spPr>
        <p:txBody>
          <a:bodyPr wrap="square">
            <a:spAutoFit/>
          </a:bodyPr>
          <a:lstStyle/>
          <a:p>
            <a:r>
              <a:rPr lang="ru-RU" dirty="0"/>
              <a:t>блок электроники</a:t>
            </a:r>
          </a:p>
        </p:txBody>
      </p:sp>
      <p:sp>
        <p:nvSpPr>
          <p:cNvPr id="29" name="TextBox 28">
            <a:extLst>
              <a:ext uri="{FF2B5EF4-FFF2-40B4-BE49-F238E27FC236}">
                <a16:creationId xmlns:a16="http://schemas.microsoft.com/office/drawing/2014/main" id="{4E06428B-D25D-43B6-9088-9BEE5BAE23CD}"/>
              </a:ext>
            </a:extLst>
          </p:cNvPr>
          <p:cNvSpPr txBox="1"/>
          <p:nvPr/>
        </p:nvSpPr>
        <p:spPr>
          <a:xfrm>
            <a:off x="700087" y="2343834"/>
            <a:ext cx="1485296" cy="646331"/>
          </a:xfrm>
          <a:prstGeom prst="rect">
            <a:avLst/>
          </a:prstGeom>
          <a:noFill/>
        </p:spPr>
        <p:txBody>
          <a:bodyPr wrap="square">
            <a:spAutoFit/>
          </a:bodyPr>
          <a:lstStyle/>
          <a:p>
            <a:r>
              <a:rPr lang="ru-RU" sz="1800" dirty="0"/>
              <a:t>Составной </a:t>
            </a:r>
            <a:r>
              <a:rPr lang="ru-RU" dirty="0"/>
              <a:t>корректор</a:t>
            </a:r>
          </a:p>
        </p:txBody>
      </p:sp>
      <p:sp>
        <p:nvSpPr>
          <p:cNvPr id="30" name="TextBox 29">
            <a:extLst>
              <a:ext uri="{FF2B5EF4-FFF2-40B4-BE49-F238E27FC236}">
                <a16:creationId xmlns:a16="http://schemas.microsoft.com/office/drawing/2014/main" id="{FC60ED35-F750-4543-8553-AEBC5EF26E8B}"/>
              </a:ext>
            </a:extLst>
          </p:cNvPr>
          <p:cNvSpPr txBox="1"/>
          <p:nvPr/>
        </p:nvSpPr>
        <p:spPr>
          <a:xfrm>
            <a:off x="9896475" y="6029325"/>
            <a:ext cx="1485296" cy="369332"/>
          </a:xfrm>
          <a:prstGeom prst="rect">
            <a:avLst/>
          </a:prstGeom>
          <a:noFill/>
        </p:spPr>
        <p:txBody>
          <a:bodyPr wrap="square">
            <a:spAutoFit/>
          </a:bodyPr>
          <a:lstStyle/>
          <a:p>
            <a:r>
              <a:rPr lang="ru-RU" sz="1800" dirty="0"/>
              <a:t>штанга</a:t>
            </a:r>
            <a:endParaRPr lang="ru-RU" dirty="0"/>
          </a:p>
        </p:txBody>
      </p:sp>
    </p:spTree>
    <p:extLst>
      <p:ext uri="{BB962C8B-B14F-4D97-AF65-F5344CB8AC3E}">
        <p14:creationId xmlns:p14="http://schemas.microsoft.com/office/powerpoint/2010/main" val="1550642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A10E94B-1B3F-40B3-A7D8-1920C61DAEB5}"/>
              </a:ext>
            </a:extLst>
          </p:cNvPr>
          <p:cNvPicPr>
            <a:picLocks noChangeAspect="1"/>
          </p:cNvPicPr>
          <p:nvPr/>
        </p:nvPicPr>
        <p:blipFill rotWithShape="1">
          <a:blip r:embed="rId2"/>
          <a:srcRect l="9559" t="14965" r="7794" b="14326"/>
          <a:stretch/>
        </p:blipFill>
        <p:spPr>
          <a:xfrm>
            <a:off x="224118" y="188258"/>
            <a:ext cx="5038165" cy="2411506"/>
          </a:xfrm>
          <a:prstGeom prst="rect">
            <a:avLst/>
          </a:prstGeom>
        </p:spPr>
      </p:pic>
      <p:sp>
        <p:nvSpPr>
          <p:cNvPr id="6" name="Заголовок 1">
            <a:extLst>
              <a:ext uri="{FF2B5EF4-FFF2-40B4-BE49-F238E27FC236}">
                <a16:creationId xmlns:a16="http://schemas.microsoft.com/office/drawing/2014/main" id="{7A2B71D7-FC27-4BAC-B7E4-23DC35D29DC0}"/>
              </a:ext>
            </a:extLst>
          </p:cNvPr>
          <p:cNvSpPr>
            <a:spLocks noGrp="1"/>
          </p:cNvSpPr>
          <p:nvPr>
            <p:ph type="title"/>
          </p:nvPr>
        </p:nvSpPr>
        <p:spPr>
          <a:xfrm>
            <a:off x="5647765" y="560377"/>
            <a:ext cx="6320117" cy="1555293"/>
          </a:xfrm>
        </p:spPr>
        <p:txBody>
          <a:bodyPr>
            <a:noAutofit/>
          </a:bodyPr>
          <a:lstStyle/>
          <a:p>
            <a:pPr algn="l"/>
            <a:r>
              <a:rPr lang="ru-RU" sz="2000" dirty="0">
                <a:latin typeface="+mn-lt"/>
              </a:rPr>
              <a:t>1 Весь светозащитный материал условно не показан</a:t>
            </a:r>
            <a:br>
              <a:rPr lang="ru-RU" sz="2000" dirty="0">
                <a:latin typeface="+mn-lt"/>
              </a:rPr>
            </a:br>
            <a:r>
              <a:rPr lang="ru-RU" sz="2000" b="0" i="0" u="none" strike="noStrike" baseline="0" dirty="0">
                <a:latin typeface="+mn-lt"/>
              </a:rPr>
              <a:t>Радиус кривизны 2700 мм.</a:t>
            </a:r>
            <a:br>
              <a:rPr lang="ru-RU" sz="2000" b="0" i="0" u="none" strike="noStrike" baseline="0" dirty="0">
                <a:latin typeface="+mn-lt"/>
              </a:rPr>
            </a:br>
            <a:r>
              <a:rPr lang="ru-RU" sz="2000" b="0" i="0" u="none" strike="noStrike" baseline="0" dirty="0">
                <a:latin typeface="+mn-lt"/>
              </a:rPr>
              <a:t>2 Эффективная площадь составного зеркала - 2,7 м</a:t>
            </a:r>
            <a:r>
              <a:rPr lang="en-US" sz="2000" b="0" i="0" u="none" strike="noStrike" baseline="0" dirty="0">
                <a:latin typeface="+mn-lt"/>
              </a:rPr>
              <a:t>^</a:t>
            </a:r>
            <a:r>
              <a:rPr lang="ru-RU" sz="2000" dirty="0">
                <a:latin typeface="+mn-lt"/>
              </a:rPr>
              <a:t>2</a:t>
            </a:r>
          </a:p>
        </p:txBody>
      </p:sp>
      <p:pic>
        <p:nvPicPr>
          <p:cNvPr id="10" name="Рисунок 9">
            <a:extLst>
              <a:ext uri="{FF2B5EF4-FFF2-40B4-BE49-F238E27FC236}">
                <a16:creationId xmlns:a16="http://schemas.microsoft.com/office/drawing/2014/main" id="{902CFE2A-78C4-43F2-B732-880C0BE3ED08}"/>
              </a:ext>
            </a:extLst>
          </p:cNvPr>
          <p:cNvPicPr>
            <a:picLocks noChangeAspect="1"/>
          </p:cNvPicPr>
          <p:nvPr/>
        </p:nvPicPr>
        <p:blipFill rotWithShape="1">
          <a:blip r:embed="rId3"/>
          <a:srcRect t="4280" r="2656" b="7340"/>
          <a:stretch/>
        </p:blipFill>
        <p:spPr>
          <a:xfrm>
            <a:off x="116541" y="2859827"/>
            <a:ext cx="8213560" cy="3554422"/>
          </a:xfrm>
          <a:prstGeom prst="rect">
            <a:avLst/>
          </a:prstGeom>
        </p:spPr>
      </p:pic>
      <p:sp>
        <p:nvSpPr>
          <p:cNvPr id="11" name="TextBox 10">
            <a:extLst>
              <a:ext uri="{FF2B5EF4-FFF2-40B4-BE49-F238E27FC236}">
                <a16:creationId xmlns:a16="http://schemas.microsoft.com/office/drawing/2014/main" id="{1BCBD31D-7F29-4460-B1EF-295F7D7C48B3}"/>
              </a:ext>
            </a:extLst>
          </p:cNvPr>
          <p:cNvSpPr txBox="1"/>
          <p:nvPr/>
        </p:nvSpPr>
        <p:spPr>
          <a:xfrm>
            <a:off x="4968731" y="414804"/>
            <a:ext cx="4551787" cy="369332"/>
          </a:xfrm>
          <a:prstGeom prst="rect">
            <a:avLst/>
          </a:prstGeom>
          <a:noFill/>
        </p:spPr>
        <p:txBody>
          <a:bodyPr wrap="square">
            <a:spAutoFit/>
          </a:bodyPr>
          <a:lstStyle/>
          <a:p>
            <a:r>
              <a:rPr lang="ru-RU" dirty="0"/>
              <a:t>Свернутый светозащитный материал</a:t>
            </a:r>
          </a:p>
        </p:txBody>
      </p:sp>
      <p:cxnSp>
        <p:nvCxnSpPr>
          <p:cNvPr id="12" name="Прямая со стрелкой 11">
            <a:extLst>
              <a:ext uri="{FF2B5EF4-FFF2-40B4-BE49-F238E27FC236}">
                <a16:creationId xmlns:a16="http://schemas.microsoft.com/office/drawing/2014/main" id="{8E444A1E-D6EB-43FC-81FB-807566E7782C}"/>
              </a:ext>
            </a:extLst>
          </p:cNvPr>
          <p:cNvCxnSpPr>
            <a:cxnSpLocks/>
            <a:stCxn id="11" idx="1"/>
          </p:cNvCxnSpPr>
          <p:nvPr/>
        </p:nvCxnSpPr>
        <p:spPr>
          <a:xfrm flipH="1">
            <a:off x="3818965" y="599470"/>
            <a:ext cx="1149766" cy="66455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AED7942-47DE-4FD2-925E-6A3E1008513C}"/>
              </a:ext>
            </a:extLst>
          </p:cNvPr>
          <p:cNvSpPr txBox="1"/>
          <p:nvPr/>
        </p:nvSpPr>
        <p:spPr>
          <a:xfrm>
            <a:off x="2381898" y="2672374"/>
            <a:ext cx="2586833" cy="369332"/>
          </a:xfrm>
          <a:prstGeom prst="rect">
            <a:avLst/>
          </a:prstGeom>
          <a:noFill/>
        </p:spPr>
        <p:txBody>
          <a:bodyPr wrap="square">
            <a:spAutoFit/>
          </a:bodyPr>
          <a:lstStyle/>
          <a:p>
            <a:r>
              <a:rPr lang="ru-RU" dirty="0"/>
              <a:t>блок электроники</a:t>
            </a:r>
          </a:p>
        </p:txBody>
      </p:sp>
      <p:sp>
        <p:nvSpPr>
          <p:cNvPr id="16" name="TextBox 15">
            <a:extLst>
              <a:ext uri="{FF2B5EF4-FFF2-40B4-BE49-F238E27FC236}">
                <a16:creationId xmlns:a16="http://schemas.microsoft.com/office/drawing/2014/main" id="{EBD155DB-F226-41D1-B125-F9718006CC3A}"/>
              </a:ext>
            </a:extLst>
          </p:cNvPr>
          <p:cNvSpPr txBox="1"/>
          <p:nvPr/>
        </p:nvSpPr>
        <p:spPr>
          <a:xfrm>
            <a:off x="2914369" y="6417036"/>
            <a:ext cx="3549183" cy="369332"/>
          </a:xfrm>
          <a:prstGeom prst="rect">
            <a:avLst/>
          </a:prstGeom>
          <a:noFill/>
        </p:spPr>
        <p:txBody>
          <a:bodyPr wrap="square">
            <a:spAutoFit/>
          </a:bodyPr>
          <a:lstStyle/>
          <a:p>
            <a:r>
              <a:rPr lang="ru-RU" sz="1800" dirty="0"/>
              <a:t>Составной </a:t>
            </a:r>
            <a:r>
              <a:rPr lang="ru-RU" dirty="0"/>
              <a:t>корректор</a:t>
            </a:r>
          </a:p>
        </p:txBody>
      </p:sp>
      <p:cxnSp>
        <p:nvCxnSpPr>
          <p:cNvPr id="17" name="Прямая со стрелкой 16">
            <a:extLst>
              <a:ext uri="{FF2B5EF4-FFF2-40B4-BE49-F238E27FC236}">
                <a16:creationId xmlns:a16="http://schemas.microsoft.com/office/drawing/2014/main" id="{8ECE964A-D2FF-4315-BA49-71BBF3B1AC8F}"/>
              </a:ext>
            </a:extLst>
          </p:cNvPr>
          <p:cNvCxnSpPr>
            <a:cxnSpLocks/>
          </p:cNvCxnSpPr>
          <p:nvPr/>
        </p:nvCxnSpPr>
        <p:spPr>
          <a:xfrm flipV="1">
            <a:off x="3971365" y="5585012"/>
            <a:ext cx="4168588" cy="9144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id="{65CB37E2-3614-4E9B-AF0C-D1A6A1F14BCE}"/>
              </a:ext>
            </a:extLst>
          </p:cNvPr>
          <p:cNvCxnSpPr>
            <a:cxnSpLocks/>
          </p:cNvCxnSpPr>
          <p:nvPr/>
        </p:nvCxnSpPr>
        <p:spPr>
          <a:xfrm flipH="1" flipV="1">
            <a:off x="869576" y="1519517"/>
            <a:ext cx="2545977" cy="126770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a16="http://schemas.microsoft.com/office/drawing/2014/main" id="{3BF018A5-A78E-4582-A6FA-683957F5A4BC}"/>
              </a:ext>
            </a:extLst>
          </p:cNvPr>
          <p:cNvCxnSpPr>
            <a:cxnSpLocks/>
          </p:cNvCxnSpPr>
          <p:nvPr/>
        </p:nvCxnSpPr>
        <p:spPr>
          <a:xfrm flipH="1">
            <a:off x="2142564" y="2949388"/>
            <a:ext cx="1272989" cy="186774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C447105-B639-4CB1-ACCF-3310E3828F3B}"/>
              </a:ext>
            </a:extLst>
          </p:cNvPr>
          <p:cNvSpPr txBox="1"/>
          <p:nvPr/>
        </p:nvSpPr>
        <p:spPr>
          <a:xfrm>
            <a:off x="5647765" y="2269525"/>
            <a:ext cx="2097741" cy="369332"/>
          </a:xfrm>
          <a:prstGeom prst="rect">
            <a:avLst/>
          </a:prstGeom>
          <a:noFill/>
        </p:spPr>
        <p:txBody>
          <a:bodyPr wrap="square">
            <a:spAutoFit/>
          </a:bodyPr>
          <a:lstStyle/>
          <a:p>
            <a:r>
              <a:rPr lang="ru-RU" sz="1800" dirty="0"/>
              <a:t>Составное зеркало </a:t>
            </a:r>
            <a:endParaRPr lang="ru-RU" dirty="0"/>
          </a:p>
        </p:txBody>
      </p:sp>
      <p:cxnSp>
        <p:nvCxnSpPr>
          <p:cNvPr id="28" name="Прямая со стрелкой 27">
            <a:extLst>
              <a:ext uri="{FF2B5EF4-FFF2-40B4-BE49-F238E27FC236}">
                <a16:creationId xmlns:a16="http://schemas.microsoft.com/office/drawing/2014/main" id="{F342CD47-5B7F-48AC-AAC7-24F5D7AA9E64}"/>
              </a:ext>
            </a:extLst>
          </p:cNvPr>
          <p:cNvCxnSpPr>
            <a:cxnSpLocks/>
            <a:stCxn id="27" idx="1"/>
          </p:cNvCxnSpPr>
          <p:nvPr/>
        </p:nvCxnSpPr>
        <p:spPr>
          <a:xfrm flipH="1">
            <a:off x="5316071" y="2454191"/>
            <a:ext cx="331694" cy="97480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a:extLst>
              <a:ext uri="{FF2B5EF4-FFF2-40B4-BE49-F238E27FC236}">
                <a16:creationId xmlns:a16="http://schemas.microsoft.com/office/drawing/2014/main" id="{E1BE1583-7AC0-4142-A288-E0C22A96C28B}"/>
              </a:ext>
            </a:extLst>
          </p:cNvPr>
          <p:cNvCxnSpPr>
            <a:cxnSpLocks/>
            <a:stCxn id="27" idx="1"/>
          </p:cNvCxnSpPr>
          <p:nvPr/>
        </p:nvCxnSpPr>
        <p:spPr>
          <a:xfrm flipH="1" flipV="1">
            <a:off x="4769224" y="2115670"/>
            <a:ext cx="878541" cy="33852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 name="Прямоугольник 1">
            <a:extLst>
              <a:ext uri="{FF2B5EF4-FFF2-40B4-BE49-F238E27FC236}">
                <a16:creationId xmlns:a16="http://schemas.microsoft.com/office/drawing/2014/main" id="{A43BE335-16A5-4F51-FFBB-6AD48D112C59}"/>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b="1" dirty="0"/>
              <a:t>Вариант 1. Габаритные размеры</a:t>
            </a:r>
          </a:p>
        </p:txBody>
      </p:sp>
    </p:spTree>
    <p:extLst>
      <p:ext uri="{BB962C8B-B14F-4D97-AF65-F5344CB8AC3E}">
        <p14:creationId xmlns:p14="http://schemas.microsoft.com/office/powerpoint/2010/main" val="2191611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2673D5-380F-4BDA-B318-83165F288B39}"/>
              </a:ext>
            </a:extLst>
          </p:cNvPr>
          <p:cNvSpPr>
            <a:spLocks noGrp="1"/>
          </p:cNvSpPr>
          <p:nvPr>
            <p:ph type="title"/>
          </p:nvPr>
        </p:nvSpPr>
        <p:spPr>
          <a:xfrm>
            <a:off x="57149" y="94977"/>
            <a:ext cx="4661807" cy="378098"/>
          </a:xfrm>
        </p:spPr>
        <p:txBody>
          <a:bodyPr>
            <a:normAutofit fontScale="90000"/>
          </a:bodyPr>
          <a:lstStyle/>
          <a:p>
            <a:r>
              <a:rPr lang="ru-RU" sz="2400" dirty="0"/>
              <a:t>Транспортировочное положение</a:t>
            </a:r>
          </a:p>
        </p:txBody>
      </p:sp>
      <p:sp>
        <p:nvSpPr>
          <p:cNvPr id="3" name="Объект 2">
            <a:extLst>
              <a:ext uri="{FF2B5EF4-FFF2-40B4-BE49-F238E27FC236}">
                <a16:creationId xmlns:a16="http://schemas.microsoft.com/office/drawing/2014/main" id="{70858BEA-CB1C-448F-AB64-5094BEB74A01}"/>
              </a:ext>
            </a:extLst>
          </p:cNvPr>
          <p:cNvSpPr>
            <a:spLocks noGrp="1"/>
          </p:cNvSpPr>
          <p:nvPr>
            <p:ph idx="1"/>
          </p:nvPr>
        </p:nvSpPr>
        <p:spPr>
          <a:xfrm>
            <a:off x="0" y="600098"/>
            <a:ext cx="5769429" cy="2397079"/>
          </a:xfrm>
        </p:spPr>
        <p:txBody>
          <a:bodyPr>
            <a:noAutofit/>
          </a:bodyPr>
          <a:lstStyle/>
          <a:p>
            <a:pPr marL="342900" indent="-342900">
              <a:buFont typeface="+mj-lt"/>
              <a:buAutoNum type="arabicPeriod"/>
            </a:pPr>
            <a:r>
              <a:rPr lang="ru-RU" sz="1600" dirty="0"/>
              <a:t> </a:t>
            </a:r>
          </a:p>
        </p:txBody>
      </p:sp>
      <p:pic>
        <p:nvPicPr>
          <p:cNvPr id="5" name="Рисунок 4">
            <a:extLst>
              <a:ext uri="{FF2B5EF4-FFF2-40B4-BE49-F238E27FC236}">
                <a16:creationId xmlns:a16="http://schemas.microsoft.com/office/drawing/2014/main" id="{125D9204-320B-4D28-840C-3A84E9185D5C}"/>
              </a:ext>
            </a:extLst>
          </p:cNvPr>
          <p:cNvPicPr>
            <a:picLocks noChangeAspect="1"/>
          </p:cNvPicPr>
          <p:nvPr/>
        </p:nvPicPr>
        <p:blipFill>
          <a:blip r:embed="rId2"/>
          <a:stretch>
            <a:fillRect/>
          </a:stretch>
        </p:blipFill>
        <p:spPr>
          <a:xfrm>
            <a:off x="57149" y="2662283"/>
            <a:ext cx="3524250" cy="2231463"/>
          </a:xfrm>
          <a:prstGeom prst="rect">
            <a:avLst/>
          </a:prstGeom>
        </p:spPr>
      </p:pic>
      <p:pic>
        <p:nvPicPr>
          <p:cNvPr id="7" name="Рисунок 6">
            <a:extLst>
              <a:ext uri="{FF2B5EF4-FFF2-40B4-BE49-F238E27FC236}">
                <a16:creationId xmlns:a16="http://schemas.microsoft.com/office/drawing/2014/main" id="{A79A620A-3B9F-42C1-BA2F-EFC2B235E4B1}"/>
              </a:ext>
            </a:extLst>
          </p:cNvPr>
          <p:cNvPicPr>
            <a:picLocks noChangeAspect="1"/>
          </p:cNvPicPr>
          <p:nvPr/>
        </p:nvPicPr>
        <p:blipFill>
          <a:blip r:embed="rId3"/>
          <a:stretch>
            <a:fillRect/>
          </a:stretch>
        </p:blipFill>
        <p:spPr>
          <a:xfrm>
            <a:off x="2886870" y="3987846"/>
            <a:ext cx="3272253" cy="2870154"/>
          </a:xfrm>
          <a:prstGeom prst="rect">
            <a:avLst/>
          </a:prstGeom>
        </p:spPr>
      </p:pic>
      <p:sp>
        <p:nvSpPr>
          <p:cNvPr id="8" name="Заголовок 1">
            <a:extLst>
              <a:ext uri="{FF2B5EF4-FFF2-40B4-BE49-F238E27FC236}">
                <a16:creationId xmlns:a16="http://schemas.microsoft.com/office/drawing/2014/main" id="{07E2C3EE-091F-4D08-BE78-F7E487C75185}"/>
              </a:ext>
            </a:extLst>
          </p:cNvPr>
          <p:cNvSpPr txBox="1">
            <a:spLocks/>
          </p:cNvSpPr>
          <p:nvPr/>
        </p:nvSpPr>
        <p:spPr>
          <a:xfrm>
            <a:off x="6162675" y="91802"/>
            <a:ext cx="4661807" cy="554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200" dirty="0"/>
              <a:t>Раскрытие и рабочее положение</a:t>
            </a:r>
          </a:p>
        </p:txBody>
      </p:sp>
      <p:sp>
        <p:nvSpPr>
          <p:cNvPr id="10" name="Объект 2">
            <a:extLst>
              <a:ext uri="{FF2B5EF4-FFF2-40B4-BE49-F238E27FC236}">
                <a16:creationId xmlns:a16="http://schemas.microsoft.com/office/drawing/2014/main" id="{C81BCA1D-25FA-49AF-AD9F-96C9C3C1C45B}"/>
              </a:ext>
            </a:extLst>
          </p:cNvPr>
          <p:cNvSpPr txBox="1">
            <a:spLocks/>
          </p:cNvSpPr>
          <p:nvPr/>
        </p:nvSpPr>
        <p:spPr>
          <a:xfrm>
            <a:off x="6005778" y="645840"/>
            <a:ext cx="6086475" cy="1765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ru-RU" sz="1600" dirty="0"/>
          </a:p>
        </p:txBody>
      </p:sp>
      <p:pic>
        <p:nvPicPr>
          <p:cNvPr id="11" name="Рисунок 10">
            <a:extLst>
              <a:ext uri="{FF2B5EF4-FFF2-40B4-BE49-F238E27FC236}">
                <a16:creationId xmlns:a16="http://schemas.microsoft.com/office/drawing/2014/main" id="{319873A3-5A22-471B-876D-47BAA39A609B}"/>
              </a:ext>
            </a:extLst>
          </p:cNvPr>
          <p:cNvPicPr>
            <a:picLocks noChangeAspect="1"/>
          </p:cNvPicPr>
          <p:nvPr/>
        </p:nvPicPr>
        <p:blipFill>
          <a:blip r:embed="rId4"/>
          <a:stretch>
            <a:fillRect/>
          </a:stretch>
        </p:blipFill>
        <p:spPr>
          <a:xfrm>
            <a:off x="6057449" y="2662283"/>
            <a:ext cx="2740549" cy="2729968"/>
          </a:xfrm>
          <a:prstGeom prst="rect">
            <a:avLst/>
          </a:prstGeom>
        </p:spPr>
      </p:pic>
      <p:pic>
        <p:nvPicPr>
          <p:cNvPr id="12" name="Рисунок 11">
            <a:extLst>
              <a:ext uri="{FF2B5EF4-FFF2-40B4-BE49-F238E27FC236}">
                <a16:creationId xmlns:a16="http://schemas.microsoft.com/office/drawing/2014/main" id="{A805A772-C70D-405E-AAA2-EE1283997BB8}"/>
              </a:ext>
            </a:extLst>
          </p:cNvPr>
          <p:cNvPicPr>
            <a:picLocks noChangeAspect="1"/>
          </p:cNvPicPr>
          <p:nvPr/>
        </p:nvPicPr>
        <p:blipFill>
          <a:blip r:embed="rId5"/>
          <a:stretch>
            <a:fillRect/>
          </a:stretch>
        </p:blipFill>
        <p:spPr>
          <a:xfrm>
            <a:off x="8696324" y="4221540"/>
            <a:ext cx="3314700" cy="2544658"/>
          </a:xfrm>
          <a:prstGeom prst="rect">
            <a:avLst/>
          </a:prstGeom>
        </p:spPr>
      </p:pic>
    </p:spTree>
    <p:extLst>
      <p:ext uri="{BB962C8B-B14F-4D97-AF65-F5344CB8AC3E}">
        <p14:creationId xmlns:p14="http://schemas.microsoft.com/office/powerpoint/2010/main" val="267445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5D4A672-17DE-9B80-AEC3-BF38777126F7}"/>
              </a:ext>
            </a:extLst>
          </p:cNvPr>
          <p:cNvPicPr>
            <a:picLocks noChangeAspect="1"/>
          </p:cNvPicPr>
          <p:nvPr/>
        </p:nvPicPr>
        <p:blipFill>
          <a:blip r:embed="rId2"/>
          <a:stretch>
            <a:fillRect/>
          </a:stretch>
        </p:blipFill>
        <p:spPr>
          <a:xfrm>
            <a:off x="46708" y="2446640"/>
            <a:ext cx="4024550" cy="4106560"/>
          </a:xfrm>
          <a:prstGeom prst="rect">
            <a:avLst/>
          </a:prstGeom>
        </p:spPr>
      </p:pic>
      <p:pic>
        <p:nvPicPr>
          <p:cNvPr id="2050" name="Picture 2">
            <a:extLst>
              <a:ext uri="{FF2B5EF4-FFF2-40B4-BE49-F238E27FC236}">
                <a16:creationId xmlns:a16="http://schemas.microsoft.com/office/drawing/2014/main" id="{519F3C0D-0C7D-F9B5-494D-5E8607D50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479" y="844550"/>
            <a:ext cx="4424363"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a:extLst>
              <a:ext uri="{FF2B5EF4-FFF2-40B4-BE49-F238E27FC236}">
                <a16:creationId xmlns:a16="http://schemas.microsoft.com/office/drawing/2014/main" id="{2AF02D27-FBDA-7177-6DE1-6F4ACBAC5D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6057" y="1176985"/>
            <a:ext cx="3744687" cy="3283148"/>
          </a:xfrm>
          <a:prstGeom prst="rect">
            <a:avLst/>
          </a:prstGeom>
        </p:spPr>
      </p:pic>
      <p:sp>
        <p:nvSpPr>
          <p:cNvPr id="8" name="Прямоугольник 7">
            <a:extLst>
              <a:ext uri="{FF2B5EF4-FFF2-40B4-BE49-F238E27FC236}">
                <a16:creationId xmlns:a16="http://schemas.microsoft.com/office/drawing/2014/main" id="{DD2B4F4A-4903-B41F-CDF5-7264DF6B5543}"/>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b="1" dirty="0"/>
              <a:t>Вариант </a:t>
            </a:r>
            <a:r>
              <a:rPr lang="en-GB" b="1" dirty="0"/>
              <a:t>2</a:t>
            </a:r>
            <a:r>
              <a:rPr lang="ru-RU" b="1" dirty="0"/>
              <a:t>. Транспортировочное положение.</a:t>
            </a:r>
          </a:p>
        </p:txBody>
      </p:sp>
    </p:spTree>
    <p:extLst>
      <p:ext uri="{BB962C8B-B14F-4D97-AF65-F5344CB8AC3E}">
        <p14:creationId xmlns:p14="http://schemas.microsoft.com/office/powerpoint/2010/main" val="2588587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C6EBB86-253D-37B2-0552-35071ACAB735}"/>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altLang="zh-CN" b="1" dirty="0"/>
              <a:t>“O</a:t>
            </a:r>
            <a:r>
              <a:rPr lang="zh-CN" altLang="en-US" b="1" dirty="0"/>
              <a:t>ne kind word warms the whole winter</a:t>
            </a:r>
            <a:r>
              <a:rPr lang="en-GB" altLang="zh-CN" b="1" dirty="0"/>
              <a:t>”</a:t>
            </a:r>
            <a:endParaRPr lang="zh-CN" altLang="en-US" b="1" dirty="0"/>
          </a:p>
        </p:txBody>
      </p:sp>
      <p:pic>
        <p:nvPicPr>
          <p:cNvPr id="8" name="Рисунок 7">
            <a:extLst>
              <a:ext uri="{FF2B5EF4-FFF2-40B4-BE49-F238E27FC236}">
                <a16:creationId xmlns:a16="http://schemas.microsoft.com/office/drawing/2014/main" id="{37F8D3DF-B77D-4FDD-AA7A-24D1B3B28052}"/>
              </a:ext>
            </a:extLst>
          </p:cNvPr>
          <p:cNvPicPr>
            <a:picLocks noChangeAspect="1"/>
          </p:cNvPicPr>
          <p:nvPr/>
        </p:nvPicPr>
        <p:blipFill>
          <a:blip r:embed="rId2"/>
          <a:srcRect l="19791"/>
          <a:stretch>
            <a:fillRect/>
          </a:stretch>
        </p:blipFill>
        <p:spPr>
          <a:xfrm>
            <a:off x="209912" y="429569"/>
            <a:ext cx="4155039" cy="3202858"/>
          </a:xfrm>
          <a:prstGeom prst="rect">
            <a:avLst/>
          </a:prstGeom>
        </p:spPr>
      </p:pic>
      <p:pic>
        <p:nvPicPr>
          <p:cNvPr id="9" name="Рисунок 8">
            <a:extLst>
              <a:ext uri="{FF2B5EF4-FFF2-40B4-BE49-F238E27FC236}">
                <a16:creationId xmlns:a16="http://schemas.microsoft.com/office/drawing/2014/main" id="{5D50625C-FEFF-FBD5-1F11-3D7816AAFF77}"/>
              </a:ext>
            </a:extLst>
          </p:cNvPr>
          <p:cNvPicPr>
            <a:picLocks noChangeAspect="1"/>
          </p:cNvPicPr>
          <p:nvPr/>
        </p:nvPicPr>
        <p:blipFill>
          <a:blip r:embed="rId3"/>
          <a:srcRect l="2602" t="13342"/>
          <a:stretch>
            <a:fillRect/>
          </a:stretch>
        </p:blipFill>
        <p:spPr>
          <a:xfrm>
            <a:off x="256059" y="4190907"/>
            <a:ext cx="4564190" cy="2312126"/>
          </a:xfrm>
          <a:prstGeom prst="rect">
            <a:avLst/>
          </a:prstGeom>
        </p:spPr>
      </p:pic>
      <p:sp>
        <p:nvSpPr>
          <p:cNvPr id="11" name="TextBox 10">
            <a:extLst>
              <a:ext uri="{FF2B5EF4-FFF2-40B4-BE49-F238E27FC236}">
                <a16:creationId xmlns:a16="http://schemas.microsoft.com/office/drawing/2014/main" id="{9C954F0D-AC00-45BB-7D46-6012680E89B1}"/>
              </a:ext>
            </a:extLst>
          </p:cNvPr>
          <p:cNvSpPr txBox="1"/>
          <p:nvPr/>
        </p:nvSpPr>
        <p:spPr>
          <a:xfrm>
            <a:off x="3787831" y="569068"/>
            <a:ext cx="3225339" cy="1169551"/>
          </a:xfrm>
          <a:prstGeom prst="rect">
            <a:avLst/>
          </a:prstGeom>
          <a:noFill/>
        </p:spPr>
        <p:txBody>
          <a:bodyPr wrap="square">
            <a:spAutoFit/>
          </a:bodyPr>
          <a:lstStyle/>
          <a:p>
            <a:r>
              <a:rPr lang="en-US" altLang="zh-CN" sz="1800" b="0" i="0" u="none" strike="noStrike" baseline="0" dirty="0">
                <a:latin typeface="Calibri-Light"/>
              </a:rPr>
              <a:t>The “Oh My God” Particle (1991)</a:t>
            </a:r>
          </a:p>
          <a:p>
            <a:r>
              <a:rPr lang="en-US" altLang="zh-CN" dirty="0">
                <a:latin typeface="Calibri-Light"/>
              </a:rPr>
              <a:t>E = 320 ± 90 </a:t>
            </a:r>
            <a:r>
              <a:rPr lang="en-US" altLang="zh-CN" dirty="0" err="1">
                <a:latin typeface="Calibri-Light"/>
              </a:rPr>
              <a:t>EeV</a:t>
            </a:r>
            <a:endParaRPr lang="en-US" altLang="zh-CN" dirty="0">
              <a:latin typeface="Calibri-Light"/>
            </a:endParaRPr>
          </a:p>
          <a:p>
            <a:endParaRPr lang="en-US" altLang="zh-CN" dirty="0">
              <a:latin typeface="Calibri-Light"/>
            </a:endParaRPr>
          </a:p>
          <a:p>
            <a:r>
              <a:rPr lang="en-GB" altLang="zh-CN" sz="1600" i="1" dirty="0"/>
              <a:t>D.J. Bird et al., astro-</a:t>
            </a:r>
            <a:r>
              <a:rPr lang="en-GB" altLang="zh-CN" sz="1600" i="1" dirty="0" err="1"/>
              <a:t>ph</a:t>
            </a:r>
            <a:r>
              <a:rPr lang="en-GB" altLang="zh-CN" sz="1600" i="1" dirty="0"/>
              <a:t>/9410067</a:t>
            </a:r>
            <a:endParaRPr lang="zh-CN" altLang="en-US" i="1" dirty="0"/>
          </a:p>
        </p:txBody>
      </p:sp>
      <p:sp>
        <p:nvSpPr>
          <p:cNvPr id="12" name="TextBox 11">
            <a:extLst>
              <a:ext uri="{FF2B5EF4-FFF2-40B4-BE49-F238E27FC236}">
                <a16:creationId xmlns:a16="http://schemas.microsoft.com/office/drawing/2014/main" id="{70282B18-455F-1AE4-98D0-6EE505644849}"/>
              </a:ext>
            </a:extLst>
          </p:cNvPr>
          <p:cNvSpPr txBox="1"/>
          <p:nvPr/>
        </p:nvSpPr>
        <p:spPr>
          <a:xfrm>
            <a:off x="3787832" y="3344645"/>
            <a:ext cx="3225339" cy="646331"/>
          </a:xfrm>
          <a:prstGeom prst="rect">
            <a:avLst/>
          </a:prstGeom>
          <a:noFill/>
        </p:spPr>
        <p:txBody>
          <a:bodyPr wrap="square">
            <a:spAutoFit/>
          </a:bodyPr>
          <a:lstStyle/>
          <a:p>
            <a:r>
              <a:rPr lang="en-US" altLang="zh-CN" sz="1800" b="0" i="0" u="none" strike="noStrike" baseline="0" dirty="0">
                <a:latin typeface="Calibri-Light"/>
              </a:rPr>
              <a:t>“Amaterasu” event(2021)</a:t>
            </a:r>
          </a:p>
          <a:p>
            <a:r>
              <a:rPr lang="en-US" altLang="zh-CN" dirty="0">
                <a:latin typeface="Calibri-Light"/>
              </a:rPr>
              <a:t>E = 244 ± 24 </a:t>
            </a:r>
            <a:r>
              <a:rPr lang="en-US" altLang="zh-CN" dirty="0" err="1">
                <a:latin typeface="Calibri-Light"/>
              </a:rPr>
              <a:t>EeV</a:t>
            </a:r>
            <a:endParaRPr lang="zh-CN" altLang="en-US" dirty="0"/>
          </a:p>
        </p:txBody>
      </p:sp>
      <p:sp>
        <p:nvSpPr>
          <p:cNvPr id="14" name="TextBox 13">
            <a:extLst>
              <a:ext uri="{FF2B5EF4-FFF2-40B4-BE49-F238E27FC236}">
                <a16:creationId xmlns:a16="http://schemas.microsoft.com/office/drawing/2014/main" id="{F0CC3F5E-E946-9CC6-3AEC-EF880889B499}"/>
              </a:ext>
            </a:extLst>
          </p:cNvPr>
          <p:cNvSpPr txBox="1"/>
          <p:nvPr/>
        </p:nvSpPr>
        <p:spPr>
          <a:xfrm>
            <a:off x="4820249" y="5748980"/>
            <a:ext cx="2115194" cy="754053"/>
          </a:xfrm>
          <a:prstGeom prst="rect">
            <a:avLst/>
          </a:prstGeom>
          <a:noFill/>
        </p:spPr>
        <p:txBody>
          <a:bodyPr wrap="square">
            <a:spAutoFit/>
          </a:bodyPr>
          <a:lstStyle/>
          <a:p>
            <a:endParaRPr lang="zh-CN" altLang="en-US" sz="1100" b="0" i="0" u="none" strike="noStrike" baseline="0" dirty="0">
              <a:latin typeface="Liberation Sans"/>
            </a:endParaRPr>
          </a:p>
          <a:p>
            <a:r>
              <a:rPr lang="en-GB" altLang="zh-CN" sz="1600" b="0" i="1" u="none" strike="noStrike" baseline="0" dirty="0">
                <a:latin typeface="Liberation Sans"/>
              </a:rPr>
              <a:t>M.</a:t>
            </a:r>
            <a:r>
              <a:rPr lang="ru-RU" altLang="zh-CN" sz="1600" b="0" i="1" u="none" strike="noStrike" baseline="0" dirty="0">
                <a:latin typeface="Liberation Sans"/>
              </a:rPr>
              <a:t> </a:t>
            </a:r>
            <a:r>
              <a:rPr lang="en-GB" altLang="zh-CN" sz="1600" b="0" i="1" u="none" strike="noStrike" baseline="0" dirty="0">
                <a:latin typeface="Liberation Sans"/>
              </a:rPr>
              <a:t>Kuznetsov, JCAP 04 (2024) 042 </a:t>
            </a:r>
            <a:endParaRPr lang="zh-CN" altLang="en-US" i="1" dirty="0"/>
          </a:p>
        </p:txBody>
      </p:sp>
      <p:sp>
        <p:nvSpPr>
          <p:cNvPr id="15" name="TextBox 14">
            <a:extLst>
              <a:ext uri="{FF2B5EF4-FFF2-40B4-BE49-F238E27FC236}">
                <a16:creationId xmlns:a16="http://schemas.microsoft.com/office/drawing/2014/main" id="{280DDE04-C449-FC8B-FE0F-425ED83C8F3B}"/>
              </a:ext>
            </a:extLst>
          </p:cNvPr>
          <p:cNvSpPr txBox="1"/>
          <p:nvPr/>
        </p:nvSpPr>
        <p:spPr>
          <a:xfrm>
            <a:off x="4499956" y="4269301"/>
            <a:ext cx="2227812" cy="923330"/>
          </a:xfrm>
          <a:prstGeom prst="rect">
            <a:avLst/>
          </a:prstGeom>
          <a:noFill/>
        </p:spPr>
        <p:txBody>
          <a:bodyPr wrap="square">
            <a:spAutoFit/>
          </a:bodyPr>
          <a:lstStyle/>
          <a:p>
            <a:pPr algn="ctr"/>
            <a:r>
              <a:rPr lang="en-US" altLang="zh-CN" b="1" dirty="0">
                <a:latin typeface="Liberation Sans"/>
              </a:rPr>
              <a:t>The source must be closer than ~13.5 Mpc</a:t>
            </a:r>
            <a:r>
              <a:rPr lang="ru-RU" altLang="zh-CN" sz="1800" b="1" i="0" u="none" strike="noStrike" baseline="0" dirty="0">
                <a:latin typeface="Liberation Sans"/>
              </a:rPr>
              <a:t> </a:t>
            </a:r>
          </a:p>
        </p:txBody>
      </p:sp>
      <p:pic>
        <p:nvPicPr>
          <p:cNvPr id="16" name="Picture 4">
            <a:extLst>
              <a:ext uri="{FF2B5EF4-FFF2-40B4-BE49-F238E27FC236}">
                <a16:creationId xmlns:a16="http://schemas.microsoft.com/office/drawing/2014/main" id="{83D721A5-2E46-AF0E-AEA6-77D278701C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075634" y="537087"/>
            <a:ext cx="4906454" cy="6190680"/>
          </a:xfrm>
          <a:prstGeom prst="rect">
            <a:avLst/>
          </a:prstGeom>
          <a:noFill/>
        </p:spPr>
      </p:pic>
      <p:sp>
        <p:nvSpPr>
          <p:cNvPr id="17" name="Прямоугольник 16">
            <a:extLst>
              <a:ext uri="{FF2B5EF4-FFF2-40B4-BE49-F238E27FC236}">
                <a16:creationId xmlns:a16="http://schemas.microsoft.com/office/drawing/2014/main" id="{36E3FBE8-391E-6FEA-EE7D-33491918ACB5}"/>
              </a:ext>
            </a:extLst>
          </p:cNvPr>
          <p:cNvSpPr/>
          <p:nvPr/>
        </p:nvSpPr>
        <p:spPr>
          <a:xfrm>
            <a:off x="10789921" y="892234"/>
            <a:ext cx="676102" cy="5220392"/>
          </a:xfrm>
          <a:prstGeom prst="rect">
            <a:avLst/>
          </a:prstGeom>
          <a:solidFill>
            <a:schemeClr val="accent2">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Прямоугольник 17">
            <a:extLst>
              <a:ext uri="{FF2B5EF4-FFF2-40B4-BE49-F238E27FC236}">
                <a16:creationId xmlns:a16="http://schemas.microsoft.com/office/drawing/2014/main" id="{45904216-149F-15A1-1E62-C81ADF76BBC4}"/>
              </a:ext>
            </a:extLst>
          </p:cNvPr>
          <p:cNvSpPr/>
          <p:nvPr/>
        </p:nvSpPr>
        <p:spPr>
          <a:xfrm>
            <a:off x="8005156" y="5613862"/>
            <a:ext cx="1185671" cy="352634"/>
          </a:xfrm>
          <a:prstGeom prst="rect">
            <a:avLst/>
          </a:prstGeom>
          <a:solidFill>
            <a:schemeClr val="accent2">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Номер слайда 3">
            <a:extLst>
              <a:ext uri="{FF2B5EF4-FFF2-40B4-BE49-F238E27FC236}">
                <a16:creationId xmlns:a16="http://schemas.microsoft.com/office/drawing/2014/main" id="{1957AE82-DEB3-4343-98F0-34CFBFAA019F}"/>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4</a:t>
            </a:fld>
            <a:endParaRPr lang="ru-RU" dirty="0"/>
          </a:p>
        </p:txBody>
      </p:sp>
    </p:spTree>
    <p:extLst>
      <p:ext uri="{BB962C8B-B14F-4D97-AF65-F5344CB8AC3E}">
        <p14:creationId xmlns:p14="http://schemas.microsoft.com/office/powerpoint/2010/main" val="274890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45469-09D7-3F4B-B952-B5C580083641}"/>
            </a:ext>
          </a:extLst>
        </p:cNvPr>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5F121C44-1A8C-101B-4024-34EC7BD66AA5}"/>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Unsolved problems of UHECR I</a:t>
            </a:r>
            <a:endParaRPr lang="ru-RU" b="1" dirty="0"/>
          </a:p>
        </p:txBody>
      </p:sp>
      <p:sp>
        <p:nvSpPr>
          <p:cNvPr id="6" name="TextBox 5">
            <a:extLst>
              <a:ext uri="{FF2B5EF4-FFF2-40B4-BE49-F238E27FC236}">
                <a16:creationId xmlns:a16="http://schemas.microsoft.com/office/drawing/2014/main" id="{B51739F2-D176-DC0C-1FFC-586F3538A974}"/>
              </a:ext>
            </a:extLst>
          </p:cNvPr>
          <p:cNvSpPr txBox="1"/>
          <p:nvPr/>
        </p:nvSpPr>
        <p:spPr>
          <a:xfrm>
            <a:off x="199505" y="680364"/>
            <a:ext cx="8947265" cy="1323439"/>
          </a:xfrm>
          <a:prstGeom prst="rect">
            <a:avLst/>
          </a:prstGeom>
          <a:noFill/>
        </p:spPr>
        <p:txBody>
          <a:bodyPr wrap="square">
            <a:spAutoFit/>
          </a:bodyPr>
          <a:lstStyle/>
          <a:p>
            <a:pPr marL="342900" indent="-342900">
              <a:buFont typeface="Arial" panose="020B0604020202020204" pitchFamily="34" charset="0"/>
              <a:buChar char="•"/>
            </a:pPr>
            <a:r>
              <a:rPr lang="zh-CN" altLang="en-US" sz="2000" dirty="0"/>
              <a:t>The cutoff of the energy spectrum above ∼50EeV</a:t>
            </a:r>
            <a:endParaRPr lang="en-GB" altLang="zh-CN" sz="2000" dirty="0"/>
          </a:p>
          <a:p>
            <a:pPr marL="342900" indent="-342900">
              <a:buFont typeface="Arial" panose="020B0604020202020204" pitchFamily="34" charset="0"/>
              <a:buChar char="•"/>
            </a:pPr>
            <a:endParaRPr lang="en-GB" altLang="zh-CN" sz="2000" dirty="0"/>
          </a:p>
          <a:p>
            <a:pPr marL="342900" indent="-342900">
              <a:buFont typeface="Arial" panose="020B0604020202020204" pitchFamily="34" charset="0"/>
              <a:buChar char="•"/>
            </a:pPr>
            <a:endParaRPr lang="en-GB" altLang="zh-CN" sz="2000" dirty="0"/>
          </a:p>
          <a:p>
            <a:pPr marL="342900" indent="-342900">
              <a:buFont typeface="Arial" panose="020B0604020202020204" pitchFamily="34" charset="0"/>
              <a:buChar char="•"/>
            </a:pPr>
            <a:endParaRPr lang="zh-CN" altLang="en-US" sz="2000" dirty="0"/>
          </a:p>
        </p:txBody>
      </p:sp>
      <p:pic>
        <p:nvPicPr>
          <p:cNvPr id="8" name="Рисунок 7">
            <a:extLst>
              <a:ext uri="{FF2B5EF4-FFF2-40B4-BE49-F238E27FC236}">
                <a16:creationId xmlns:a16="http://schemas.microsoft.com/office/drawing/2014/main" id="{1D10C317-89C5-1157-23AC-17F4A7F44A80}"/>
              </a:ext>
            </a:extLst>
          </p:cNvPr>
          <p:cNvPicPr>
            <a:picLocks noChangeAspect="1"/>
          </p:cNvPicPr>
          <p:nvPr/>
        </p:nvPicPr>
        <p:blipFill>
          <a:blip r:embed="rId2"/>
          <a:stretch>
            <a:fillRect/>
          </a:stretch>
        </p:blipFill>
        <p:spPr>
          <a:xfrm>
            <a:off x="6337416" y="310393"/>
            <a:ext cx="5812780" cy="4222814"/>
          </a:xfrm>
          <a:prstGeom prst="rect">
            <a:avLst/>
          </a:prstGeom>
        </p:spPr>
      </p:pic>
      <p:pic>
        <p:nvPicPr>
          <p:cNvPr id="2050" name="Picture">
            <a:extLst>
              <a:ext uri="{FF2B5EF4-FFF2-40B4-BE49-F238E27FC236}">
                <a16:creationId xmlns:a16="http://schemas.microsoft.com/office/drawing/2014/main" id="{1B5E005A-4E1B-097C-AF7D-9C36A4F2E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05" y="1157417"/>
            <a:ext cx="3801656" cy="292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B4E30B-F9FE-4027-8F9A-EB24670C8D10}"/>
              </a:ext>
            </a:extLst>
          </p:cNvPr>
          <p:cNvSpPr txBox="1"/>
          <p:nvPr/>
        </p:nvSpPr>
        <p:spPr>
          <a:xfrm>
            <a:off x="4085098" y="1157417"/>
            <a:ext cx="2010902" cy="369332"/>
          </a:xfrm>
          <a:prstGeom prst="rect">
            <a:avLst/>
          </a:prstGeom>
          <a:noFill/>
        </p:spPr>
        <p:txBody>
          <a:bodyPr wrap="square">
            <a:spAutoFit/>
          </a:bodyPr>
          <a:lstStyle/>
          <a:p>
            <a:r>
              <a:rPr lang="en-US" altLang="zh-CN" sz="1800" i="1" dirty="0" err="1">
                <a:effectLst/>
                <a:ea typeface="等线" panose="02010600030101010101" pitchFamily="2" charset="-122"/>
              </a:rPr>
              <a:t>arXiv</a:t>
            </a:r>
            <a:r>
              <a:rPr lang="ru-RU" altLang="zh-CN" sz="1800" i="1" dirty="0">
                <a:effectLst/>
                <a:ea typeface="等线" panose="02010600030101010101" pitchFamily="2" charset="-122"/>
              </a:rPr>
              <a:t>:2506.11688</a:t>
            </a:r>
            <a:endParaRPr lang="zh-CN" altLang="en-US" dirty="0"/>
          </a:p>
        </p:txBody>
      </p:sp>
      <p:pic>
        <p:nvPicPr>
          <p:cNvPr id="2051" name="Image2">
            <a:extLst>
              <a:ext uri="{FF2B5EF4-FFF2-40B4-BE49-F238E27FC236}">
                <a16:creationId xmlns:a16="http://schemas.microsoft.com/office/drawing/2014/main" id="{6CE35950-20F3-CA91-501A-5EC7D29F5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96" y="4173940"/>
            <a:ext cx="3964902" cy="268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206CC28B-00E1-2E08-E0AF-0847141C11E6}"/>
              </a:ext>
            </a:extLst>
          </p:cNvPr>
          <p:cNvSpPr txBox="1"/>
          <p:nvPr/>
        </p:nvSpPr>
        <p:spPr>
          <a:xfrm>
            <a:off x="4153590" y="4964187"/>
            <a:ext cx="3277985" cy="369332"/>
          </a:xfrm>
          <a:prstGeom prst="rect">
            <a:avLst/>
          </a:prstGeom>
          <a:noFill/>
        </p:spPr>
        <p:txBody>
          <a:bodyPr wrap="square">
            <a:spAutoFit/>
          </a:bodyPr>
          <a:lstStyle/>
          <a:p>
            <a:r>
              <a:rPr lang="en-US" altLang="zh-CN" sz="1800" i="1" dirty="0">
                <a:effectLst/>
                <a:ea typeface="等线" panose="02010600030101010101" pitchFamily="2" charset="-122"/>
              </a:rPr>
              <a:t>Kim et al</a:t>
            </a:r>
            <a:r>
              <a:rPr lang="ru-RU" altLang="zh-CN" sz="1800" i="1" dirty="0">
                <a:effectLst/>
                <a:ea typeface="等线" panose="02010600030101010101" pitchFamily="2" charset="-122"/>
              </a:rPr>
              <a:t>. </a:t>
            </a:r>
            <a:r>
              <a:rPr lang="en-US" altLang="zh-CN" sz="1800" i="1" dirty="0" err="1">
                <a:effectLst/>
                <a:ea typeface="等线" panose="02010600030101010101" pitchFamily="2" charset="-122"/>
              </a:rPr>
              <a:t>PoS</a:t>
            </a:r>
            <a:r>
              <a:rPr lang="ru-RU" altLang="zh-CN" sz="1800" i="1" dirty="0">
                <a:effectLst/>
                <a:ea typeface="等线" panose="02010600030101010101" pitchFamily="2" charset="-122"/>
              </a:rPr>
              <a:t> (</a:t>
            </a:r>
            <a:r>
              <a:rPr lang="en-US" altLang="zh-CN" sz="1800" i="1" dirty="0">
                <a:effectLst/>
                <a:ea typeface="等线" panose="02010600030101010101" pitchFamily="2" charset="-122"/>
              </a:rPr>
              <a:t>UHECR</a:t>
            </a:r>
            <a:r>
              <a:rPr lang="ru-RU" altLang="zh-CN" sz="1800" i="1" dirty="0">
                <a:effectLst/>
                <a:ea typeface="等线" panose="02010600030101010101" pitchFamily="2" charset="-122"/>
              </a:rPr>
              <a:t>2024) 037</a:t>
            </a:r>
            <a:endParaRPr lang="zh-CN" altLang="en-US" dirty="0"/>
          </a:p>
        </p:txBody>
      </p:sp>
      <p:sp>
        <p:nvSpPr>
          <p:cNvPr id="14" name="TextBox 13">
            <a:extLst>
              <a:ext uri="{FF2B5EF4-FFF2-40B4-BE49-F238E27FC236}">
                <a16:creationId xmlns:a16="http://schemas.microsoft.com/office/drawing/2014/main" id="{FCA56B81-B375-96D9-293C-D90948C40AB9}"/>
              </a:ext>
            </a:extLst>
          </p:cNvPr>
          <p:cNvSpPr txBox="1"/>
          <p:nvPr/>
        </p:nvSpPr>
        <p:spPr>
          <a:xfrm>
            <a:off x="4153590" y="5389517"/>
            <a:ext cx="6483927" cy="1200329"/>
          </a:xfrm>
          <a:prstGeom prst="rect">
            <a:avLst/>
          </a:prstGeom>
          <a:noFill/>
        </p:spPr>
        <p:txBody>
          <a:bodyPr wrap="square">
            <a:spAutoFit/>
          </a:bodyPr>
          <a:lstStyle/>
          <a:p>
            <a:pPr marL="285750" indent="-285750">
              <a:buFont typeface="Arial" panose="020B0604020202020204" pitchFamily="34" charset="0"/>
              <a:buChar char="•"/>
            </a:pPr>
            <a:r>
              <a:rPr lang="zh-CN" altLang="en-US" dirty="0"/>
              <a:t>When considering the full aperture of both experiments, the fit yielded an 8.0𝜎 significance difference</a:t>
            </a:r>
            <a:r>
              <a:rPr lang="en-GB" altLang="zh-CN" dirty="0"/>
              <a:t>.</a:t>
            </a:r>
          </a:p>
          <a:p>
            <a:pPr marL="285750" indent="-285750">
              <a:buFont typeface="Arial" panose="020B0604020202020204" pitchFamily="34" charset="0"/>
              <a:buChar char="•"/>
            </a:pPr>
            <a:r>
              <a:rPr lang="en-US" altLang="zh-CN" dirty="0"/>
              <a:t>There is no statistically significant difference between the spectra in the common sky at 1.8</a:t>
            </a:r>
            <a:r>
              <a:rPr lang="zh-CN" altLang="en-US" dirty="0"/>
              <a:t>𝜎</a:t>
            </a:r>
            <a:r>
              <a:rPr lang="en-US" altLang="zh-CN" dirty="0"/>
              <a:t> </a:t>
            </a:r>
            <a:r>
              <a:rPr lang="zh-CN" altLang="en-US" dirty="0"/>
              <a:t>significance </a:t>
            </a:r>
            <a:r>
              <a:rPr lang="en-GB" altLang="zh-CN" dirty="0"/>
              <a:t>level</a:t>
            </a:r>
            <a:endParaRPr lang="zh-CN" altLang="en-US" dirty="0"/>
          </a:p>
        </p:txBody>
      </p:sp>
      <p:sp>
        <p:nvSpPr>
          <p:cNvPr id="16" name="TextBox 15">
            <a:extLst>
              <a:ext uri="{FF2B5EF4-FFF2-40B4-BE49-F238E27FC236}">
                <a16:creationId xmlns:a16="http://schemas.microsoft.com/office/drawing/2014/main" id="{83271D44-6C52-65DC-32BD-762F7E52F274}"/>
              </a:ext>
            </a:extLst>
          </p:cNvPr>
          <p:cNvSpPr txBox="1"/>
          <p:nvPr/>
        </p:nvSpPr>
        <p:spPr>
          <a:xfrm>
            <a:off x="9035935" y="4533207"/>
            <a:ext cx="2851265" cy="369332"/>
          </a:xfrm>
          <a:prstGeom prst="rect">
            <a:avLst/>
          </a:prstGeom>
          <a:noFill/>
        </p:spPr>
        <p:txBody>
          <a:bodyPr wrap="square">
            <a:spAutoFit/>
          </a:bodyPr>
          <a:lstStyle/>
          <a:p>
            <a:r>
              <a:rPr lang="en-GB" altLang="zh-CN" sz="1800" b="0" i="1" u="none" strike="noStrike" baseline="0" dirty="0"/>
              <a:t>K. Fujita, </a:t>
            </a:r>
            <a:r>
              <a:rPr lang="en-GB" altLang="zh-CN" sz="1800" b="0" i="1" u="none" strike="noStrike" baseline="0" dirty="0" err="1"/>
              <a:t>PoS</a:t>
            </a:r>
            <a:r>
              <a:rPr lang="en-GB" altLang="zh-CN" sz="1800" b="0" i="1" u="none" strike="noStrike" baseline="0" dirty="0"/>
              <a:t>(ICRC2023)400</a:t>
            </a:r>
            <a:endParaRPr lang="zh-CN" altLang="en-US" i="1" dirty="0"/>
          </a:p>
        </p:txBody>
      </p:sp>
      <p:sp>
        <p:nvSpPr>
          <p:cNvPr id="2" name="Номер слайда 3">
            <a:extLst>
              <a:ext uri="{FF2B5EF4-FFF2-40B4-BE49-F238E27FC236}">
                <a16:creationId xmlns:a16="http://schemas.microsoft.com/office/drawing/2014/main" id="{65B9ED03-ADBF-8F8C-FAA0-A58158DFBE7C}"/>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5</a:t>
            </a:fld>
            <a:endParaRPr lang="ru-RU" dirty="0"/>
          </a:p>
        </p:txBody>
      </p:sp>
    </p:spTree>
    <p:extLst>
      <p:ext uri="{BB962C8B-B14F-4D97-AF65-F5344CB8AC3E}">
        <p14:creationId xmlns:p14="http://schemas.microsoft.com/office/powerpoint/2010/main" val="3429126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DEFA7F-9552-E6F4-BB43-FD167DE5E45B}"/>
              </a:ext>
            </a:extLst>
          </p:cNvPr>
          <p:cNvSpPr>
            <a:spLocks noGrp="1"/>
          </p:cNvSpPr>
          <p:nvPr>
            <p:ph type="title"/>
          </p:nvPr>
        </p:nvSpPr>
        <p:spPr/>
        <p:txBody>
          <a:bodyPr/>
          <a:lstStyle/>
          <a:p>
            <a:endParaRPr lang="zh-CN" altLang="en-US"/>
          </a:p>
        </p:txBody>
      </p:sp>
      <p:pic>
        <p:nvPicPr>
          <p:cNvPr id="12" name="Объект 11">
            <a:extLst>
              <a:ext uri="{FF2B5EF4-FFF2-40B4-BE49-F238E27FC236}">
                <a16:creationId xmlns:a16="http://schemas.microsoft.com/office/drawing/2014/main" id="{34FD6EA7-F960-4DF7-4FC7-CB34EFB2E71A}"/>
              </a:ext>
            </a:extLst>
          </p:cNvPr>
          <p:cNvPicPr>
            <a:picLocks noGrp="1" noChangeAspect="1"/>
          </p:cNvPicPr>
          <p:nvPr>
            <p:ph idx="1"/>
          </p:nvPr>
        </p:nvPicPr>
        <p:blipFill>
          <a:blip r:embed="rId2"/>
          <a:stretch>
            <a:fillRect/>
          </a:stretch>
        </p:blipFill>
        <p:spPr>
          <a:xfrm>
            <a:off x="595428" y="821711"/>
            <a:ext cx="5565623" cy="2750118"/>
          </a:xfrm>
          <a:prstGeom prst="rect">
            <a:avLst/>
          </a:prstGeom>
        </p:spPr>
      </p:pic>
      <p:sp>
        <p:nvSpPr>
          <p:cNvPr id="5" name="TextBox 4">
            <a:extLst>
              <a:ext uri="{FF2B5EF4-FFF2-40B4-BE49-F238E27FC236}">
                <a16:creationId xmlns:a16="http://schemas.microsoft.com/office/drawing/2014/main" id="{FA4DC0E8-D953-5F09-42C9-BB9886435CAF}"/>
              </a:ext>
            </a:extLst>
          </p:cNvPr>
          <p:cNvSpPr txBox="1"/>
          <p:nvPr/>
        </p:nvSpPr>
        <p:spPr>
          <a:xfrm>
            <a:off x="509847" y="381386"/>
            <a:ext cx="6096000" cy="369332"/>
          </a:xfrm>
          <a:prstGeom prst="rect">
            <a:avLst/>
          </a:prstGeom>
          <a:noFill/>
        </p:spPr>
        <p:txBody>
          <a:bodyPr wrap="square">
            <a:spAutoFit/>
          </a:bodyPr>
          <a:lstStyle/>
          <a:p>
            <a:r>
              <a:rPr lang="en-GB" altLang="zh-CN" sz="1800" dirty="0"/>
              <a:t>PAO: A </a:t>
            </a:r>
            <a:r>
              <a:rPr lang="zh-CN" altLang="en-US" sz="1800" dirty="0"/>
              <a:t>heavy mass composition at the highest energies </a:t>
            </a:r>
            <a:endParaRPr lang="en-GB" altLang="zh-CN" sz="1800" dirty="0"/>
          </a:p>
        </p:txBody>
      </p:sp>
      <p:pic>
        <p:nvPicPr>
          <p:cNvPr id="6" name="Рисунок 5">
            <a:extLst>
              <a:ext uri="{FF2B5EF4-FFF2-40B4-BE49-F238E27FC236}">
                <a16:creationId xmlns:a16="http://schemas.microsoft.com/office/drawing/2014/main" id="{5E0BDB25-136C-EE88-308B-6CA952D3BD6B}"/>
              </a:ext>
            </a:extLst>
          </p:cNvPr>
          <p:cNvPicPr>
            <a:picLocks noChangeAspect="1"/>
          </p:cNvPicPr>
          <p:nvPr/>
        </p:nvPicPr>
        <p:blipFill>
          <a:blip r:embed="rId3"/>
          <a:stretch>
            <a:fillRect/>
          </a:stretch>
        </p:blipFill>
        <p:spPr>
          <a:xfrm>
            <a:off x="6743976" y="772585"/>
            <a:ext cx="5309480" cy="3018775"/>
          </a:xfrm>
          <a:prstGeom prst="rect">
            <a:avLst/>
          </a:prstGeom>
        </p:spPr>
      </p:pic>
      <p:sp>
        <p:nvSpPr>
          <p:cNvPr id="7" name="TextBox 6">
            <a:extLst>
              <a:ext uri="{FF2B5EF4-FFF2-40B4-BE49-F238E27FC236}">
                <a16:creationId xmlns:a16="http://schemas.microsoft.com/office/drawing/2014/main" id="{2EE9D485-B869-193B-118F-725A1570882A}"/>
              </a:ext>
            </a:extLst>
          </p:cNvPr>
          <p:cNvSpPr txBox="1"/>
          <p:nvPr/>
        </p:nvSpPr>
        <p:spPr>
          <a:xfrm>
            <a:off x="6970212" y="3875654"/>
            <a:ext cx="4857007" cy="646331"/>
          </a:xfrm>
          <a:prstGeom prst="rect">
            <a:avLst/>
          </a:prstGeom>
          <a:noFill/>
        </p:spPr>
        <p:txBody>
          <a:bodyPr wrap="square">
            <a:spAutoFit/>
          </a:bodyPr>
          <a:lstStyle/>
          <a:p>
            <a:pPr algn="ctr"/>
            <a:r>
              <a:rPr lang="en-US" altLang="zh-CN" b="1" dirty="0"/>
              <a:t>At E &gt; 100 </a:t>
            </a:r>
            <a:r>
              <a:rPr lang="en-US" altLang="zh-CN" b="1" dirty="0" err="1"/>
              <a:t>EeV</a:t>
            </a:r>
            <a:r>
              <a:rPr lang="en-US" altLang="zh-CN" b="1" dirty="0"/>
              <a:t>, CR are very isotropic - the composition must be very heavy!</a:t>
            </a:r>
            <a:endParaRPr lang="zh-CN" altLang="en-US" b="1" dirty="0"/>
          </a:p>
        </p:txBody>
      </p:sp>
      <p:sp>
        <p:nvSpPr>
          <p:cNvPr id="8" name="TextBox 7">
            <a:extLst>
              <a:ext uri="{FF2B5EF4-FFF2-40B4-BE49-F238E27FC236}">
                <a16:creationId xmlns:a16="http://schemas.microsoft.com/office/drawing/2014/main" id="{CE69B346-2A8C-94C8-EE61-9B672673EB05}"/>
              </a:ext>
            </a:extLst>
          </p:cNvPr>
          <p:cNvSpPr txBox="1"/>
          <p:nvPr/>
        </p:nvSpPr>
        <p:spPr>
          <a:xfrm>
            <a:off x="7334814" y="403598"/>
            <a:ext cx="4261758" cy="584775"/>
          </a:xfrm>
          <a:prstGeom prst="rect">
            <a:avLst/>
          </a:prstGeom>
          <a:noFill/>
        </p:spPr>
        <p:txBody>
          <a:bodyPr wrap="square">
            <a:spAutoFit/>
          </a:bodyPr>
          <a:lstStyle/>
          <a:p>
            <a:pPr algn="ctr"/>
            <a:r>
              <a:rPr lang="zh-CN" altLang="en-US" sz="1600" i="1" dirty="0"/>
              <a:t>Telescope Array collaboration., Phys.Rev.Lett. 133 (2024) 041001</a:t>
            </a:r>
          </a:p>
        </p:txBody>
      </p:sp>
      <p:sp>
        <p:nvSpPr>
          <p:cNvPr id="13" name="Прямоугольник 12">
            <a:extLst>
              <a:ext uri="{FF2B5EF4-FFF2-40B4-BE49-F238E27FC236}">
                <a16:creationId xmlns:a16="http://schemas.microsoft.com/office/drawing/2014/main" id="{1D75D957-C804-72F5-53F4-98B5DBCFD1D7}"/>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Unsolved problems of UHECR II</a:t>
            </a:r>
            <a:endParaRPr lang="ru-RU" b="1" dirty="0"/>
          </a:p>
        </p:txBody>
      </p:sp>
      <p:pic>
        <p:nvPicPr>
          <p:cNvPr id="15" name="Рисунок 14">
            <a:extLst>
              <a:ext uri="{FF2B5EF4-FFF2-40B4-BE49-F238E27FC236}">
                <a16:creationId xmlns:a16="http://schemas.microsoft.com/office/drawing/2014/main" id="{587973B9-053F-8BB5-E1AE-975FA9439F9C}"/>
              </a:ext>
            </a:extLst>
          </p:cNvPr>
          <p:cNvPicPr>
            <a:picLocks noChangeAspect="1"/>
          </p:cNvPicPr>
          <p:nvPr/>
        </p:nvPicPr>
        <p:blipFill>
          <a:blip r:embed="rId4"/>
          <a:stretch>
            <a:fillRect/>
          </a:stretch>
        </p:blipFill>
        <p:spPr>
          <a:xfrm>
            <a:off x="1084892" y="3898950"/>
            <a:ext cx="4213086" cy="2879271"/>
          </a:xfrm>
          <a:prstGeom prst="rect">
            <a:avLst/>
          </a:prstGeom>
        </p:spPr>
      </p:pic>
      <p:sp>
        <p:nvSpPr>
          <p:cNvPr id="17" name="TextBox 16">
            <a:extLst>
              <a:ext uri="{FF2B5EF4-FFF2-40B4-BE49-F238E27FC236}">
                <a16:creationId xmlns:a16="http://schemas.microsoft.com/office/drawing/2014/main" id="{3B30ADB8-F5CD-22C3-EBF8-6854180586C1}"/>
              </a:ext>
            </a:extLst>
          </p:cNvPr>
          <p:cNvSpPr txBox="1"/>
          <p:nvPr/>
        </p:nvSpPr>
        <p:spPr>
          <a:xfrm>
            <a:off x="177838" y="3422029"/>
            <a:ext cx="3200400" cy="369332"/>
          </a:xfrm>
          <a:prstGeom prst="rect">
            <a:avLst/>
          </a:prstGeom>
          <a:noFill/>
        </p:spPr>
        <p:txBody>
          <a:bodyPr wrap="square">
            <a:spAutoFit/>
          </a:bodyPr>
          <a:lstStyle/>
          <a:p>
            <a:r>
              <a:rPr lang="en-GB" altLang="zh-CN" sz="1800" i="1" u="none" strike="noStrike" baseline="0" dirty="0"/>
              <a:t>Eric Mayotte</a:t>
            </a:r>
            <a:r>
              <a:rPr lang="en-GB" altLang="zh-CN" i="1" dirty="0"/>
              <a:t>, </a:t>
            </a:r>
            <a:r>
              <a:rPr lang="en-GB" altLang="zh-CN" i="1" dirty="0" err="1"/>
              <a:t>PoS</a:t>
            </a:r>
            <a:r>
              <a:rPr lang="en-GB" altLang="zh-CN" i="1" dirty="0"/>
              <a:t>(ICRC2023)365</a:t>
            </a:r>
            <a:endParaRPr lang="zh-CN" altLang="en-US" i="1" dirty="0"/>
          </a:p>
        </p:txBody>
      </p:sp>
      <p:sp>
        <p:nvSpPr>
          <p:cNvPr id="19" name="TextBox 18">
            <a:extLst>
              <a:ext uri="{FF2B5EF4-FFF2-40B4-BE49-F238E27FC236}">
                <a16:creationId xmlns:a16="http://schemas.microsoft.com/office/drawing/2014/main" id="{ECB01B72-224B-5785-6598-D824450E17DB}"/>
              </a:ext>
            </a:extLst>
          </p:cNvPr>
          <p:cNvSpPr txBox="1"/>
          <p:nvPr/>
        </p:nvSpPr>
        <p:spPr>
          <a:xfrm>
            <a:off x="5230092" y="5164739"/>
            <a:ext cx="6123708" cy="1138773"/>
          </a:xfrm>
          <a:prstGeom prst="rect">
            <a:avLst/>
          </a:prstGeom>
          <a:noFill/>
        </p:spPr>
        <p:txBody>
          <a:bodyPr wrap="square">
            <a:spAutoFit/>
          </a:bodyPr>
          <a:lstStyle/>
          <a:p>
            <a:pPr algn="l"/>
            <a:r>
              <a:rPr lang="en-US" altLang="zh-CN" sz="1600" b="0" i="1" u="none" strike="noStrike" baseline="0" dirty="0">
                <a:latin typeface="ArialUnicodeMS"/>
              </a:rPr>
              <a:t>J.N. Matthews for the Telescope Array Collaboration 2023 J. Phys.: Conf. Ser. 2429 012011:</a:t>
            </a:r>
          </a:p>
          <a:p>
            <a:r>
              <a:rPr lang="en-US" altLang="zh-CN" i="1" dirty="0"/>
              <a:t>“</a:t>
            </a:r>
            <a:r>
              <a:rPr lang="en-US" altLang="zh-CN" i="1" dirty="0">
                <a:solidFill>
                  <a:srgbClr val="000000"/>
                </a:solidFill>
              </a:rPr>
              <a:t>The Telescope Array data is stable and light to the highest energies.</a:t>
            </a:r>
            <a:r>
              <a:rPr lang="en-US" altLang="zh-CN" i="1" dirty="0"/>
              <a:t>”</a:t>
            </a:r>
            <a:endParaRPr lang="zh-CN" altLang="en-US" i="1" dirty="0"/>
          </a:p>
        </p:txBody>
      </p:sp>
      <p:sp>
        <p:nvSpPr>
          <p:cNvPr id="21" name="TextBox 20">
            <a:extLst>
              <a:ext uri="{FF2B5EF4-FFF2-40B4-BE49-F238E27FC236}">
                <a16:creationId xmlns:a16="http://schemas.microsoft.com/office/drawing/2014/main" id="{286FD138-2268-7CF2-25ED-558F8393B4AE}"/>
              </a:ext>
            </a:extLst>
          </p:cNvPr>
          <p:cNvSpPr txBox="1"/>
          <p:nvPr/>
        </p:nvSpPr>
        <p:spPr>
          <a:xfrm>
            <a:off x="5230092" y="5545949"/>
            <a:ext cx="6123708" cy="369332"/>
          </a:xfrm>
          <a:prstGeom prst="rect">
            <a:avLst/>
          </a:prstGeom>
          <a:noFill/>
        </p:spPr>
        <p:txBody>
          <a:bodyPr wrap="square">
            <a:spAutoFit/>
          </a:bodyPr>
          <a:lstStyle/>
          <a:p>
            <a:r>
              <a:rPr lang="en-US" altLang="zh-CN" sz="1800" b="0" i="1" u="none" strike="noStrike" baseline="0" dirty="0">
                <a:solidFill>
                  <a:srgbClr val="000000"/>
                </a:solidFill>
                <a:latin typeface="Times New Roman" panose="02020603050405020304" pitchFamily="18" charset="0"/>
              </a:rPr>
              <a:t> </a:t>
            </a:r>
            <a:endParaRPr lang="zh-CN" altLang="en-US" dirty="0"/>
          </a:p>
        </p:txBody>
      </p:sp>
      <p:sp>
        <p:nvSpPr>
          <p:cNvPr id="3" name="Номер слайда 3">
            <a:extLst>
              <a:ext uri="{FF2B5EF4-FFF2-40B4-BE49-F238E27FC236}">
                <a16:creationId xmlns:a16="http://schemas.microsoft.com/office/drawing/2014/main" id="{9C4A03A8-A125-F612-2EC6-E9189AC78AAF}"/>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6</a:t>
            </a:fld>
            <a:endParaRPr lang="ru-RU" dirty="0"/>
          </a:p>
        </p:txBody>
      </p:sp>
    </p:spTree>
    <p:extLst>
      <p:ext uri="{BB962C8B-B14F-4D97-AF65-F5344CB8AC3E}">
        <p14:creationId xmlns:p14="http://schemas.microsoft.com/office/powerpoint/2010/main" val="2012686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08BB73-AD67-C02E-D0A9-B68EBEB56A51}"/>
              </a:ext>
            </a:extLst>
          </p:cNvPr>
          <p:cNvSpPr txBox="1"/>
          <p:nvPr/>
        </p:nvSpPr>
        <p:spPr>
          <a:xfrm>
            <a:off x="77586" y="325916"/>
            <a:ext cx="7064275" cy="2308324"/>
          </a:xfrm>
          <a:prstGeom prst="rect">
            <a:avLst/>
          </a:prstGeom>
          <a:noFill/>
        </p:spPr>
        <p:txBody>
          <a:bodyPr wrap="square">
            <a:spAutoFit/>
          </a:bodyPr>
          <a:lstStyle/>
          <a:p>
            <a:pPr marL="342900" indent="-342900" algn="just">
              <a:buAutoNum type="arabicParenR"/>
            </a:pPr>
            <a:r>
              <a:rPr lang="zh-CN" altLang="en-US" sz="1800" dirty="0"/>
              <a:t>a significant large-scale anisotropy in arrival directions above 8EeV</a:t>
            </a:r>
            <a:r>
              <a:rPr lang="en-GB" altLang="zh-CN" dirty="0"/>
              <a:t>. </a:t>
            </a:r>
            <a:r>
              <a:rPr lang="en-US" altLang="zh-CN" dirty="0"/>
              <a:t>The dipole amplitudes increase with energy above 4 </a:t>
            </a:r>
            <a:r>
              <a:rPr lang="en-US" altLang="zh-CN" dirty="0" err="1"/>
              <a:t>EeV</a:t>
            </a:r>
            <a:r>
              <a:rPr lang="en-US" altLang="zh-CN" dirty="0"/>
              <a:t>.</a:t>
            </a:r>
            <a:endParaRPr lang="en-GB" altLang="zh-CN" dirty="0"/>
          </a:p>
          <a:p>
            <a:pPr marL="342900" indent="-342900" algn="just">
              <a:buAutoNum type="arabicParenR"/>
            </a:pPr>
            <a:r>
              <a:rPr lang="zh-CN" altLang="en-US" sz="1800" dirty="0"/>
              <a:t>No significant clusterings and correlations in a direction of nearby promising source candidates are found in the current statistics above 100EeV. </a:t>
            </a:r>
            <a:endParaRPr lang="en-GB" altLang="zh-CN" sz="1800" dirty="0"/>
          </a:p>
          <a:p>
            <a:pPr algn="just"/>
            <a:r>
              <a:rPr lang="zh-CN" altLang="en-US" sz="1800" dirty="0"/>
              <a:t>This isotropic distribution may imply heavier mass compositions, stronger Galactic and/or extragalactic magnetic fields, and more abundant source densities than previously expected.</a:t>
            </a:r>
            <a:endParaRPr lang="zh-CN" altLang="en-US" dirty="0"/>
          </a:p>
        </p:txBody>
      </p:sp>
      <p:pic>
        <p:nvPicPr>
          <p:cNvPr id="15" name="Рисунок 14">
            <a:extLst>
              <a:ext uri="{FF2B5EF4-FFF2-40B4-BE49-F238E27FC236}">
                <a16:creationId xmlns:a16="http://schemas.microsoft.com/office/drawing/2014/main" id="{3AC1AE65-9913-A282-5583-13A6CA1B9A89}"/>
              </a:ext>
            </a:extLst>
          </p:cNvPr>
          <p:cNvPicPr>
            <a:picLocks noChangeAspect="1"/>
          </p:cNvPicPr>
          <p:nvPr/>
        </p:nvPicPr>
        <p:blipFill>
          <a:blip r:embed="rId2"/>
          <a:stretch>
            <a:fillRect/>
          </a:stretch>
        </p:blipFill>
        <p:spPr>
          <a:xfrm>
            <a:off x="7228669" y="3864277"/>
            <a:ext cx="4470109" cy="2464480"/>
          </a:xfrm>
          <a:prstGeom prst="rect">
            <a:avLst/>
          </a:prstGeom>
        </p:spPr>
      </p:pic>
      <p:sp>
        <p:nvSpPr>
          <p:cNvPr id="16" name="Прямоугольник 15">
            <a:extLst>
              <a:ext uri="{FF2B5EF4-FFF2-40B4-BE49-F238E27FC236}">
                <a16:creationId xmlns:a16="http://schemas.microsoft.com/office/drawing/2014/main" id="{83882987-9DCD-9DD9-BA86-A4FE00DADAEF}"/>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Unsolved problems of UHECR III</a:t>
            </a:r>
            <a:endParaRPr lang="ru-RU" b="1" dirty="0"/>
          </a:p>
        </p:txBody>
      </p:sp>
      <p:sp>
        <p:nvSpPr>
          <p:cNvPr id="18" name="TextBox 17">
            <a:extLst>
              <a:ext uri="{FF2B5EF4-FFF2-40B4-BE49-F238E27FC236}">
                <a16:creationId xmlns:a16="http://schemas.microsoft.com/office/drawing/2014/main" id="{FCCFBFF0-116E-14A6-C6F9-15FE97572137}"/>
              </a:ext>
            </a:extLst>
          </p:cNvPr>
          <p:cNvSpPr txBox="1"/>
          <p:nvPr/>
        </p:nvSpPr>
        <p:spPr>
          <a:xfrm>
            <a:off x="7644307" y="2907714"/>
            <a:ext cx="4470108" cy="584775"/>
          </a:xfrm>
          <a:prstGeom prst="rect">
            <a:avLst/>
          </a:prstGeom>
          <a:noFill/>
        </p:spPr>
        <p:txBody>
          <a:bodyPr wrap="square">
            <a:spAutoFit/>
          </a:bodyPr>
          <a:lstStyle/>
          <a:p>
            <a:r>
              <a:rPr lang="en-US" altLang="zh-CN" sz="1600" i="1" dirty="0">
                <a:effectLst/>
                <a:ea typeface="等线" panose="02010600030101010101" pitchFamily="2" charset="-122"/>
              </a:rPr>
              <a:t>Abdul Halim et al</a:t>
            </a:r>
            <a:r>
              <a:rPr lang="ru-RU" altLang="zh-CN" sz="1600" i="1" dirty="0">
                <a:effectLst/>
                <a:ea typeface="等线" panose="02010600030101010101" pitchFamily="2" charset="-122"/>
              </a:rPr>
              <a:t> 2024 </a:t>
            </a:r>
            <a:r>
              <a:rPr lang="en-US" altLang="zh-CN" sz="1600" i="1" dirty="0" err="1">
                <a:effectLst/>
                <a:ea typeface="等线" panose="02010600030101010101" pitchFamily="2" charset="-122"/>
              </a:rPr>
              <a:t>ApJ</a:t>
            </a:r>
            <a:r>
              <a:rPr lang="ru-RU" altLang="zh-CN" sz="1600" i="1" dirty="0">
                <a:effectLst/>
                <a:ea typeface="等线" panose="02010600030101010101" pitchFamily="2" charset="-122"/>
              </a:rPr>
              <a:t> 976 48; </a:t>
            </a:r>
          </a:p>
          <a:p>
            <a:r>
              <a:rPr lang="en-US" altLang="zh-CN" sz="1600" i="1" dirty="0">
                <a:effectLst/>
                <a:ea typeface="等线" panose="02010600030101010101" pitchFamily="2" charset="-122"/>
              </a:rPr>
              <a:t>DOI</a:t>
            </a:r>
            <a:r>
              <a:rPr lang="ru-RU" altLang="zh-CN" sz="1600" i="1" dirty="0">
                <a:effectLst/>
                <a:ea typeface="等线" panose="02010600030101010101" pitchFamily="2" charset="-122"/>
              </a:rPr>
              <a:t> 10.3847/1538-4357/</a:t>
            </a:r>
            <a:r>
              <a:rPr lang="en-US" altLang="zh-CN" sz="1600" i="1" dirty="0">
                <a:effectLst/>
                <a:ea typeface="等线" panose="02010600030101010101" pitchFamily="2" charset="-122"/>
              </a:rPr>
              <a:t>ad</a:t>
            </a:r>
            <a:r>
              <a:rPr lang="ru-RU" altLang="zh-CN" sz="1600" i="1" dirty="0">
                <a:effectLst/>
                <a:ea typeface="等线" panose="02010600030101010101" pitchFamily="2" charset="-122"/>
              </a:rPr>
              <a:t>843</a:t>
            </a:r>
            <a:r>
              <a:rPr lang="en-US" altLang="zh-CN" sz="1600" i="1" dirty="0">
                <a:effectLst/>
                <a:ea typeface="等线" panose="02010600030101010101" pitchFamily="2" charset="-122"/>
              </a:rPr>
              <a:t>b</a:t>
            </a:r>
            <a:endParaRPr lang="zh-CN" altLang="en-US" sz="1600" i="1" dirty="0"/>
          </a:p>
        </p:txBody>
      </p:sp>
      <p:pic>
        <p:nvPicPr>
          <p:cNvPr id="22" name="Рисунок 21">
            <a:extLst>
              <a:ext uri="{FF2B5EF4-FFF2-40B4-BE49-F238E27FC236}">
                <a16:creationId xmlns:a16="http://schemas.microsoft.com/office/drawing/2014/main" id="{B9C464F3-E9AB-F171-4B42-87F209A7F797}"/>
              </a:ext>
            </a:extLst>
          </p:cNvPr>
          <p:cNvPicPr>
            <a:picLocks noChangeAspect="1"/>
          </p:cNvPicPr>
          <p:nvPr/>
        </p:nvPicPr>
        <p:blipFill>
          <a:blip r:embed="rId3"/>
          <a:stretch>
            <a:fillRect/>
          </a:stretch>
        </p:blipFill>
        <p:spPr>
          <a:xfrm>
            <a:off x="7141861" y="325916"/>
            <a:ext cx="4773048" cy="2566274"/>
          </a:xfrm>
          <a:prstGeom prst="rect">
            <a:avLst/>
          </a:prstGeom>
        </p:spPr>
      </p:pic>
      <p:sp>
        <p:nvSpPr>
          <p:cNvPr id="23" name="TextBox 22">
            <a:extLst>
              <a:ext uri="{FF2B5EF4-FFF2-40B4-BE49-F238E27FC236}">
                <a16:creationId xmlns:a16="http://schemas.microsoft.com/office/drawing/2014/main" id="{C8078B9F-FDC3-D00F-D73C-492E8B575006}"/>
              </a:ext>
            </a:extLst>
          </p:cNvPr>
          <p:cNvSpPr txBox="1"/>
          <p:nvPr/>
        </p:nvSpPr>
        <p:spPr>
          <a:xfrm>
            <a:off x="9979272" y="365760"/>
            <a:ext cx="2405149" cy="369332"/>
          </a:xfrm>
          <a:prstGeom prst="rect">
            <a:avLst/>
          </a:prstGeom>
          <a:noFill/>
        </p:spPr>
        <p:txBody>
          <a:bodyPr wrap="square" rtlCol="0">
            <a:spAutoFit/>
          </a:bodyPr>
          <a:lstStyle/>
          <a:p>
            <a:r>
              <a:rPr lang="en-GB" altLang="zh-CN" dirty="0"/>
              <a:t>Galactic coordinates</a:t>
            </a:r>
            <a:endParaRPr lang="zh-CN" altLang="en-US" dirty="0"/>
          </a:p>
        </p:txBody>
      </p:sp>
      <p:pic>
        <p:nvPicPr>
          <p:cNvPr id="25" name="Рисунок 24">
            <a:extLst>
              <a:ext uri="{FF2B5EF4-FFF2-40B4-BE49-F238E27FC236}">
                <a16:creationId xmlns:a16="http://schemas.microsoft.com/office/drawing/2014/main" id="{52699B62-523C-AB46-8CA0-ADE66F01BE58}"/>
              </a:ext>
            </a:extLst>
          </p:cNvPr>
          <p:cNvPicPr>
            <a:picLocks noChangeAspect="1"/>
          </p:cNvPicPr>
          <p:nvPr/>
        </p:nvPicPr>
        <p:blipFill>
          <a:blip r:embed="rId4"/>
          <a:stretch>
            <a:fillRect/>
          </a:stretch>
        </p:blipFill>
        <p:spPr>
          <a:xfrm>
            <a:off x="1073822" y="2581152"/>
            <a:ext cx="4421368" cy="3007980"/>
          </a:xfrm>
          <a:prstGeom prst="rect">
            <a:avLst/>
          </a:prstGeom>
        </p:spPr>
      </p:pic>
      <p:sp>
        <p:nvSpPr>
          <p:cNvPr id="27" name="TextBox 26">
            <a:extLst>
              <a:ext uri="{FF2B5EF4-FFF2-40B4-BE49-F238E27FC236}">
                <a16:creationId xmlns:a16="http://schemas.microsoft.com/office/drawing/2014/main" id="{E0D9E4B3-46A9-B884-8DFA-8182B064CDDB}"/>
              </a:ext>
            </a:extLst>
          </p:cNvPr>
          <p:cNvSpPr txBox="1"/>
          <p:nvPr/>
        </p:nvSpPr>
        <p:spPr>
          <a:xfrm>
            <a:off x="77586" y="5657670"/>
            <a:ext cx="7064275" cy="1200329"/>
          </a:xfrm>
          <a:prstGeom prst="rect">
            <a:avLst/>
          </a:prstGeom>
          <a:noFill/>
        </p:spPr>
        <p:txBody>
          <a:bodyPr wrap="square">
            <a:spAutoFit/>
          </a:bodyPr>
          <a:lstStyle/>
          <a:p>
            <a:pPr algn="just"/>
            <a:r>
              <a:rPr lang="en-GB" altLang="zh-CN" dirty="0"/>
              <a:t>“Warm sports” are confirmed in separate data of PAO and TA. </a:t>
            </a:r>
          </a:p>
          <a:p>
            <a:pPr algn="just"/>
            <a:r>
              <a:rPr lang="en-GB" altLang="zh-CN" dirty="0"/>
              <a:t>BUT n</a:t>
            </a:r>
            <a:r>
              <a:rPr lang="zh-CN" altLang="en-US" dirty="0"/>
              <a:t>o statistically significant excess of CRs from </a:t>
            </a:r>
            <a:r>
              <a:rPr lang="en-GB" altLang="zh-CN" dirty="0"/>
              <a:t>TA “Warm sports”  </a:t>
            </a:r>
            <a:r>
              <a:rPr lang="zh-CN" altLang="en-US" dirty="0"/>
              <a:t>was found in the Auger experiment data.</a:t>
            </a:r>
            <a:endParaRPr lang="ru-RU" altLang="zh-CN" dirty="0"/>
          </a:p>
          <a:p>
            <a:pPr algn="just"/>
            <a:r>
              <a:rPr lang="en-US" altLang="zh-CN" sz="1600" i="1" dirty="0"/>
              <a:t>A</a:t>
            </a:r>
            <a:r>
              <a:rPr lang="ru-RU" altLang="zh-CN" sz="1600" i="1" dirty="0"/>
              <a:t>. </a:t>
            </a:r>
            <a:r>
              <a:rPr lang="en-US" altLang="zh-CN" sz="1600" i="1" dirty="0"/>
              <a:t>Abdul Halim et al</a:t>
            </a:r>
            <a:r>
              <a:rPr lang="ru-RU" altLang="zh-CN" sz="1600" i="1" dirty="0"/>
              <a:t> 2025 </a:t>
            </a:r>
            <a:r>
              <a:rPr lang="en-US" altLang="zh-CN" sz="1600" i="1" dirty="0" err="1"/>
              <a:t>ApJ</a:t>
            </a:r>
            <a:r>
              <a:rPr lang="ru-RU" altLang="zh-CN" sz="1600" i="1" dirty="0"/>
              <a:t> 984 123; </a:t>
            </a:r>
            <a:r>
              <a:rPr lang="en-US" altLang="zh-CN" sz="1600" i="1" dirty="0"/>
              <a:t>DOI</a:t>
            </a:r>
            <a:r>
              <a:rPr lang="ru-RU" altLang="zh-CN" sz="1600" i="1" dirty="0"/>
              <a:t> 10.3847/1538-4357/</a:t>
            </a:r>
            <a:r>
              <a:rPr lang="en-US" altLang="zh-CN" sz="1600" i="1" dirty="0" err="1"/>
              <a:t>adbdc</a:t>
            </a:r>
            <a:r>
              <a:rPr lang="ru-RU" altLang="zh-CN" sz="1600" i="1" dirty="0"/>
              <a:t>5</a:t>
            </a:r>
            <a:endParaRPr lang="zh-CN" altLang="en-US" sz="1600" i="1" dirty="0"/>
          </a:p>
        </p:txBody>
      </p:sp>
      <p:sp>
        <p:nvSpPr>
          <p:cNvPr id="2" name="Номер слайда 3">
            <a:extLst>
              <a:ext uri="{FF2B5EF4-FFF2-40B4-BE49-F238E27FC236}">
                <a16:creationId xmlns:a16="http://schemas.microsoft.com/office/drawing/2014/main" id="{35263EBE-34A1-4E0A-CAFD-0BB2B7A0D7D5}"/>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7</a:t>
            </a:fld>
            <a:endParaRPr lang="ru-RU" dirty="0"/>
          </a:p>
        </p:txBody>
      </p:sp>
    </p:spTree>
    <p:extLst>
      <p:ext uri="{BB962C8B-B14F-4D97-AF65-F5344CB8AC3E}">
        <p14:creationId xmlns:p14="http://schemas.microsoft.com/office/powerpoint/2010/main" val="3814156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EAD9A-2ED5-DE52-E601-820A86AC0B7E}"/>
            </a:ext>
          </a:extLst>
        </p:cNvPr>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5763CF88-904F-EEDB-ABD6-8DBB8D658780}"/>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Ground-based </a:t>
            </a:r>
            <a:r>
              <a:rPr lang="en-GB" b="1" strike="sngStrike" dirty="0"/>
              <a:t>vs</a:t>
            </a:r>
            <a:r>
              <a:rPr lang="en-GB" b="1" dirty="0"/>
              <a:t> orbital measurements</a:t>
            </a:r>
            <a:endParaRPr lang="ru-RU" b="1" dirty="0"/>
          </a:p>
        </p:txBody>
      </p:sp>
      <p:sp>
        <p:nvSpPr>
          <p:cNvPr id="9" name="Содержимое 2">
            <a:extLst>
              <a:ext uri="{FF2B5EF4-FFF2-40B4-BE49-F238E27FC236}">
                <a16:creationId xmlns:a16="http://schemas.microsoft.com/office/drawing/2014/main" id="{129F118C-0D54-B8DF-3112-0C6A81B8CF32}"/>
              </a:ext>
            </a:extLst>
          </p:cNvPr>
          <p:cNvSpPr txBox="1">
            <a:spLocks/>
          </p:cNvSpPr>
          <p:nvPr/>
        </p:nvSpPr>
        <p:spPr bwMode="auto">
          <a:xfrm>
            <a:off x="420914" y="681037"/>
            <a:ext cx="6305255" cy="5747812"/>
          </a:xfrm>
          <a:prstGeom prst="rect">
            <a:avLst/>
          </a:prstGeom>
          <a:noFill/>
          <a:ln w="9525">
            <a:noFill/>
            <a:miter lim="800000"/>
            <a:headEnd/>
            <a:tailEnd/>
          </a:ln>
        </p:spPr>
        <p:txBody>
          <a:bodyPr/>
          <a:lstStyle/>
          <a:p>
            <a:pPr marL="273050" indent="-273050">
              <a:spcBef>
                <a:spcPts val="600"/>
              </a:spcBef>
              <a:buClr>
                <a:schemeClr val="accent1"/>
              </a:buClr>
              <a:buSzPct val="76000"/>
              <a:buFont typeface="Wingdings 3" pitchFamily="18" charset="2"/>
              <a:buChar char=""/>
              <a:defRPr/>
            </a:pPr>
            <a:r>
              <a:rPr lang="en-GB" sz="2600" dirty="0">
                <a:ea typeface="Liberation Serif" panose="02020603050405020304" pitchFamily="18" charset="0"/>
                <a:cs typeface="Liberation Serif" panose="02020603050405020304" pitchFamily="18" charset="0"/>
              </a:rPr>
              <a:t>Existing ground based arrays</a:t>
            </a:r>
            <a:r>
              <a:rPr lang="en-US" sz="2600" dirty="0">
                <a:ea typeface="Liberation Serif" panose="02020603050405020304" pitchFamily="18" charset="0"/>
                <a:cs typeface="Liberation Serif" panose="02020603050405020304" pitchFamily="18" charset="0"/>
              </a:rPr>
              <a:t>: </a:t>
            </a:r>
          </a:p>
          <a:p>
            <a:pPr marL="547688" lvl="1" indent="-273050">
              <a:spcBef>
                <a:spcPts val="500"/>
              </a:spcBef>
              <a:buClr>
                <a:schemeClr val="accent2"/>
              </a:buClr>
              <a:buSzPct val="76000"/>
              <a:buFont typeface="Wingdings 3" pitchFamily="18" charset="2"/>
              <a:buChar char=""/>
              <a:defRPr/>
            </a:pPr>
            <a:r>
              <a:rPr lang="en-US" sz="2300" dirty="0">
                <a:solidFill>
                  <a:schemeClr val="tx2"/>
                </a:solidFill>
                <a:ea typeface="Liberation Serif" panose="02020603050405020304" pitchFamily="18" charset="0"/>
                <a:cs typeface="Liberation Serif" panose="02020603050405020304" pitchFamily="18" charset="0"/>
              </a:rPr>
              <a:t>Pierre Auger Observatory: 3,000 km</a:t>
            </a:r>
            <a:r>
              <a:rPr lang="en-US" sz="2300" baseline="30000" dirty="0">
                <a:solidFill>
                  <a:schemeClr val="tx2"/>
                </a:solidFill>
                <a:ea typeface="Liberation Serif" panose="02020603050405020304" pitchFamily="18" charset="0"/>
                <a:cs typeface="Liberation Serif" panose="02020603050405020304" pitchFamily="18" charset="0"/>
              </a:rPr>
              <a:t>2</a:t>
            </a:r>
            <a:endParaRPr lang="ru-RU" sz="2300" dirty="0">
              <a:solidFill>
                <a:schemeClr val="tx2"/>
              </a:solidFill>
              <a:ea typeface="Liberation Serif" panose="02020603050405020304" pitchFamily="18" charset="0"/>
              <a:cs typeface="Liberation Serif" panose="02020603050405020304" pitchFamily="18" charset="0"/>
            </a:endParaRPr>
          </a:p>
          <a:p>
            <a:pPr marL="547688" lvl="1" indent="-273050">
              <a:spcBef>
                <a:spcPts val="500"/>
              </a:spcBef>
              <a:buClr>
                <a:schemeClr val="accent2"/>
              </a:buClr>
              <a:buSzPct val="76000"/>
              <a:defRPr/>
            </a:pPr>
            <a:r>
              <a:rPr lang="ru-RU" sz="2300" dirty="0">
                <a:solidFill>
                  <a:schemeClr val="tx2"/>
                </a:solidFill>
                <a:ea typeface="Liberation Serif" panose="02020603050405020304" pitchFamily="18" charset="0"/>
                <a:cs typeface="Liberation Serif" panose="02020603050405020304" pitchFamily="18" charset="0"/>
              </a:rPr>
              <a:t>	</a:t>
            </a:r>
            <a:r>
              <a:rPr lang="en-US" sz="2300" dirty="0">
                <a:solidFill>
                  <a:schemeClr val="tx2"/>
                </a:solidFill>
                <a:ea typeface="Liberation Serif" panose="02020603050405020304" pitchFamily="18" charset="0"/>
                <a:cs typeface="Liberation Serif" panose="02020603050405020304" pitchFamily="18" charset="0"/>
              </a:rPr>
              <a:t>~</a:t>
            </a:r>
            <a:r>
              <a:rPr lang="ru-RU" sz="2300" dirty="0">
                <a:solidFill>
                  <a:schemeClr val="tx2"/>
                </a:solidFill>
                <a:ea typeface="Liberation Serif" panose="02020603050405020304" pitchFamily="18" charset="0"/>
                <a:cs typeface="Liberation Serif" panose="02020603050405020304" pitchFamily="18" charset="0"/>
              </a:rPr>
              <a:t>20</a:t>
            </a:r>
            <a:r>
              <a:rPr lang="en-US" sz="2300" dirty="0">
                <a:solidFill>
                  <a:schemeClr val="tx2"/>
                </a:solidFill>
                <a:ea typeface="Liberation Serif" panose="02020603050405020304" pitchFamily="18" charset="0"/>
                <a:cs typeface="Liberation Serif" panose="02020603050405020304" pitchFamily="18" charset="0"/>
              </a:rPr>
              <a:t> </a:t>
            </a:r>
            <a:r>
              <a:rPr lang="en-GB" sz="2300" dirty="0">
                <a:solidFill>
                  <a:schemeClr val="tx2"/>
                </a:solidFill>
                <a:ea typeface="Liberation Serif" panose="02020603050405020304" pitchFamily="18" charset="0"/>
                <a:cs typeface="Liberation Serif" panose="02020603050405020304" pitchFamily="18" charset="0"/>
              </a:rPr>
              <a:t>events</a:t>
            </a:r>
            <a:r>
              <a:rPr lang="en-US" sz="2300" dirty="0">
                <a:solidFill>
                  <a:schemeClr val="tx2"/>
                </a:solidFill>
                <a:ea typeface="Liberation Serif" panose="02020603050405020304" pitchFamily="18" charset="0"/>
                <a:cs typeface="Liberation Serif" panose="02020603050405020304" pitchFamily="18" charset="0"/>
              </a:rPr>
              <a:t>&gt; 60 </a:t>
            </a:r>
            <a:r>
              <a:rPr lang="en-US" sz="2300" dirty="0" err="1">
                <a:solidFill>
                  <a:schemeClr val="tx2"/>
                </a:solidFill>
                <a:ea typeface="Liberation Serif" panose="02020603050405020304" pitchFamily="18" charset="0"/>
                <a:cs typeface="Liberation Serif" panose="02020603050405020304" pitchFamily="18" charset="0"/>
              </a:rPr>
              <a:t>EeV</a:t>
            </a:r>
            <a:r>
              <a:rPr lang="en-US" sz="2300" dirty="0">
                <a:solidFill>
                  <a:schemeClr val="tx2"/>
                </a:solidFill>
                <a:ea typeface="Liberation Serif" panose="02020603050405020304" pitchFamily="18" charset="0"/>
                <a:cs typeface="Liberation Serif" panose="02020603050405020304" pitchFamily="18" charset="0"/>
              </a:rPr>
              <a:t>/</a:t>
            </a:r>
            <a:r>
              <a:rPr lang="en-GB" sz="2300" dirty="0">
                <a:solidFill>
                  <a:schemeClr val="tx2"/>
                </a:solidFill>
                <a:ea typeface="Liberation Serif" panose="02020603050405020304" pitchFamily="18" charset="0"/>
                <a:cs typeface="Liberation Serif" panose="02020603050405020304" pitchFamily="18" charset="0"/>
              </a:rPr>
              <a:t>year</a:t>
            </a:r>
            <a:endParaRPr lang="en-US" sz="2300" dirty="0">
              <a:solidFill>
                <a:schemeClr val="tx2"/>
              </a:solidFill>
              <a:ea typeface="Liberation Serif" panose="02020603050405020304" pitchFamily="18" charset="0"/>
              <a:cs typeface="Liberation Serif" panose="02020603050405020304" pitchFamily="18" charset="0"/>
            </a:endParaRPr>
          </a:p>
          <a:p>
            <a:pPr marL="547688" lvl="1" indent="-273050">
              <a:spcBef>
                <a:spcPts val="500"/>
              </a:spcBef>
              <a:buClr>
                <a:schemeClr val="accent2"/>
              </a:buClr>
              <a:buSzPct val="76000"/>
              <a:buFont typeface="Wingdings 3" pitchFamily="18" charset="2"/>
              <a:buChar char=""/>
              <a:defRPr/>
            </a:pPr>
            <a:r>
              <a:rPr lang="en-US" sz="2300" dirty="0">
                <a:solidFill>
                  <a:schemeClr val="tx2"/>
                </a:solidFill>
                <a:ea typeface="Liberation Serif" panose="02020603050405020304" pitchFamily="18" charset="0"/>
                <a:cs typeface="Liberation Serif" panose="02020603050405020304" pitchFamily="18" charset="0"/>
              </a:rPr>
              <a:t>Telescope Array: 700 km</a:t>
            </a:r>
            <a:r>
              <a:rPr lang="en-US" sz="2300" baseline="30000" dirty="0">
                <a:solidFill>
                  <a:schemeClr val="tx2"/>
                </a:solidFill>
                <a:ea typeface="Liberation Serif" panose="02020603050405020304" pitchFamily="18" charset="0"/>
                <a:cs typeface="Liberation Serif" panose="02020603050405020304" pitchFamily="18" charset="0"/>
              </a:rPr>
              <a:t>2</a:t>
            </a:r>
            <a:r>
              <a:rPr lang="en-US" sz="2300" dirty="0">
                <a:solidFill>
                  <a:schemeClr val="tx2"/>
                </a:solidFill>
                <a:ea typeface="Liberation Serif" panose="02020603050405020304" pitchFamily="18" charset="0"/>
                <a:cs typeface="Liberation Serif" panose="02020603050405020304" pitchFamily="18" charset="0"/>
              </a:rPr>
              <a:t> Utah, USA</a:t>
            </a:r>
            <a:endParaRPr lang="ru-RU" sz="2300" dirty="0">
              <a:solidFill>
                <a:schemeClr val="tx2"/>
              </a:solidFill>
              <a:ea typeface="Liberation Serif" panose="02020603050405020304" pitchFamily="18" charset="0"/>
              <a:cs typeface="Liberation Serif" panose="02020603050405020304" pitchFamily="18" charset="0"/>
            </a:endParaRPr>
          </a:p>
          <a:p>
            <a:pPr marL="547688" lvl="1" indent="-273050">
              <a:spcBef>
                <a:spcPts val="500"/>
              </a:spcBef>
              <a:buClr>
                <a:schemeClr val="accent2"/>
              </a:buClr>
              <a:buSzPct val="76000"/>
              <a:defRPr/>
            </a:pPr>
            <a:r>
              <a:rPr lang="ru-RU" sz="2300" dirty="0">
                <a:solidFill>
                  <a:schemeClr val="tx2"/>
                </a:solidFill>
                <a:ea typeface="Liberation Serif" panose="02020603050405020304" pitchFamily="18" charset="0"/>
                <a:cs typeface="Liberation Serif" panose="02020603050405020304" pitchFamily="18" charset="0"/>
              </a:rPr>
              <a:t>	</a:t>
            </a:r>
            <a:r>
              <a:rPr lang="en-US" sz="2300" dirty="0">
                <a:solidFill>
                  <a:schemeClr val="tx2"/>
                </a:solidFill>
                <a:ea typeface="Liberation Serif" panose="02020603050405020304" pitchFamily="18" charset="0"/>
                <a:cs typeface="Liberation Serif" panose="02020603050405020304" pitchFamily="18" charset="0"/>
              </a:rPr>
              <a:t> ~</a:t>
            </a:r>
            <a:r>
              <a:rPr lang="ru-RU" sz="2300" dirty="0">
                <a:solidFill>
                  <a:schemeClr val="tx2"/>
                </a:solidFill>
                <a:ea typeface="Liberation Serif" panose="02020603050405020304" pitchFamily="18" charset="0"/>
                <a:cs typeface="Liberation Serif" panose="02020603050405020304" pitchFamily="18" charset="0"/>
              </a:rPr>
              <a:t>5</a:t>
            </a:r>
            <a:r>
              <a:rPr lang="en-US" sz="2300" dirty="0">
                <a:solidFill>
                  <a:schemeClr val="tx2"/>
                </a:solidFill>
                <a:ea typeface="Liberation Serif" panose="02020603050405020304" pitchFamily="18" charset="0"/>
                <a:cs typeface="Liberation Serif" panose="02020603050405020304" pitchFamily="18" charset="0"/>
              </a:rPr>
              <a:t> </a:t>
            </a:r>
            <a:r>
              <a:rPr lang="en-GB" sz="2300" dirty="0">
                <a:solidFill>
                  <a:schemeClr val="tx2"/>
                </a:solidFill>
                <a:ea typeface="Liberation Serif" panose="02020603050405020304" pitchFamily="18" charset="0"/>
                <a:cs typeface="Liberation Serif" panose="02020603050405020304" pitchFamily="18" charset="0"/>
              </a:rPr>
              <a:t>events</a:t>
            </a:r>
            <a:r>
              <a:rPr lang="en-US" sz="2300" dirty="0">
                <a:solidFill>
                  <a:schemeClr val="tx2"/>
                </a:solidFill>
                <a:ea typeface="Liberation Serif" panose="02020603050405020304" pitchFamily="18" charset="0"/>
                <a:cs typeface="Liberation Serif" panose="02020603050405020304" pitchFamily="18" charset="0"/>
              </a:rPr>
              <a:t> &gt; 60 </a:t>
            </a:r>
            <a:r>
              <a:rPr lang="en-US" sz="2300" dirty="0" err="1">
                <a:solidFill>
                  <a:schemeClr val="tx2"/>
                </a:solidFill>
                <a:ea typeface="Liberation Serif" panose="02020603050405020304" pitchFamily="18" charset="0"/>
                <a:cs typeface="Liberation Serif" panose="02020603050405020304" pitchFamily="18" charset="0"/>
              </a:rPr>
              <a:t>EeV</a:t>
            </a:r>
            <a:r>
              <a:rPr lang="en-US" sz="2300" dirty="0">
                <a:solidFill>
                  <a:schemeClr val="tx2"/>
                </a:solidFill>
                <a:ea typeface="Liberation Serif" panose="02020603050405020304" pitchFamily="18" charset="0"/>
                <a:cs typeface="Liberation Serif" panose="02020603050405020304" pitchFamily="18" charset="0"/>
              </a:rPr>
              <a:t>/</a:t>
            </a:r>
            <a:r>
              <a:rPr lang="en-GB" sz="2300" dirty="0">
                <a:solidFill>
                  <a:schemeClr val="tx2"/>
                </a:solidFill>
                <a:ea typeface="Liberation Serif" panose="02020603050405020304" pitchFamily="18" charset="0"/>
                <a:cs typeface="Liberation Serif" panose="02020603050405020304" pitchFamily="18" charset="0"/>
              </a:rPr>
              <a:t>year</a:t>
            </a:r>
            <a:endParaRPr lang="ru-RU" sz="2300" dirty="0">
              <a:solidFill>
                <a:schemeClr val="tx2"/>
              </a:solidFill>
              <a:ea typeface="Liberation Serif" panose="02020603050405020304" pitchFamily="18" charset="0"/>
              <a:cs typeface="Liberation Serif" panose="02020603050405020304" pitchFamily="18" charset="0"/>
            </a:endParaRPr>
          </a:p>
          <a:p>
            <a:pPr marL="273050" indent="-273050">
              <a:spcBef>
                <a:spcPts val="600"/>
              </a:spcBef>
              <a:buClr>
                <a:schemeClr val="accent1"/>
              </a:buClr>
              <a:buSzPct val="76000"/>
              <a:defRPr/>
            </a:pPr>
            <a:r>
              <a:rPr lang="en-US" sz="2400" b="1" dirty="0">
                <a:ea typeface="Liberation Serif" panose="02020603050405020304" pitchFamily="18" charset="0"/>
                <a:cs typeface="Liberation Serif" panose="02020603050405020304" pitchFamily="18" charset="0"/>
              </a:rPr>
              <a:t>Auger + TA &lt; 30 </a:t>
            </a:r>
            <a:r>
              <a:rPr lang="en-GB" sz="2400" b="1" dirty="0">
                <a:ea typeface="Liberation Serif" panose="02020603050405020304" pitchFamily="18" charset="0"/>
                <a:cs typeface="Liberation Serif" panose="02020603050405020304" pitchFamily="18" charset="0"/>
              </a:rPr>
              <a:t>events</a:t>
            </a:r>
            <a:r>
              <a:rPr lang="ru-RU" sz="2400" b="1" dirty="0">
                <a:ea typeface="Liberation Serif" panose="02020603050405020304" pitchFamily="18" charset="0"/>
                <a:cs typeface="Liberation Serif" panose="02020603050405020304" pitchFamily="18" charset="0"/>
              </a:rPr>
              <a:t>/</a:t>
            </a:r>
            <a:r>
              <a:rPr lang="en-GB" sz="2400" b="1" dirty="0">
                <a:ea typeface="Liberation Serif" panose="02020603050405020304" pitchFamily="18" charset="0"/>
                <a:cs typeface="Liberation Serif" panose="02020603050405020304" pitchFamily="18" charset="0"/>
              </a:rPr>
              <a:t>year</a:t>
            </a:r>
            <a:r>
              <a:rPr lang="en-US" sz="2400" b="1" dirty="0">
                <a:ea typeface="Liberation Serif" panose="02020603050405020304" pitchFamily="18" charset="0"/>
                <a:cs typeface="Liberation Serif" panose="02020603050405020304" pitchFamily="18" charset="0"/>
              </a:rPr>
              <a:t> </a:t>
            </a:r>
          </a:p>
          <a:p>
            <a:pPr marL="273050" indent="-273050">
              <a:spcBef>
                <a:spcPts val="600"/>
              </a:spcBef>
              <a:buClr>
                <a:schemeClr val="accent1"/>
              </a:buClr>
              <a:buSzPct val="76000"/>
              <a:defRPr/>
            </a:pPr>
            <a:endParaRPr lang="en-GB" sz="2800" dirty="0">
              <a:ea typeface="Liberation Serif" panose="02020603050405020304" pitchFamily="18" charset="0"/>
              <a:cs typeface="Liberation Serif" panose="02020603050405020304" pitchFamily="18" charset="0"/>
            </a:endParaRPr>
          </a:p>
          <a:p>
            <a:pPr marL="273050" indent="-273050">
              <a:spcBef>
                <a:spcPts val="600"/>
              </a:spcBef>
              <a:buClr>
                <a:schemeClr val="accent1"/>
              </a:buClr>
              <a:buSzPct val="76000"/>
              <a:defRPr/>
            </a:pPr>
            <a:r>
              <a:rPr lang="en-GB" sz="2800" dirty="0">
                <a:ea typeface="Liberation Serif" panose="02020603050405020304" pitchFamily="18" charset="0"/>
                <a:cs typeface="Liberation Serif" panose="02020603050405020304" pitchFamily="18" charset="0"/>
              </a:rPr>
              <a:t>The ultimate dream</a:t>
            </a:r>
            <a:endParaRPr lang="ru-RU" sz="2800" dirty="0">
              <a:ea typeface="Liberation Serif" panose="02020603050405020304" pitchFamily="18" charset="0"/>
              <a:cs typeface="Liberation Serif" panose="02020603050405020304" pitchFamily="18" charset="0"/>
            </a:endParaRPr>
          </a:p>
          <a:p>
            <a:pPr marL="273050" indent="-273050">
              <a:spcBef>
                <a:spcPts val="600"/>
              </a:spcBef>
              <a:buClr>
                <a:schemeClr val="accent1"/>
              </a:buClr>
              <a:buSzPct val="76000"/>
              <a:defRPr/>
            </a:pPr>
            <a:r>
              <a:rPr lang="en-GB" sz="2800" dirty="0">
                <a:ea typeface="Liberation Serif" panose="02020603050405020304" pitchFamily="18" charset="0"/>
                <a:cs typeface="Liberation Serif" panose="02020603050405020304" pitchFamily="18" charset="0"/>
              </a:rPr>
              <a:t>Earth surface</a:t>
            </a:r>
            <a:r>
              <a:rPr lang="ru-RU" sz="2800" dirty="0">
                <a:ea typeface="Liberation Serif" panose="02020603050405020304" pitchFamily="18" charset="0"/>
                <a:cs typeface="Liberation Serif" panose="02020603050405020304" pitchFamily="18" charset="0"/>
              </a:rPr>
              <a:t> </a:t>
            </a:r>
            <a:r>
              <a:rPr lang="en-US" sz="3200" dirty="0">
                <a:ea typeface="Liberation Serif" panose="02020603050405020304" pitchFamily="18" charset="0"/>
                <a:cs typeface="Liberation Serif" panose="02020603050405020304" pitchFamily="18" charset="0"/>
              </a:rPr>
              <a:t>~</a:t>
            </a:r>
            <a:r>
              <a:rPr lang="ru-RU" sz="3200" dirty="0">
                <a:ea typeface="Liberation Serif" panose="02020603050405020304" pitchFamily="18" charset="0"/>
                <a:cs typeface="Liberation Serif" panose="02020603050405020304" pitchFamily="18" charset="0"/>
              </a:rPr>
              <a:t> </a:t>
            </a:r>
            <a:r>
              <a:rPr lang="en-US" sz="3200" dirty="0">
                <a:ea typeface="Liberation Serif" panose="02020603050405020304" pitchFamily="18" charset="0"/>
                <a:cs typeface="Liberation Serif" panose="02020603050405020304" pitchFamily="18" charset="0"/>
              </a:rPr>
              <a:t>5·10</a:t>
            </a:r>
            <a:r>
              <a:rPr lang="en-US" sz="3200" baseline="30000" dirty="0">
                <a:ea typeface="Liberation Serif" panose="02020603050405020304" pitchFamily="18" charset="0"/>
                <a:cs typeface="Liberation Serif" panose="02020603050405020304" pitchFamily="18" charset="0"/>
              </a:rPr>
              <a:t>8</a:t>
            </a:r>
            <a:r>
              <a:rPr lang="en-US" sz="3200" dirty="0">
                <a:ea typeface="Liberation Serif" panose="02020603050405020304" pitchFamily="18" charset="0"/>
                <a:cs typeface="Liberation Serif" panose="02020603050405020304" pitchFamily="18" charset="0"/>
              </a:rPr>
              <a:t> km</a:t>
            </a:r>
            <a:r>
              <a:rPr lang="en-US" sz="3200" baseline="30000" dirty="0">
                <a:ea typeface="Liberation Serif" panose="02020603050405020304" pitchFamily="18" charset="0"/>
                <a:cs typeface="Liberation Serif" panose="02020603050405020304" pitchFamily="18" charset="0"/>
              </a:rPr>
              <a:t>2</a:t>
            </a:r>
          </a:p>
          <a:p>
            <a:pPr marL="273050" indent="-273050">
              <a:spcBef>
                <a:spcPts val="600"/>
              </a:spcBef>
              <a:buClr>
                <a:schemeClr val="accent1"/>
              </a:buClr>
              <a:buSzPct val="76000"/>
              <a:defRPr/>
            </a:pPr>
            <a:r>
              <a:rPr lang="en-US" sz="3200" dirty="0">
                <a:solidFill>
                  <a:srgbClr val="FF0000"/>
                </a:solidFill>
                <a:ea typeface="Liberation Serif" panose="02020603050405020304" pitchFamily="18" charset="0"/>
                <a:cs typeface="Liberation Serif" panose="02020603050405020304" pitchFamily="18" charset="0"/>
              </a:rPr>
              <a:t>		~3.4·10</a:t>
            </a:r>
            <a:r>
              <a:rPr lang="en-US" sz="3200" baseline="30000" dirty="0">
                <a:solidFill>
                  <a:srgbClr val="FF0000"/>
                </a:solidFill>
                <a:ea typeface="Liberation Serif" panose="02020603050405020304" pitchFamily="18" charset="0"/>
                <a:cs typeface="Liberation Serif" panose="02020603050405020304" pitchFamily="18" charset="0"/>
              </a:rPr>
              <a:t>6</a:t>
            </a:r>
            <a:r>
              <a:rPr lang="en-US" sz="3200" dirty="0">
                <a:solidFill>
                  <a:srgbClr val="FF0000"/>
                </a:solidFill>
                <a:ea typeface="Liberation Serif" panose="02020603050405020304" pitchFamily="18" charset="0"/>
                <a:cs typeface="Liberation Serif" panose="02020603050405020304" pitchFamily="18" charset="0"/>
              </a:rPr>
              <a:t> </a:t>
            </a:r>
            <a:r>
              <a:rPr lang="en-GB" sz="3200" dirty="0">
                <a:solidFill>
                  <a:srgbClr val="FF0000"/>
                </a:solidFill>
                <a:ea typeface="Liberation Serif" panose="02020603050405020304" pitchFamily="18" charset="0"/>
                <a:cs typeface="Liberation Serif" panose="02020603050405020304" pitchFamily="18" charset="0"/>
              </a:rPr>
              <a:t>events per year!</a:t>
            </a:r>
            <a:endParaRPr lang="ru-RU" sz="2600" dirty="0">
              <a:solidFill>
                <a:srgbClr val="FF0000"/>
              </a:solidFill>
              <a:ea typeface="Liberation Serif" panose="02020603050405020304" pitchFamily="18" charset="0"/>
              <a:cs typeface="Liberation Serif" panose="02020603050405020304" pitchFamily="18" charset="0"/>
            </a:endParaRPr>
          </a:p>
        </p:txBody>
      </p:sp>
      <p:pic>
        <p:nvPicPr>
          <p:cNvPr id="10" name="Picture 221">
            <a:extLst>
              <a:ext uri="{FF2B5EF4-FFF2-40B4-BE49-F238E27FC236}">
                <a16:creationId xmlns:a16="http://schemas.microsoft.com/office/drawing/2014/main" id="{2BC1FA34-94CF-AF79-B15C-4783744FE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681291" y="474748"/>
            <a:ext cx="5018202" cy="6283940"/>
          </a:xfrm>
          <a:prstGeom prst="rect">
            <a:avLst/>
          </a:prstGeom>
          <a:noFill/>
        </p:spPr>
      </p:pic>
      <p:sp>
        <p:nvSpPr>
          <p:cNvPr id="2" name="Номер слайда 3">
            <a:extLst>
              <a:ext uri="{FF2B5EF4-FFF2-40B4-BE49-F238E27FC236}">
                <a16:creationId xmlns:a16="http://schemas.microsoft.com/office/drawing/2014/main" id="{9D767A8B-FC9B-ECD6-B5E2-B3A47EC0BFF4}"/>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8</a:t>
            </a:fld>
            <a:endParaRPr lang="ru-RU" dirty="0"/>
          </a:p>
        </p:txBody>
      </p:sp>
      <p:sp>
        <p:nvSpPr>
          <p:cNvPr id="3" name="TextBox 2">
            <a:extLst>
              <a:ext uri="{FF2B5EF4-FFF2-40B4-BE49-F238E27FC236}">
                <a16:creationId xmlns:a16="http://schemas.microsoft.com/office/drawing/2014/main" id="{FB50D24F-E599-9B2E-4AC2-218290502BAE}"/>
              </a:ext>
            </a:extLst>
          </p:cNvPr>
          <p:cNvSpPr txBox="1"/>
          <p:nvPr/>
        </p:nvSpPr>
        <p:spPr>
          <a:xfrm>
            <a:off x="10030351" y="544610"/>
            <a:ext cx="1537089" cy="369332"/>
          </a:xfrm>
          <a:prstGeom prst="rect">
            <a:avLst/>
          </a:prstGeom>
          <a:noFill/>
        </p:spPr>
        <p:txBody>
          <a:bodyPr wrap="square" rtlCol="0">
            <a:spAutoFit/>
          </a:bodyPr>
          <a:lstStyle/>
          <a:p>
            <a:r>
              <a:rPr lang="en-GB" altLang="zh-CN" dirty="0">
                <a:solidFill>
                  <a:schemeClr val="bg1"/>
                </a:solidFill>
              </a:rPr>
              <a:t>JEM-EUSO </a:t>
            </a:r>
            <a:endParaRPr lang="zh-CN" altLang="en-US" dirty="0">
              <a:solidFill>
                <a:schemeClr val="bg1"/>
              </a:solidFill>
            </a:endParaRPr>
          </a:p>
        </p:txBody>
      </p:sp>
    </p:spTree>
    <p:extLst>
      <p:ext uri="{BB962C8B-B14F-4D97-AF65-F5344CB8AC3E}">
        <p14:creationId xmlns:p14="http://schemas.microsoft.com/office/powerpoint/2010/main" val="418810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6051FC-C3EE-E527-4805-AE2F8E04616E}"/>
              </a:ext>
            </a:extLst>
          </p:cNvPr>
          <p:cNvSpPr>
            <a:spLocks noGrp="1"/>
          </p:cNvSpPr>
          <p:nvPr>
            <p:ph type="title"/>
          </p:nvPr>
        </p:nvSpPr>
        <p:spPr/>
        <p:txBody>
          <a:bodyPr/>
          <a:lstStyle/>
          <a:p>
            <a:endParaRPr lang="zh-CN" altLang="en-US"/>
          </a:p>
        </p:txBody>
      </p:sp>
      <p:sp>
        <p:nvSpPr>
          <p:cNvPr id="3" name="Объект 2">
            <a:extLst>
              <a:ext uri="{FF2B5EF4-FFF2-40B4-BE49-F238E27FC236}">
                <a16:creationId xmlns:a16="http://schemas.microsoft.com/office/drawing/2014/main" id="{49A97D84-35CA-D78E-A5C8-B1C8066386E6}"/>
              </a:ext>
            </a:extLst>
          </p:cNvPr>
          <p:cNvSpPr>
            <a:spLocks noGrp="1"/>
          </p:cNvSpPr>
          <p:nvPr>
            <p:ph idx="1"/>
          </p:nvPr>
        </p:nvSpPr>
        <p:spPr/>
        <p:txBody>
          <a:bodyPr/>
          <a:lstStyle/>
          <a:p>
            <a:endParaRPr lang="zh-CN" altLang="en-US" dirty="0"/>
          </a:p>
        </p:txBody>
      </p:sp>
      <p:pic>
        <p:nvPicPr>
          <p:cNvPr id="4" name="Рисунок 3">
            <a:extLst>
              <a:ext uri="{FF2B5EF4-FFF2-40B4-BE49-F238E27FC236}">
                <a16:creationId xmlns:a16="http://schemas.microsoft.com/office/drawing/2014/main" id="{883E01B4-75A3-2BE6-F8C9-40440AA6A4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3345"/>
            <a:ext cx="6346995" cy="6410465"/>
          </a:xfrm>
          <a:prstGeom prst="rect">
            <a:avLst/>
          </a:prstGeom>
        </p:spPr>
      </p:pic>
      <p:sp>
        <p:nvSpPr>
          <p:cNvPr id="5" name="TextBox 4">
            <a:extLst>
              <a:ext uri="{FF2B5EF4-FFF2-40B4-BE49-F238E27FC236}">
                <a16:creationId xmlns:a16="http://schemas.microsoft.com/office/drawing/2014/main" id="{184C5424-4305-E5CF-3207-64C3AC1A327E}"/>
              </a:ext>
            </a:extLst>
          </p:cNvPr>
          <p:cNvSpPr txBox="1"/>
          <p:nvPr/>
        </p:nvSpPr>
        <p:spPr>
          <a:xfrm>
            <a:off x="6874329" y="428271"/>
            <a:ext cx="4883727" cy="2031325"/>
          </a:xfrm>
          <a:prstGeom prst="rect">
            <a:avLst/>
          </a:prstGeom>
          <a:noFill/>
        </p:spPr>
        <p:txBody>
          <a:bodyPr wrap="square" rtlCol="0">
            <a:spAutoFit/>
          </a:bodyPr>
          <a:lstStyle/>
          <a:p>
            <a:r>
              <a:rPr lang="en-US" altLang="zh-CN" dirty="0"/>
              <a:t>Orbital detection of extensive air showers</a:t>
            </a:r>
          </a:p>
          <a:p>
            <a:pPr marL="342900" indent="-342900">
              <a:buFont typeface="+mj-lt"/>
              <a:buAutoNum type="arabicPeriod"/>
            </a:pPr>
            <a:r>
              <a:rPr lang="en-US" altLang="zh-CN" dirty="0"/>
              <a:t>Provides potentially greater statistics than ground-based experiments.</a:t>
            </a:r>
          </a:p>
          <a:p>
            <a:pPr marL="342900" indent="-342900">
              <a:buFont typeface="+mj-lt"/>
              <a:buAutoNum type="arabicPeriod"/>
            </a:pPr>
            <a:r>
              <a:rPr lang="en-US" altLang="zh-CN" dirty="0"/>
              <a:t>Ensures nearly uniform exposure of the entire celestial sphere.</a:t>
            </a:r>
          </a:p>
          <a:p>
            <a:pPr marL="342900" indent="-342900">
              <a:buFont typeface="+mj-lt"/>
              <a:buAutoNum type="arabicPeriod"/>
            </a:pPr>
            <a:r>
              <a:rPr lang="en-US" altLang="zh-CN" dirty="0"/>
              <a:t>Measurements of the entire celestial sphere with a single detector.</a:t>
            </a:r>
            <a:endParaRPr lang="zh-CN" altLang="en-US" dirty="0"/>
          </a:p>
        </p:txBody>
      </p:sp>
      <p:sp>
        <p:nvSpPr>
          <p:cNvPr id="6" name="TextBox 5">
            <a:extLst>
              <a:ext uri="{FF2B5EF4-FFF2-40B4-BE49-F238E27FC236}">
                <a16:creationId xmlns:a16="http://schemas.microsoft.com/office/drawing/2014/main" id="{59CF41FF-2677-9C10-5B13-D17419B93939}"/>
              </a:ext>
            </a:extLst>
          </p:cNvPr>
          <p:cNvSpPr txBox="1"/>
          <p:nvPr/>
        </p:nvSpPr>
        <p:spPr>
          <a:xfrm>
            <a:off x="6601691" y="5895109"/>
            <a:ext cx="5590309" cy="923330"/>
          </a:xfrm>
          <a:prstGeom prst="rect">
            <a:avLst/>
          </a:prstGeom>
          <a:noFill/>
        </p:spPr>
        <p:txBody>
          <a:bodyPr wrap="square">
            <a:spAutoFit/>
          </a:bodyPr>
          <a:lstStyle/>
          <a:p>
            <a:r>
              <a:rPr lang="en-GB" altLang="zh-CN" dirty="0"/>
              <a:t>Expected exposure of POEMMA orbital UHECR project.</a:t>
            </a:r>
          </a:p>
          <a:p>
            <a:r>
              <a:rPr lang="en-GB" altLang="zh-CN" i="1" dirty="0" err="1"/>
              <a:t>Anchordoqui</a:t>
            </a:r>
            <a:r>
              <a:rPr lang="en-GB" altLang="zh-CN" i="1" dirty="0"/>
              <a:t>, L. A.et al., (2020). Physical Review D, 101(2), 023012.</a:t>
            </a:r>
            <a:endParaRPr lang="zh-CN" altLang="en-US" i="1" dirty="0"/>
          </a:p>
        </p:txBody>
      </p:sp>
      <p:sp>
        <p:nvSpPr>
          <p:cNvPr id="8" name="Прямоугольник 7">
            <a:extLst>
              <a:ext uri="{FF2B5EF4-FFF2-40B4-BE49-F238E27FC236}">
                <a16:creationId xmlns:a16="http://schemas.microsoft.com/office/drawing/2014/main" id="{149D234D-D277-BCCD-80D2-DC255C436EA2}"/>
              </a:ext>
            </a:extLst>
          </p:cNvPr>
          <p:cNvSpPr/>
          <p:nvPr/>
        </p:nvSpPr>
        <p:spPr>
          <a:xfrm>
            <a:off x="1" y="1"/>
            <a:ext cx="12192000" cy="3103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Ground-based </a:t>
            </a:r>
            <a:r>
              <a:rPr lang="en-GB" b="1" strike="sngStrike" dirty="0"/>
              <a:t>vs</a:t>
            </a:r>
            <a:r>
              <a:rPr lang="en-GB" b="1" dirty="0"/>
              <a:t> orbital measurements II</a:t>
            </a:r>
            <a:endParaRPr lang="ru-RU" b="1" dirty="0"/>
          </a:p>
        </p:txBody>
      </p:sp>
      <p:pic>
        <p:nvPicPr>
          <p:cNvPr id="9" name="Рисунок 8">
            <a:extLst>
              <a:ext uri="{FF2B5EF4-FFF2-40B4-BE49-F238E27FC236}">
                <a16:creationId xmlns:a16="http://schemas.microsoft.com/office/drawing/2014/main" id="{897005C7-9CBF-5C80-82E4-B5955C37E454}"/>
              </a:ext>
            </a:extLst>
          </p:cNvPr>
          <p:cNvPicPr>
            <a:picLocks noChangeAspect="1"/>
          </p:cNvPicPr>
          <p:nvPr/>
        </p:nvPicPr>
        <p:blipFill>
          <a:blip r:embed="rId3">
            <a:lum/>
            <a:alphaModFix/>
          </a:blip>
          <a:srcRect t="520" b="1"/>
          <a:stretch>
            <a:fillRect/>
          </a:stretch>
        </p:blipFill>
        <p:spPr>
          <a:xfrm>
            <a:off x="6689880" y="2594532"/>
            <a:ext cx="5083020" cy="3258149"/>
          </a:xfrm>
          <a:prstGeom prst="rect">
            <a:avLst/>
          </a:prstGeom>
          <a:noFill/>
          <a:ln>
            <a:noFill/>
          </a:ln>
        </p:spPr>
      </p:pic>
      <p:sp>
        <p:nvSpPr>
          <p:cNvPr id="10" name="Номер слайда 3">
            <a:extLst>
              <a:ext uri="{FF2B5EF4-FFF2-40B4-BE49-F238E27FC236}">
                <a16:creationId xmlns:a16="http://schemas.microsoft.com/office/drawing/2014/main" id="{626CA101-814D-3C9C-4230-279423C29933}"/>
              </a:ext>
            </a:extLst>
          </p:cNvPr>
          <p:cNvSpPr>
            <a:spLocks noGrp="1"/>
          </p:cNvSpPr>
          <p:nvPr>
            <p:ph type="sldNum" sz="quarter" idx="12"/>
          </p:nvPr>
        </p:nvSpPr>
        <p:spPr>
          <a:xfrm>
            <a:off x="9407618" y="6498222"/>
            <a:ext cx="2743200" cy="365125"/>
          </a:xfrm>
        </p:spPr>
        <p:txBody>
          <a:bodyPr/>
          <a:lstStyle/>
          <a:p>
            <a:fld id="{B0FA5F90-7F2C-45A1-A9AA-2E5AB861A000}" type="slidenum">
              <a:rPr lang="ru-RU" smtClean="0"/>
              <a:t>9</a:t>
            </a:fld>
            <a:endParaRPr lang="ru-RU" dirty="0"/>
          </a:p>
        </p:txBody>
      </p:sp>
    </p:spTree>
    <p:extLst>
      <p:ext uri="{BB962C8B-B14F-4D97-AF65-F5344CB8AC3E}">
        <p14:creationId xmlns:p14="http://schemas.microsoft.com/office/powerpoint/2010/main" val="246789696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24201</TotalTime>
  <Words>3362</Words>
  <Application>Microsoft Office PowerPoint</Application>
  <PresentationFormat>Широкоэкранный</PresentationFormat>
  <Paragraphs>389</Paragraphs>
  <Slides>39</Slides>
  <Notes>1</Notes>
  <HiddenSlides>0</HiddenSlides>
  <MMClips>0</MMClips>
  <ScaleCrop>false</ScaleCrop>
  <HeadingPairs>
    <vt:vector size="8" baseType="variant">
      <vt:variant>
        <vt:lpstr>Использованные шрифты</vt:lpstr>
      </vt:variant>
      <vt:variant>
        <vt:i4>15</vt:i4>
      </vt:variant>
      <vt:variant>
        <vt:lpstr>Тема</vt:lpstr>
      </vt:variant>
      <vt:variant>
        <vt:i4>1</vt:i4>
      </vt:variant>
      <vt:variant>
        <vt:lpstr>Внедренные серверы OLE</vt:lpstr>
      </vt:variant>
      <vt:variant>
        <vt:i4>1</vt:i4>
      </vt:variant>
      <vt:variant>
        <vt:lpstr>Заголовки слайдов</vt:lpstr>
      </vt:variant>
      <vt:variant>
        <vt:i4>39</vt:i4>
      </vt:variant>
    </vt:vector>
  </HeadingPairs>
  <TitlesOfParts>
    <vt:vector size="56" baseType="lpstr">
      <vt:lpstr>-apple-system</vt:lpstr>
      <vt:lpstr>ArialMT</vt:lpstr>
      <vt:lpstr>ArialUnicodeMS</vt:lpstr>
      <vt:lpstr>Calibri-Light</vt:lpstr>
      <vt:lpstr>GOST type B</vt:lpstr>
      <vt:lpstr>Liberation Sans</vt:lpstr>
      <vt:lpstr>Liberation Serif</vt:lpstr>
      <vt:lpstr>等线</vt:lpstr>
      <vt:lpstr>Arial</vt:lpstr>
      <vt:lpstr>Calibri</vt:lpstr>
      <vt:lpstr>Calibri Light</vt:lpstr>
      <vt:lpstr>Cambria Math</vt:lpstr>
      <vt:lpstr>Times New Roman</vt:lpstr>
      <vt:lpstr>Wingdings</vt:lpstr>
      <vt:lpstr>Wingdings 3</vt:lpstr>
      <vt:lpstr>Тема Office</vt:lpstr>
      <vt:lpstr>Document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EUSO-OffLine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1 Весь светозащитный материал условно не показан Радиус кривизны 2700 мм. 2 Эффективная площадь составного зеркала - 2,7 м^2</vt:lpstr>
      <vt:lpstr>Транспортировочное положение</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Vera Nikolaeva</dc:creator>
  <cp:lastModifiedBy>Pavel Klimov</cp:lastModifiedBy>
  <cp:revision>189</cp:revision>
  <dcterms:created xsi:type="dcterms:W3CDTF">2025-06-13T17:10:40Z</dcterms:created>
  <dcterms:modified xsi:type="dcterms:W3CDTF">2026-05-19T06:04:53Z</dcterms:modified>
</cp:coreProperties>
</file>