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3" r:id="rId4"/>
    <p:sldId id="276" r:id="rId5"/>
    <p:sldId id="260" r:id="rId6"/>
    <p:sldId id="261" r:id="rId7"/>
    <p:sldId id="259" r:id="rId8"/>
    <p:sldId id="262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5BB3-83E2-48FF-A44E-5245363B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7DE131-E1EE-472C-A9FA-5D2007791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DD2A22-E0B3-F35E-AD1E-50E0E7BFC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4B7125FB-4D4E-36CF-E703-5F8C00466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16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AEDC3-902D-410A-AAB4-D97CC1552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8541CA-2254-43AE-952E-FA7107B90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8D29F14E-662A-5721-2E59-9E72B4B3D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4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6D3F2-1334-4BB8-AC7A-E512C25C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45252-F381-4660-AC67-4CEDBFC91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2E362869-F988-D13B-38D7-17D8249C6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18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FA951-FB14-4D6F-929C-274CFE38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F8C22-00EA-4BBF-978A-9CC1320E5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4A34AE-57FB-41A8-A458-4A9A081FC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21B345-F2E0-1F6B-4689-CCC2B5FF0D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77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33484-B04B-445A-9314-D9348D99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195BD7-CE45-43B2-98F4-EB46E71B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893CD-30B5-4E41-B428-53AA0FF13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7FBDFC-3C61-4C48-9ED8-A31E7045C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B0F969-8665-470F-A03D-9B7D688C0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1FF98ED3-CC31-72BB-E70D-3188B51B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71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B67D1-B417-4817-9FB4-FB455BAA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E804D244-9A76-A7B1-7E01-CD121FE94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52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787555FA-94CF-62C4-FC64-E17E867B7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40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00CD0C-5C44-458A-A7B7-33279E115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26745-F9B6-4E1E-B00C-3267FB45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147432-9679-420A-99C5-57367FF42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501EE-2353-48C0-836E-049462B31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21CBFF11-F804-E7F6-E536-8EFF0C65E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91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F8700-3A75-4A9E-9B99-EBBAA331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0712F-90D7-4330-B334-712C22A74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38957E-585C-40E4-8BE5-52EEAED33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DC64A9-D2F7-4BDA-AD38-D561AFA8C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781B5-53DB-1CD9-7357-D1E2A6F7A6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87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02D67D-E9CE-49E3-B5D5-845E22C81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2784E-9642-4314-AA3F-4950E5C2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43FD2-A524-4900-8455-59915D022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95E84597-82EB-7AE8-FE11-EF0BF8746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0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fld id="{24C68467-DC9F-42EF-88DB-DCC107D28D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21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14323-CB08-EF6C-A90D-E6CF8512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CB6D04"/>
                </a:solidFill>
                <a:effectLst/>
              </a:rPr>
              <a:t>Beable</a:t>
            </a:r>
            <a:r>
              <a:rPr lang="en-US" b="0" i="0" dirty="0">
                <a:solidFill>
                  <a:srgbClr val="CB6D04"/>
                </a:solidFill>
                <a:effectLst/>
              </a:rPr>
              <a:t>-guided structure of measurement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993EC9-BE46-8AF5-8C61-E0A7587F8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Presenter: Aleksei M. Aleshin. Based on the works: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Aleksei M. Aleshin, Vladimir V. Nikitin, Petr I.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Pronin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Beable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-guided measurement theory.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2024.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arXiv:2404.09934v1.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Aleksei M. Aleshin, Vladimir V. Nikitin, Petr I.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Pronin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Memoirs of the Faculty of Phys. 2023. № 4. 2341511.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1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AB0656-7169-B016-4BAF-B1EABA56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Numerical simulation</a:t>
            </a:r>
          </a:p>
        </p:txBody>
      </p:sp>
      <p:pic>
        <p:nvPicPr>
          <p:cNvPr id="6" name="Объект 5" descr="Изображение выглядит как диаграмма,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87A46309-0BA8-1D25-4216-404DADE5EA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4778" y="2105149"/>
            <a:ext cx="3984024" cy="298801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Текст 12">
                <a:extLst>
                  <a:ext uri="{FF2B5EF4-FFF2-40B4-BE49-F238E27FC236}">
                    <a16:creationId xmlns:a16="http://schemas.microsoft.com/office/drawing/2014/main" id="{BBA31DE3-8CE9-2609-3205-26F0F9AD12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7852" y="5093167"/>
                <a:ext cx="3716295" cy="7402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ru-RU" sz="1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ra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′−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ra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ru-RU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ru-RU" sz="16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Текст 12">
                <a:extLst>
                  <a:ext uri="{FF2B5EF4-FFF2-40B4-BE49-F238E27FC236}">
                    <a16:creationId xmlns:a16="http://schemas.microsoft.com/office/drawing/2014/main" id="{BBA31DE3-8CE9-2609-3205-26F0F9AD1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852" y="5093167"/>
                <a:ext cx="3716295" cy="7402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Объект 15" descr="Изображение выглядит как линия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31F7BC6-2B92-298B-3173-EA38A6880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149"/>
            <a:ext cx="3984023" cy="2988018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Текст 12">
                <a:extLst>
                  <a:ext uri="{FF2B5EF4-FFF2-40B4-BE49-F238E27FC236}">
                    <a16:creationId xmlns:a16="http://schemas.microsoft.com/office/drawing/2014/main" id="{54D86744-D7F3-DFB9-6230-52F6CF411D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420" y="5119606"/>
                <a:ext cx="3539181" cy="6874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ru-RU" sz="16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′−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ru-RU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ru-RU" sz="16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Текст 12">
                <a:extLst>
                  <a:ext uri="{FF2B5EF4-FFF2-40B4-BE49-F238E27FC236}">
                    <a16:creationId xmlns:a16="http://schemas.microsoft.com/office/drawing/2014/main" id="{54D86744-D7F3-DFB9-6230-52F6CF41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20" y="5119606"/>
                <a:ext cx="3539181" cy="687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D5F9E0FF-EDC1-BD68-E7C0-991F37F71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061" y="3084361"/>
            <a:ext cx="3984024" cy="29880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60C732A-9345-68D4-587D-569746BC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061" y="96344"/>
            <a:ext cx="3984024" cy="2988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68F432-A35B-1DEF-8213-6E9FDC47C536}"/>
                  </a:ext>
                </a:extLst>
              </p:cNvPr>
              <p:cNvSpPr txBox="1"/>
              <p:nvPr/>
            </p:nvSpPr>
            <p:spPr>
              <a:xfrm>
                <a:off x="1348173" y="172767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just">
                  <a:spcBef>
                    <a:spcPts val="1397"/>
                  </a:spcBef>
                  <a:spcAft>
                    <a:spcPts val="1200"/>
                  </a:spcAft>
                  <a:buNone/>
                </a:pPr>
                <a:r>
                  <a:rPr lang="en-US" dirty="0">
                    <a:latin typeface="Montserrat" pitchFamily="2" charset="0"/>
                  </a:rPr>
                  <a:t>In the case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ru-RU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ru-RU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′−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ru-RU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ru-RU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′−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1800" dirty="0">
                    <a:latin typeface="Montserrat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68F432-A35B-1DEF-8213-6E9FDC47C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173" y="1727670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 l="-800" t="-655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14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0DE1F-7A97-5E2A-B252-179F29D4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latin typeface="Montserrat" pitchFamily="2" charset="0"/>
              </a:rPr>
              <a:t>Born's</a:t>
            </a:r>
            <a:r>
              <a:rPr lang="en-US" sz="4400" dirty="0">
                <a:latin typeface="Montserrat" pitchFamily="2" charset="0"/>
              </a:rPr>
              <a:t> rule. Impulse probability distribution</a:t>
            </a:r>
            <a:endParaRPr lang="ru-RU" dirty="0"/>
          </a:p>
        </p:txBody>
      </p:sp>
      <p:pic>
        <p:nvPicPr>
          <p:cNvPr id="6" name="Объект 5" descr="Изображение выглядит как текст, диаграмма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BCE52E65-D651-4B2B-E19E-723FF3E457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1C8A8DD0-2665-844D-C337-1060A5699BD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800" b="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800" b="0" i="1" dirty="0"/>
                  <a:t> </a:t>
                </a:r>
                <a:r>
                  <a:rPr lang="en-US" sz="2800" b="0" dirty="0"/>
                  <a:t>then </a:t>
                </a:r>
                <a:r>
                  <a:rPr lang="en-US" sz="2800" b="0" dirty="0" err="1"/>
                  <a:t>Born’s</a:t>
                </a:r>
                <a:r>
                  <a:rPr lang="en-US" sz="2800" b="0" dirty="0"/>
                  <a:t> rule violate: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1600" i="1" dirty="0">
                    <a:latin typeface="Montserrat" pitchFamily="2" charset="0"/>
                  </a:rPr>
                  <a:t>Kurt Jung // J. Phys.: Conf. Ser. 2013. </a:t>
                </a:r>
                <a:r>
                  <a:rPr lang="en-US" sz="1600" b="1" i="1" dirty="0">
                    <a:latin typeface="Montserrat" pitchFamily="2" charset="0"/>
                  </a:rPr>
                  <a:t>442</a:t>
                </a:r>
                <a:r>
                  <a:rPr lang="en-US" sz="1600" i="1" dirty="0">
                    <a:latin typeface="Montserrat" pitchFamily="2" charset="0"/>
                  </a:rPr>
                  <a:t>. 012060.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1600" i="1" dirty="0">
                    <a:latin typeface="Montserrat" pitchFamily="2" charset="0"/>
                  </a:rPr>
                  <a:t>Michael Nauenberg // Quanta. 2014. </a:t>
                </a:r>
                <a:r>
                  <a:rPr lang="en-US" sz="1600" b="1" i="1" dirty="0">
                    <a:latin typeface="Montserrat" pitchFamily="2" charset="0"/>
                  </a:rPr>
                  <a:t>3</a:t>
                </a:r>
                <a:r>
                  <a:rPr lang="en-US" sz="1600" i="1" dirty="0">
                    <a:latin typeface="Montserrat" pitchFamily="2" charset="0"/>
                  </a:rPr>
                  <a:t>. P. 43.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1600" i="1" dirty="0">
                    <a:latin typeface="Montserrat" pitchFamily="2" charset="0"/>
                  </a:rPr>
                  <a:t>Dennis M. Heim // </a:t>
                </a:r>
                <a:r>
                  <a:rPr lang="en-US" sz="1600" i="1" dirty="0" err="1">
                    <a:latin typeface="Montserrat" pitchFamily="2" charset="0"/>
                  </a:rPr>
                  <a:t>arXiv</a:t>
                </a:r>
                <a:r>
                  <a:rPr lang="en-US" sz="1600" i="1" dirty="0">
                    <a:latin typeface="Montserrat" pitchFamily="2" charset="0"/>
                  </a:rPr>
                  <a:t>. 2022. 2201.05971.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ru-RU" sz="2800" dirty="0">
                    <a:latin typeface="Montserrat" pitchFamily="2" charset="0"/>
                  </a:rPr>
                  <a:t> - </a:t>
                </a:r>
                <a:r>
                  <a:rPr lang="en-US" dirty="0" err="1">
                    <a:latin typeface="Montserrat" pitchFamily="2" charset="0"/>
                  </a:rPr>
                  <a:t>beable</a:t>
                </a:r>
                <a:r>
                  <a:rPr lang="en-US" dirty="0">
                    <a:latin typeface="Montserrat" pitchFamily="2" charset="0"/>
                  </a:rPr>
                  <a:t> isn’t observable.</a:t>
                </a:r>
                <a:endParaRPr lang="en-US" sz="2800" dirty="0">
                  <a:latin typeface="Montserrat" pitchFamily="2" charset="0"/>
                </a:endParaRPr>
              </a:p>
            </p:txBody>
          </p:sp>
        </mc:Choice>
        <mc:Fallback xmlns="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1C8A8DD0-2665-844D-C337-1060A5699B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471" r="-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12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AEF2D-9AA9-77FE-7F74-32E1FCC6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contextuality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D3B9EE02-FCDF-6CF3-484E-87D7E24444C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870359" y="1830688"/>
                <a:ext cx="5181600" cy="435133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Quantum system is not described by a specific physical quantity outside the context of its measurement.</a:t>
                </a:r>
              </a:p>
              <a:p>
                <a:pPr marL="0" indent="0">
                  <a:buNone/>
                </a:pPr>
                <a:r>
                  <a:rPr lang="en-US" dirty="0"/>
                  <a:t>Quantum potential is origin of QC in </a:t>
                </a:r>
                <a:r>
                  <a:rPr lang="en-US" dirty="0" err="1"/>
                  <a:t>deBB</a:t>
                </a:r>
                <a:r>
                  <a:rPr lang="en-US" dirty="0"/>
                  <a:t>-theory: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= 0</m:t>
                      </m:r>
                    </m:oMath>
                  </m:oMathPara>
                </a14:m>
                <a:endParaRPr lang="en-US" sz="26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𝑟𝑞</m:t>
                              </m:r>
                            </m:sub>
                            <m:sup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𝑞𝑞</m:t>
                              </m:r>
                            </m:sub>
                            <m:sup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ru-RU" sz="2600" dirty="0"/>
              </a:p>
            </p:txBody>
          </p:sp>
        </mc:Choice>
        <mc:Fallback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D3B9EE02-FCDF-6CF3-484E-87D7E2444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870359" y="1830688"/>
                <a:ext cx="5181600" cy="4351338"/>
              </a:xfrm>
              <a:blipFill>
                <a:blip r:embed="rId2"/>
                <a:stretch>
                  <a:fillRect l="-2118" t="-21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FB69AE0-1DA3-3894-73FF-4151D58D49F4}"/>
              </a:ext>
            </a:extLst>
          </p:cNvPr>
          <p:cNvSpPr txBox="1"/>
          <p:nvPr/>
        </p:nvSpPr>
        <p:spPr>
          <a:xfrm>
            <a:off x="766118" y="5249947"/>
            <a:ext cx="610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 outcomes depend on initial states of</a:t>
            </a:r>
          </a:p>
          <a:p>
            <a:r>
              <a:rPr lang="en-US" dirty="0"/>
              <a:t>device particles – quantum contextuality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BE96670-8D45-B6F9-0F2B-6D909416C6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ru-RU"/>
          </a:p>
        </p:txBody>
      </p:sp>
      <p:pic>
        <p:nvPicPr>
          <p:cNvPr id="7" name="Объект 7" descr="Изображение выглядит как диаграмма, линия, Граф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C1AF710-B405-7B14-7F20-E6E0AB569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63747"/>
            <a:ext cx="5183659" cy="38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B14BB-C136-6FDA-4DBD-918F3F6D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644" y="365125"/>
            <a:ext cx="8618838" cy="735753"/>
          </a:xfrm>
        </p:spPr>
        <p:txBody>
          <a:bodyPr/>
          <a:lstStyle/>
          <a:p>
            <a:r>
              <a:rPr lang="en-US" sz="4400" dirty="0">
                <a:latin typeface="Montserrat" pitchFamily="2" charset="0"/>
              </a:rPr>
              <a:t>The Heisenberg principle</a:t>
            </a:r>
            <a:endParaRPr lang="ru-RU" dirty="0"/>
          </a:p>
        </p:txBody>
      </p:sp>
      <p:pic>
        <p:nvPicPr>
          <p:cNvPr id="6" name="Объект 5" descr="Изображение выглядит как линия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6DCA783-E9C0-E362-6964-95A8ECEDF1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01" y="3224343"/>
            <a:ext cx="3735198" cy="28013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DB4C16-742C-6414-BDDC-3E13F5704525}"/>
                  </a:ext>
                </a:extLst>
              </p:cNvPr>
              <p:cNvSpPr txBox="1"/>
              <p:nvPr/>
            </p:nvSpPr>
            <p:spPr>
              <a:xfrm>
                <a:off x="838200" y="1100878"/>
                <a:ext cx="10515600" cy="2333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just">
                  <a:buNone/>
                </a:pPr>
                <a:r>
                  <a:rPr lang="en-US" sz="1800" dirty="0">
                    <a:latin typeface="Montserrat" pitchFamily="2" charset="0"/>
                  </a:rPr>
                  <a:t>Is it possible to break the uncertainty relation in de Broglie-Bohm theory?</a:t>
                </a:r>
                <a:endParaRPr lang="ru-RU" sz="1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ru-RU" sz="18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ru-RU" sz="18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800" b="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buNone/>
                </a:pPr>
                <a:r>
                  <a:rPr lang="en-US" sz="1800" b="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After the first coordinate measurement, the wave-function will be the (regularized) delta-function</a:t>
                </a:r>
              </a:p>
              <a:p>
                <a:pPr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ru-RU" sz="1800" b="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DB4C16-742C-6414-BDDC-3E13F5704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00878"/>
                <a:ext cx="10515600" cy="2333909"/>
              </a:xfrm>
              <a:prstGeom prst="rect">
                <a:avLst/>
              </a:prstGeom>
              <a:blipFill>
                <a:blip r:embed="rId5"/>
                <a:stretch>
                  <a:fillRect l="-522" t="-1309" r="-4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Объект 6" descr="Изображение выглядит как снимок экрана, линия, Красочность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8E26F79-95C1-C1E5-FEED-EAFF882D34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" y="3224343"/>
            <a:ext cx="3735200" cy="2801399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ния, График, диаграмма, скат&#10;&#10;Автоматически созданное описание">
            <a:extLst>
              <a:ext uri="{FF2B5EF4-FFF2-40B4-BE49-F238E27FC236}">
                <a16:creationId xmlns:a16="http://schemas.microsoft.com/office/drawing/2014/main" id="{35C3DEBF-2ED8-8DB4-7219-887E75A08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00" y="3224343"/>
            <a:ext cx="3735198" cy="28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CAAC5B-F035-F2D7-D577-F64ABE0F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ontserrat" pitchFamily="2" charset="0"/>
              </a:rPr>
              <a:t>Conclusion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C519D5-56E8-0BAE-7517-59F67FB1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spcBef>
                <a:spcPts val="1397"/>
              </a:spcBef>
            </a:pPr>
            <a:r>
              <a:rPr lang="en-US" sz="2800" dirty="0">
                <a:latin typeface="Montserrat" pitchFamily="2" charset="0"/>
              </a:rPr>
              <a:t>The 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QS </a:t>
            </a:r>
            <a:r>
              <a:rPr lang="en-US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beable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behavior in projective canonical </a:t>
            </a:r>
            <a:r>
              <a:rPr lang="en-US" sz="2800" dirty="0">
                <a:latin typeface="Montserrat" pitchFamily="2" charset="0"/>
              </a:rPr>
              <a:t>conjugate-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observables</a:t>
            </a:r>
            <a:r>
              <a:rPr lang="en-US" sz="2800" dirty="0">
                <a:latin typeface="Montserrat" pitchFamily="2" charset="0"/>
              </a:rPr>
              <a:t> measurement in the de Broglie-Bohm theory is modeled.</a:t>
            </a:r>
            <a:endParaRPr lang="ru-RU" sz="2800" dirty="0">
              <a:latin typeface="Montserrat" pitchFamily="2" charset="0"/>
            </a:endParaRPr>
          </a:p>
          <a:p>
            <a:pPr marL="342900" indent="-342900" algn="just">
              <a:spcBef>
                <a:spcPts val="1397"/>
              </a:spcBef>
            </a:pP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The unpredictability of measurement results in according to </a:t>
            </a:r>
            <a:r>
              <a:rPr lang="en-US" sz="2800" dirty="0">
                <a:latin typeface="Montserrat" pitchFamily="2" charset="0"/>
              </a:rPr>
              <a:t>uncertainty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Montserrat" pitchFamily="2" charset="0"/>
              </a:rPr>
              <a:t>principle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in deterministic theory is established</a:t>
            </a:r>
            <a:r>
              <a:rPr lang="en-US" sz="2800" dirty="0">
                <a:latin typeface="Montserrat" pitchFamily="2" charset="0"/>
              </a:rPr>
              <a:t>.</a:t>
            </a:r>
          </a:p>
          <a:p>
            <a:pPr marL="342900" indent="-342900" algn="just">
              <a:spcBef>
                <a:spcPts val="1397"/>
              </a:spcBef>
            </a:pPr>
            <a:r>
              <a:rPr lang="en-US" dirty="0">
                <a:latin typeface="Montserrat" pitchFamily="2" charset="0"/>
              </a:rPr>
              <a:t>T</a:t>
            </a:r>
            <a:r>
              <a:rPr lang="en-US" sz="2800" dirty="0">
                <a:latin typeface="Montserrat" pitchFamily="2" charset="0"/>
              </a:rPr>
              <a:t>he anomalous model</a:t>
            </a:r>
            <a:r>
              <a:rPr lang="en-US" dirty="0">
                <a:latin typeface="Montserrat" pitchFamily="2" charset="0"/>
              </a:rPr>
              <a:t>s</a:t>
            </a:r>
            <a:r>
              <a:rPr lang="en-US" sz="2800" dirty="0">
                <a:latin typeface="Montserrat" pitchFamily="2" charset="0"/>
              </a:rPr>
              <a:t> of measurement, in which uncertainty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Montserrat" pitchFamily="2" charset="0"/>
              </a:rPr>
              <a:t>principle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break</a:t>
            </a:r>
            <a:r>
              <a:rPr lang="en-US" sz="2800" dirty="0">
                <a:latin typeface="Montserrat" pitchFamily="2" charset="0"/>
              </a:rPr>
              <a:t> is found.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5670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52E1F-A172-910B-BAAF-D6AC7916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Montserrat" pitchFamily="2" charset="0"/>
              </a:rPr>
              <a:t>Bibliography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68FAD-1467-657B-CE09-EB61B2A20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[1] Aleksei M. Aleshin, </a:t>
            </a:r>
            <a:r>
              <a:rPr lang="en-US" sz="2800" dirty="0">
                <a:latin typeface="Montserrat" panose="00000500000000000000" pitchFamily="2" charset="-52"/>
              </a:rPr>
              <a:t>Vladimir V. Nikitin, Petr I. </a:t>
            </a:r>
            <a:r>
              <a:rPr lang="en-US" sz="2800" dirty="0" err="1">
                <a:latin typeface="Montserrat" panose="00000500000000000000" pitchFamily="2" charset="-52"/>
              </a:rPr>
              <a:t>Pronin</a:t>
            </a:r>
            <a:r>
              <a:rPr lang="en-US" sz="2800" dirty="0">
                <a:latin typeface="Montserrat" panose="00000500000000000000" pitchFamily="2" charset="-52"/>
              </a:rPr>
              <a:t>// Memoirs of the Faculty of Phys. 2023. N 4.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anose="00000500000000000000" pitchFamily="2" charset="-52"/>
              </a:rPr>
              <a:t>[2] Aleksei M. Aleshin, Vladimir V. Nikitin, Petr I. </a:t>
            </a:r>
            <a:r>
              <a:rPr lang="en-US" sz="2800" dirty="0" err="1">
                <a:latin typeface="Montserrat" panose="00000500000000000000" pitchFamily="2" charset="-52"/>
              </a:rPr>
              <a:t>Pronin</a:t>
            </a:r>
            <a:r>
              <a:rPr lang="en-US" sz="2800" dirty="0">
                <a:latin typeface="Montserrat" panose="00000500000000000000" pitchFamily="2" charset="-52"/>
              </a:rPr>
              <a:t> // Memoirs of the Faculty of Phys. 2023. № 4. 2341511.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</a:t>
            </a:r>
            <a:r>
              <a:rPr lang="en-US" dirty="0">
                <a:latin typeface="Montserrat" pitchFamily="2" charset="0"/>
              </a:rPr>
              <a:t>3</a:t>
            </a:r>
            <a:r>
              <a:rPr lang="en-US" sz="2800" dirty="0">
                <a:latin typeface="Montserrat" pitchFamily="2" charset="0"/>
              </a:rPr>
              <a:t>] Kurt Jung // J. Phys.: Conf. Ser. 2013. </a:t>
            </a:r>
            <a:r>
              <a:rPr lang="en-US" sz="2800" b="1" dirty="0">
                <a:latin typeface="Montserrat" pitchFamily="2" charset="0"/>
              </a:rPr>
              <a:t>442</a:t>
            </a:r>
            <a:r>
              <a:rPr lang="en-US" sz="2800" dirty="0">
                <a:latin typeface="Montserrat" pitchFamily="2" charset="0"/>
              </a:rPr>
              <a:t>. 012060.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</a:t>
            </a:r>
            <a:r>
              <a:rPr lang="en-US" dirty="0">
                <a:latin typeface="Montserrat" pitchFamily="2" charset="0"/>
              </a:rPr>
              <a:t>4</a:t>
            </a:r>
            <a:r>
              <a:rPr lang="en-US" sz="2800" dirty="0">
                <a:latin typeface="Montserrat" pitchFamily="2" charset="0"/>
              </a:rPr>
              <a:t>] Michael Nauenberg // Quanta. 2014. </a:t>
            </a:r>
            <a:r>
              <a:rPr lang="en-US" sz="2800" b="1" dirty="0">
                <a:latin typeface="Montserrat" pitchFamily="2" charset="0"/>
              </a:rPr>
              <a:t>3</a:t>
            </a:r>
            <a:r>
              <a:rPr lang="en-US" sz="2800" dirty="0">
                <a:latin typeface="Montserrat" pitchFamily="2" charset="0"/>
              </a:rPr>
              <a:t>. P. 43.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</a:t>
            </a:r>
            <a:r>
              <a:rPr lang="en-US" dirty="0">
                <a:latin typeface="Montserrat" pitchFamily="2" charset="0"/>
              </a:rPr>
              <a:t>5</a:t>
            </a:r>
            <a:r>
              <a:rPr lang="en-US" sz="2800" dirty="0">
                <a:latin typeface="Montserrat" pitchFamily="2" charset="0"/>
              </a:rPr>
              <a:t>] Dennis M. Heim // </a:t>
            </a:r>
            <a:r>
              <a:rPr lang="en-US" sz="2800" dirty="0" err="1">
                <a:latin typeface="Montserrat" pitchFamily="2" charset="0"/>
              </a:rPr>
              <a:t>arXiv</a:t>
            </a:r>
            <a:r>
              <a:rPr lang="en-US" sz="2800" dirty="0">
                <a:latin typeface="Montserrat" pitchFamily="2" charset="0"/>
              </a:rPr>
              <a:t>. 2022. 2201.05971.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[6] </a:t>
            </a:r>
            <a:r>
              <a:rPr lang="en-US" sz="2800" dirty="0" err="1">
                <a:latin typeface="Montserrat" pitchFamily="2" charset="0"/>
              </a:rPr>
              <a:t>Olival</a:t>
            </a:r>
            <a:r>
              <a:rPr lang="en-US" sz="2800" dirty="0">
                <a:latin typeface="Montserrat" pitchFamily="2" charset="0"/>
              </a:rPr>
              <a:t> Freire Jr, Guido </a:t>
            </a:r>
            <a:r>
              <a:rPr lang="en-US" sz="2800" dirty="0" err="1">
                <a:latin typeface="Montserrat" pitchFamily="2" charset="0"/>
              </a:rPr>
              <a:t>Bacciagaluppi</a:t>
            </a:r>
            <a:r>
              <a:rPr lang="en-US" sz="2800" dirty="0">
                <a:latin typeface="Montserrat" pitchFamily="2" charset="0"/>
              </a:rPr>
              <a:t>, Olivier </a:t>
            </a:r>
            <a:r>
              <a:rPr lang="en-US" sz="2800" dirty="0" err="1">
                <a:latin typeface="Montserrat" pitchFamily="2" charset="0"/>
              </a:rPr>
              <a:t>Darrigol</a:t>
            </a:r>
            <a:r>
              <a:rPr lang="en-US" sz="2800" dirty="0">
                <a:latin typeface="Montserrat" pitchFamily="2" charset="0"/>
              </a:rPr>
              <a:t>, </a:t>
            </a:r>
            <a:r>
              <a:rPr lang="en-US" sz="2800" dirty="0" err="1">
                <a:latin typeface="Montserrat" pitchFamily="2" charset="0"/>
              </a:rPr>
              <a:t>etc</a:t>
            </a:r>
            <a:r>
              <a:rPr lang="en-US" sz="2800" dirty="0">
                <a:latin typeface="Montserrat" pitchFamily="2" charset="0"/>
              </a:rPr>
              <a:t> // Oxford University Press. QC173.98.O94 2022.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[7] </a:t>
            </a:r>
            <a:r>
              <a:rPr lang="fr-FR" sz="2800" dirty="0">
                <a:latin typeface="Montserrat" pitchFamily="2" charset="0"/>
              </a:rPr>
              <a:t>de Broglie L. // E ́lectrons et Photons. 1928. P. 105.</a:t>
            </a:r>
            <a:endParaRPr lang="en-US" sz="2800" dirty="0">
              <a:latin typeface="Montserrat" pitchFamily="2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[8] Bohm D. // Phys. Rev. 1952. </a:t>
            </a:r>
            <a:r>
              <a:rPr lang="en-US" sz="2800" b="1" dirty="0">
                <a:latin typeface="Montserrat" pitchFamily="2" charset="0"/>
              </a:rPr>
              <a:t>85</a:t>
            </a:r>
            <a:r>
              <a:rPr lang="en-US" sz="2800" dirty="0">
                <a:latin typeface="Montserrat" pitchFamily="2" charset="0"/>
              </a:rPr>
              <a:t>, 166.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[9] Bohm D. // Phys. Rev. 1952. </a:t>
            </a:r>
            <a:r>
              <a:rPr lang="en-US" sz="2800" b="1" dirty="0">
                <a:latin typeface="Montserrat" pitchFamily="2" charset="0"/>
              </a:rPr>
              <a:t>85</a:t>
            </a:r>
            <a:r>
              <a:rPr lang="en-US" sz="2800" dirty="0">
                <a:latin typeface="Montserrat" pitchFamily="2" charset="0"/>
              </a:rPr>
              <a:t>, 180.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Montserrat" pitchFamily="2" charset="0"/>
              </a:rPr>
              <a:t>[10] Antony </a:t>
            </a:r>
            <a:r>
              <a:rPr lang="en-US" sz="2800" dirty="0" err="1">
                <a:latin typeface="Montserrat" pitchFamily="2" charset="0"/>
              </a:rPr>
              <a:t>Valentini</a:t>
            </a:r>
            <a:r>
              <a:rPr lang="en-US" sz="2800" dirty="0">
                <a:latin typeface="Montserrat" pitchFamily="2" charset="0"/>
              </a:rPr>
              <a:t>, Hans Westman // </a:t>
            </a:r>
            <a:r>
              <a:rPr lang="en-US" sz="2800" dirty="0" err="1">
                <a:latin typeface="Montserrat" pitchFamily="2" charset="0"/>
              </a:rPr>
              <a:t>Proc.Roy.Soc.Lond</a:t>
            </a:r>
            <a:r>
              <a:rPr lang="en-US" sz="2800" dirty="0">
                <a:latin typeface="Montserrat" pitchFamily="2" charset="0"/>
              </a:rPr>
              <a:t>. 2012. 468, N. 2140. P. 990.</a:t>
            </a:r>
          </a:p>
        </p:txBody>
      </p:sp>
    </p:spTree>
    <p:extLst>
      <p:ext uri="{BB962C8B-B14F-4D97-AF65-F5344CB8AC3E}">
        <p14:creationId xmlns:p14="http://schemas.microsoft.com/office/powerpoint/2010/main" val="135072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491D4-58DC-8381-5A1D-4809ED99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AC4CF-9B0E-0ADB-FD22-18442A009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problem</a:t>
            </a:r>
          </a:p>
          <a:p>
            <a:r>
              <a:rPr lang="en-US" dirty="0"/>
              <a:t>Measurement model in the de Broglie-Bohm theory</a:t>
            </a:r>
          </a:p>
          <a:p>
            <a:r>
              <a:rPr lang="en-US" dirty="0"/>
              <a:t>Quantum indeterminism in deterministic theory</a:t>
            </a:r>
          </a:p>
          <a:p>
            <a:r>
              <a:rPr lang="en-US" dirty="0"/>
              <a:t>Quantum contextuality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62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FA8CC-3629-BAA9-9E1C-1CCAA931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789"/>
          </a:xfrm>
        </p:spPr>
        <p:txBody>
          <a:bodyPr/>
          <a:lstStyle/>
          <a:p>
            <a:r>
              <a:rPr lang="en-US" dirty="0"/>
              <a:t>Measurement problem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E744B02-82D0-D822-BFA5-7E96AFB38F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43914"/>
                <a:ext cx="10515600" cy="493304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900" dirty="0"/>
                  <a:t>Unitarity evolution of the system before measurement</a:t>
                </a:r>
                <a:endParaRPr lang="ru-RU" sz="19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19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9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num>
                        <m:den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9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9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sSup>
                        <m:sSupPr>
                          <m:ctrlP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9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0" i="1" dirty="0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p>
                          <m: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9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,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</m:oMath>
                  </m:oMathPara>
                </a14:m>
                <a:endParaRPr lang="ru-RU" sz="1900" dirty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begChr m:val=""/>
                            <m:endChr m:val="⟩"/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sz="1900" dirty="0"/>
                  <a:t> - superposition principle,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9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d>
                      <m:dPr>
                        <m:begChr m:val="⟨"/>
                        <m:endChr m:val="⟩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1900" dirty="0"/>
                  <a:t> - </a:t>
                </a:r>
                <a:r>
                  <a:rPr lang="en-US" sz="1900" dirty="0" err="1"/>
                  <a:t>Born’s</a:t>
                </a:r>
                <a:r>
                  <a:rPr lang="en-US" sz="1900" dirty="0"/>
                  <a:t> rule,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900" dirty="0"/>
                  <a:t>Von Neumann projective postulate after measurement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9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900" dirty="0"/>
                  <a:t>Can we derive von Neumann postulate from unitarity evolution?</a:t>
                </a:r>
                <a:endParaRPr lang="ru-RU" sz="19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E744B02-82D0-D822-BFA5-7E96AFB38F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43914"/>
                <a:ext cx="10515600" cy="4933049"/>
              </a:xfrm>
              <a:blipFill>
                <a:blip r:embed="rId2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35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66536-BA07-9DCA-1A75-FC0A7CBF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84243" cy="1010594"/>
          </a:xfrm>
        </p:spPr>
        <p:txBody>
          <a:bodyPr/>
          <a:lstStyle/>
          <a:p>
            <a:r>
              <a:rPr lang="en-US" dirty="0"/>
              <a:t>von Neumann measurement theory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C65FB39-30A9-4754-DC5D-00D084BE8B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375720"/>
                <a:ext cx="10515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800" dirty="0"/>
                  <a:t>Measurement is entanglement between device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2800" dirty="0"/>
                  <a:t> and QS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d>
                        <m:dPr>
                          <m:begChr m:val="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800" dirty="0"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 simplest case</a:t>
                </a:r>
                <a:endParaRPr lang="en-US" sz="2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den>
                      </m:f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800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Density matrix for QS</a:t>
                </a:r>
                <a:endParaRPr lang="en-US" sz="2800" b="0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ru-RU" sz="2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lit/>
                      </m:rP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0" dirty="0"/>
                  <a:t> - diagonalization of density matrix.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C65FB39-30A9-4754-DC5D-00D084BE8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375720"/>
                <a:ext cx="10515600" cy="4351338"/>
              </a:xfrm>
              <a:blipFill>
                <a:blip r:embed="rId2"/>
                <a:stretch>
                  <a:fillRect l="-754" t="-14025" b="-9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83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B15F5-5191-3838-6BFE-27F09822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de Broglie-Bohm theory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68B8BB6-4D6A-A363-BF72-C0AB70F71F6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8" y="1684381"/>
                <a:ext cx="5181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800"/>
                  </a:spcAft>
                  <a:buNone/>
                </a:pPr>
                <a:r>
                  <a:rPr lang="en-US" sz="2000" dirty="0"/>
                  <a:t>Unitarity evolution of wave function</a:t>
                </a:r>
              </a:p>
              <a:p>
                <a:pPr marL="0" indent="0"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000" i="1">
                          <a:effectLst/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ru-RU" sz="20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ru-RU" sz="2000" i="1">
                          <a:effectLst/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  <a:p>
                <a:pPr marL="0" indent="0">
                  <a:spcAft>
                    <a:spcPts val="800"/>
                  </a:spcAft>
                  <a:buNone/>
                </a:pPr>
                <a:r>
                  <a:rPr lang="en" sz="2000" dirty="0">
                    <a:latin typeface="Montserrat" pitchFamily="2" charset="0"/>
                  </a:rPr>
                  <a:t>Guidance equation</a:t>
                </a:r>
              </a:p>
              <a:p>
                <a:pPr marL="0" indent="0"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20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ru-RU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num>
                        <m:den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  <a:latin typeface="Montserrat" pitchFamily="2" charset="0"/>
                </a:endParaRPr>
              </a:p>
              <a:p>
                <a:pPr marL="0" indent="0">
                  <a:spcAft>
                    <a:spcPts val="800"/>
                  </a:spcAft>
                  <a:buNone/>
                </a:pPr>
                <a:r>
                  <a:rPr lang="en-US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Here</a:t>
                </a:r>
                <a:r>
                  <a:rPr lang="ru-RU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ru-RU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probability density,</a:t>
                </a:r>
              </a:p>
              <a:p>
                <a:pPr marL="0" indent="0"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ru-RU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probability flow density</a:t>
                </a:r>
                <a:r>
                  <a:rPr lang="ru-RU" sz="2000" dirty="0">
                    <a:latin typeface="Montserrat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𝑑𝑖𝑣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" sz="2000" dirty="0">
                  <a:latin typeface="Montserrat" pitchFamily="2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68B8BB6-4D6A-A363-BF72-C0AB70F71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8" y="1684381"/>
                <a:ext cx="5181600" cy="4351338"/>
              </a:xfrm>
              <a:blipFill>
                <a:blip r:embed="rId2"/>
                <a:stretch>
                  <a:fillRect l="-1176" t="-1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Объект 4" descr="Изображение выглядит как искусство, черно-белый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254C8A55-095D-0444-D574-4BF5988A07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690688"/>
            <a:ext cx="5181600" cy="25130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2063A-F9E7-3CFD-4C44-2459A3D32A95}"/>
              </a:ext>
            </a:extLst>
          </p:cNvPr>
          <p:cNvSpPr txBox="1"/>
          <p:nvPr/>
        </p:nvSpPr>
        <p:spPr>
          <a:xfrm>
            <a:off x="6019800" y="4567147"/>
            <a:ext cx="5334000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397"/>
              </a:spcBef>
              <a:spcAft>
                <a:spcPts val="1200"/>
              </a:spcAft>
              <a:buNone/>
            </a:pPr>
            <a:r>
              <a:rPr lang="en-US" sz="1800" dirty="0">
                <a:latin typeface="Montserrat" pitchFamily="2" charset="0"/>
              </a:rPr>
              <a:t>The pilot wave - quantum liquid</a:t>
            </a:r>
            <a:r>
              <a:rPr lang="en" sz="1800" dirty="0">
                <a:latin typeface="Montserrat" pitchFamily="2" charset="0"/>
              </a:rPr>
              <a:t>.</a:t>
            </a:r>
          </a:p>
          <a:p>
            <a:pPr indent="0" algn="just">
              <a:spcBef>
                <a:spcPts val="1397"/>
              </a:spcBef>
              <a:spcAft>
                <a:spcPts val="1200"/>
              </a:spcAft>
              <a:buNone/>
            </a:pPr>
            <a:r>
              <a:rPr lang="en" sz="1800" dirty="0">
                <a:latin typeface="Montserrat" pitchFamily="2" charset="0"/>
              </a:rPr>
              <a:t>de Broglie particles – particles of the </a:t>
            </a:r>
            <a:r>
              <a:rPr lang="en-US" sz="1800" dirty="0">
                <a:latin typeface="Montserrat" pitchFamily="2" charset="0"/>
              </a:rPr>
              <a:t>liquid</a:t>
            </a:r>
            <a:r>
              <a:rPr lang="en" sz="1800" dirty="0">
                <a:latin typeface="Montserra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79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E2AFC-826B-58CA-7909-518B52F1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648"/>
          </a:xfrm>
        </p:spPr>
        <p:txBody>
          <a:bodyPr/>
          <a:lstStyle/>
          <a:p>
            <a:r>
              <a:rPr lang="en-US" dirty="0"/>
              <a:t>Measurement model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F269205-0C54-DD03-E941-816F87669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2768"/>
                <a:ext cx="10515600" cy="4834195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The classic character of the device</a:t>
                </a:r>
                <a:r>
                  <a:rPr lang="ru-RU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Device wave-function is real. </a:t>
                </a:r>
                <a:r>
                  <a:rPr lang="en-US" sz="2800" b="0" dirty="0"/>
                  <a:t>For gaussian-form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</m:rad>
                          <m:rad>
                            <m:rad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g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ru-RU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ru-RU" sz="2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sz="2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ru-RU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ru-RU" sz="2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28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2800" b="0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ru-RU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ru-RU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sz="2800" b="0" i="1" dirty="0"/>
                  <a:t> </a:t>
                </a:r>
                <a:r>
                  <a:rPr lang="en-US" sz="2800" b="0" dirty="0"/>
                  <a:t>- measurement time.</a:t>
                </a:r>
                <a:endParaRPr lang="ru-RU" dirty="0">
                  <a:latin typeface="Montserrat" panose="00000500000000000000" pitchFamily="2" charset="-52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2) </a:t>
                </a:r>
                <a:r>
                  <a:rPr lang="en-US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Devise is massive.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</m:e>
                    </m:acc>
                    <m:r>
                      <a:rPr lang="en-US" sz="2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interaction Hamiltonian,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r>
                  <a:rPr lang="en-US" b="0" dirty="0">
                    <a:latin typeface="Montserrat" panose="00000500000000000000" pitchFamily="2" charset="-52"/>
                    <a:cs typeface="Times New Roman" panose="02020603050405020304" pitchFamily="18" charset="0"/>
                  </a:rPr>
                  <a:t> - wave function.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800" dirty="0" err="1">
                    <a:effectLst/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Beabl</a:t>
                </a:r>
                <a:r>
                  <a:rPr lang="en-US" dirty="0" err="1"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dirty="0"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dynamics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28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ru-RU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800" b="0" i="1" smtClean="0">
                          <a:effectLst/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Montserrat" panose="00000500000000000000" pitchFamily="2" charset="-52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Device arrow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ru-RU" sz="2800" dirty="0">
                    <a:effectLst/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encoded measurement result</a:t>
                </a:r>
                <a:r>
                  <a:rPr lang="ru-RU" sz="2800" dirty="0">
                    <a:effectLst/>
                    <a:latin typeface="Montserrat" panose="00000500000000000000" pitchFamily="2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effectLst/>
                  <a:latin typeface="Montserrat" panose="000005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F269205-0C54-DD03-E941-816F87669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2768"/>
                <a:ext cx="10515600" cy="4834195"/>
              </a:xfrm>
              <a:blipFill>
                <a:blip r:embed="rId2"/>
                <a:stretch>
                  <a:fillRect l="-696" t="-2270" b="-18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17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DC9E7-C4C8-BA4A-062A-43997147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4AA56-7F09-CF84-19CD-EC15AF250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Modelling of QS </a:t>
            </a:r>
            <a:r>
              <a:rPr lang="en-US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beable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behavior in measurement process of canonical-conjugate observables. </a:t>
            </a:r>
            <a:endParaRPr lang="ru-RU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Establishment</a:t>
            </a: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of the unpredictability of measurement results in deterministic theory.</a:t>
            </a:r>
            <a:endParaRPr lang="ru-RU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Investigation of opportunities</a:t>
            </a: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to break </a:t>
            </a:r>
            <a:r>
              <a:rPr lang="en-US" sz="2800" dirty="0">
                <a:latin typeface="Montserrat" pitchFamily="2" charset="0"/>
              </a:rPr>
              <a:t>uncertainty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 principle in </a:t>
            </a:r>
            <a:r>
              <a:rPr lang="en-US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dBB</a:t>
            </a:r>
            <a:r>
              <a:rPr lang="en-US" dirty="0">
                <a:latin typeface="Montserrat" panose="00000500000000000000" pitchFamily="2" charset="-52"/>
                <a:cs typeface="Times New Roman" panose="02020603050405020304" pitchFamily="18" charset="0"/>
              </a:rPr>
              <a:t>-formalism.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699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DA8C0-668A-305F-95AE-17F10879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measurement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AD6C2A-D8FD-760E-4286-15B5875ADB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:r>
                  <a:rPr lang="en-US" sz="2800" dirty="0">
                    <a:latin typeface="Montserrat" pitchFamily="2" charset="0"/>
                  </a:rPr>
                  <a:t>Interaction Hamiltonian</a:t>
                </a:r>
                <a:endParaRPr lang="ru-RU" sz="2800" dirty="0">
                  <a:latin typeface="Montserrat" pitchFamily="2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ru-RU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ru-RU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ru-RU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f>
                        <m:fPr>
                          <m:ctrlPr>
                            <a:rPr lang="ru-RU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:r>
                  <a:rPr lang="en-US" sz="2800" dirty="0">
                    <a:latin typeface="Montserrat" pitchFamily="2" charset="0"/>
                  </a:rPr>
                  <a:t>The wave-function</a:t>
                </a:r>
                <a:endParaRPr lang="en-US" sz="2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ru-RU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ru-RU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Bef>
                    <a:spcPts val="1397"/>
                  </a:spcBef>
                  <a:buNone/>
                </a:pPr>
                <a:r>
                  <a:rPr lang="en-US" sz="2800" b="0" dirty="0"/>
                  <a:t>Density matrix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1397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" sz="2800" dirty="0">
                  <a:latin typeface="Montserrat" pitchFamily="2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:r>
                  <a:rPr lang="en" sz="2800" dirty="0">
                    <a:latin typeface="Montserrat" pitchFamily="2" charset="0"/>
                  </a:rPr>
                  <a:t>Guidance equation for particles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1397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800" dirty="0">
                  <a:latin typeface="Montserrat" pitchFamily="2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3AD6C2A-D8FD-760E-4286-15B5875ADB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044" t="-1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Объект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A83CD45-9D77-D47D-8622-4B24ADEA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092" y="1690688"/>
            <a:ext cx="5906530" cy="44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FBD92-97B5-E46F-7136-EB9C8259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697"/>
          </a:xfrm>
        </p:spPr>
        <p:txBody>
          <a:bodyPr/>
          <a:lstStyle/>
          <a:p>
            <a:r>
              <a:rPr lang="en-US" dirty="0"/>
              <a:t>Momentum measurement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5D829D5A-FD1B-E420-3975-5BF8C3E927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36822"/>
                <a:ext cx="10515600" cy="5040141"/>
              </a:xfrm>
            </p:spPr>
            <p:txBody>
              <a:bodyPr>
                <a:noAutofit/>
              </a:bodyPr>
              <a:lstStyle/>
              <a:p>
                <a:pPr marL="0" indent="0" algn="just" defTabSz="457206">
                  <a:lnSpc>
                    <a:spcPct val="100000"/>
                  </a:lnSpc>
                  <a:spcBef>
                    <a:spcPts val="1397"/>
                  </a:spcBef>
                  <a:buNone/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Montserrat" pitchFamily="2" charset="0"/>
                  </a:rPr>
                  <a:t>Interaction Hamiltonian and corresponding wave-function</a:t>
                </a:r>
                <a:endParaRPr lang="en-US" sz="1600" dirty="0">
                  <a:latin typeface="Montserrat" pitchFamily="2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ru-RU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ru-RU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b="0" dirty="0">
                  <a:latin typeface="Montserrat" pitchFamily="2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Montserrat" pitchFamily="2" charset="0"/>
                  </a:rPr>
                  <a:t>In the case</a:t>
                </a:r>
                <a:r>
                  <a:rPr lang="ru-RU" sz="1600" dirty="0">
                    <a:latin typeface="Montserrat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pt-B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pt-BR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pt-BR" sz="16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latin typeface="Montserrat" pitchFamily="2" charset="0"/>
                  </a:rPr>
                  <a:t> guiding equation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nary>
                            </m:e>
                          </m:nary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  <m:func>
                                    <m:func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nary>
                            </m:e>
                          </m:nary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b="0" dirty="0">
                  <a:latin typeface="Montserrat" pitchFamily="2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600" dirty="0">
                    <a:latin typeface="Montserrat" pitchFamily="2" charset="0"/>
                  </a:rPr>
                  <a:t>Here</a:t>
                </a:r>
                <a:r>
                  <a:rPr lang="ru-RU" sz="1600" dirty="0">
                    <a:latin typeface="Montserrat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𝐾</m:t>
                    </m:r>
                    <m:d>
                      <m:dPr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ru-RU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 </m:t>
                    </m:r>
                    <m:sSubSup>
                      <m:sSubSupPr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ru-RU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i="1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ru-RU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ru-RU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</m:t>
                        </m:r>
                        <m:f>
                          <m:fPr>
                            <m:ctrlPr>
                              <a:rPr lang="ru-RU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ctrlPr>
                              <a:rPr lang="ru-RU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600" i="1">
                                <a:solidFill>
                                  <a:srgbClr val="353535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ru-RU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353535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sz="1600" i="1">
                            <a:solidFill>
                              <a:srgbClr val="353535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600">
                        <a:solidFill>
                          <a:srgbClr val="353535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600" dirty="0">
                  <a:solidFill>
                    <a:srgbClr val="353535"/>
                  </a:solidFill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1600" dirty="0">
                    <a:latin typeface="Montserrat" pitchFamily="2" charset="0"/>
                  </a:rPr>
                  <a:t>Density matrix</a:t>
                </a:r>
                <a:endParaRPr lang="ru-RU" sz="1600" dirty="0">
                  <a:latin typeface="Montserrat" pitchFamily="2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𝑑𝑝𝑑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func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𝑑𝑟𝐾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𝑝𝑡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nary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5D829D5A-FD1B-E420-3975-5BF8C3E927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36822"/>
                <a:ext cx="10515600" cy="5040141"/>
              </a:xfrm>
              <a:blipFill>
                <a:blip r:embed="rId2"/>
                <a:stretch>
                  <a:fillRect l="-348" t="-3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999866"/>
      </p:ext>
    </p:extLst>
  </p:cSld>
  <p:clrMapOvr>
    <a:masterClrMapping/>
  </p:clrMapOvr>
</p:sld>
</file>

<file path=ppt/theme/theme1.xml><?xml version="1.0" encoding="utf-8"?>
<a:theme xmlns:a="http://schemas.openxmlformats.org/drawingml/2006/main" name="Физфак e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tserrat Medium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изфак en" id="{4D870699-206B-4A6D-855B-D6A9E821E192}" vid="{6814BB0E-3967-4119-A3D4-BDB277CFAC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Tipovaya_presentation(en)</Template>
  <TotalTime>1749</TotalTime>
  <Words>1010</Words>
  <Application>Microsoft Office PowerPoint</Application>
  <PresentationFormat>Широкоэкранный</PresentationFormat>
  <Paragraphs>108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Montserrat</vt:lpstr>
      <vt:lpstr>Montserrat Medium</vt:lpstr>
      <vt:lpstr>Times New Roman</vt:lpstr>
      <vt:lpstr>Физфак en</vt:lpstr>
      <vt:lpstr>Beable-guided structure of measurement</vt:lpstr>
      <vt:lpstr>Plan</vt:lpstr>
      <vt:lpstr>Measurement problem</vt:lpstr>
      <vt:lpstr>von Neumann measurement theory</vt:lpstr>
      <vt:lpstr>The de Broglie-Bohm theory</vt:lpstr>
      <vt:lpstr>Measurement model</vt:lpstr>
      <vt:lpstr>Tasks</vt:lpstr>
      <vt:lpstr>Coordinate measurement</vt:lpstr>
      <vt:lpstr>Momentum measurement</vt:lpstr>
      <vt:lpstr>Numerical simulation</vt:lpstr>
      <vt:lpstr>Born's rule. Impulse probability distribution</vt:lpstr>
      <vt:lpstr>Quantum contextuality</vt:lpstr>
      <vt:lpstr>The Heisenberg principle</vt:lpstr>
      <vt:lpstr>Conclusion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Beable-guided measurement theory</dc:title>
  <dc:creator>Алешин Алексей Михайлович</dc:creator>
  <cp:lastModifiedBy>Алешин Алексей Михайлович</cp:lastModifiedBy>
  <cp:revision>19</cp:revision>
  <dcterms:created xsi:type="dcterms:W3CDTF">2023-10-15T10:36:09Z</dcterms:created>
  <dcterms:modified xsi:type="dcterms:W3CDTF">2024-05-22T00:11:32Z</dcterms:modified>
</cp:coreProperties>
</file>