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2" r:id="rId8"/>
    <p:sldId id="267" r:id="rId9"/>
    <p:sldId id="275" r:id="rId10"/>
    <p:sldId id="282" r:id="rId11"/>
    <p:sldId id="283" r:id="rId12"/>
    <p:sldId id="285" r:id="rId13"/>
    <p:sldId id="284" r:id="rId14"/>
    <p:sldId id="286" r:id="rId15"/>
    <p:sldId id="287" r:id="rId16"/>
    <p:sldId id="289" r:id="rId17"/>
    <p:sldId id="290" r:id="rId18"/>
    <p:sldId id="291" r:id="rId19"/>
    <p:sldId id="292" r:id="rId20"/>
    <p:sldId id="269" r:id="rId21"/>
    <p:sldId id="268" r:id="rId22"/>
    <p:sldId id="270" r:id="rId23"/>
    <p:sldId id="271" r:id="rId24"/>
    <p:sldId id="273" r:id="rId25"/>
    <p:sldId id="279" r:id="rId26"/>
    <p:sldId id="272" r:id="rId27"/>
    <p:sldId id="280" r:id="rId28"/>
    <p:sldId id="261" r:id="rId29"/>
    <p:sldId id="263" r:id="rId30"/>
    <p:sldId id="278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90" autoAdjust="0"/>
  </p:normalViewPr>
  <p:slideViewPr>
    <p:cSldViewPr snapToGrid="0">
      <p:cViewPr varScale="1">
        <p:scale>
          <a:sx n="85" d="100"/>
          <a:sy n="85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0T04:47:01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7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0 24575,'1'35'0,"0"-17"0,-1 0 0,-5 33 0,4-45 0,0-1 0,0 1 0,-1-1 0,0 1 0,0-1 0,-1 0 0,1 0 0,-1 0 0,0 0 0,-1-1 0,1 1 0,-1-1 0,-5 5 0,5-4 0,0-1 0,1 1 0,-1 0 0,1 0 0,0 1 0,1-1 0,-1 1 0,1-1 0,-2 7 0,-12 53 0,1 87 0,5-114 0,7-30 0,1 1 0,0 0 0,0-1 0,0 12 0,3 11 174,-1 21-83,0-50-193,-1 1 0,1 0 0,-1-1 1,1 1-1,-1-1 0,0 1 0,0-1 0,0 1 0,0-1 0,0 0 0,-1 0 0,1 1 1,-1-1-1,1 0 0,-4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20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 24575,'0'16'0,"-1"-12"0,1 1 0,0-1 0,0 1 0,0-1 0,0 1 0,1-1 0,0 1 0,0-1 0,0 1 0,1-1 0,-1 0 0,1 1 0,0-1 0,3 4 0,-2-2 0,0-1 0,0 0 0,-1 1 0,0-1 0,0 1 0,0 0 0,-1-1 0,0 1 0,0 0 0,0 9 0,-3 68 0,0-37 0,2-26 70,1-11-200,0 1-1,-1-1 1,-1 1-1,1-1 1,-2 0-1,1 1 1,-1-1-1,-1 0 1,1 0-1,-8 16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8T13:53:12.5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6.png"/><Relationship Id="rId7" Type="http://schemas.openxmlformats.org/officeDocument/2006/relationships/customXml" Target="../ink/ink6.xml"/><Relationship Id="rId12" Type="http://schemas.openxmlformats.org/officeDocument/2006/relationships/image" Target="../media/image37.png"/><Relationship Id="rId17" Type="http://schemas.openxmlformats.org/officeDocument/2006/relationships/image" Target="../media/image30.png"/><Relationship Id="rId2" Type="http://schemas.openxmlformats.org/officeDocument/2006/relationships/customXml" Target="../ink/ink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8.xml"/><Relationship Id="rId15" Type="http://schemas.openxmlformats.org/officeDocument/2006/relationships/image" Target="../media/image28.png"/><Relationship Id="rId10" Type="http://schemas.openxmlformats.org/officeDocument/2006/relationships/image" Target="../media/image36.png"/><Relationship Id="rId9" Type="http://schemas.openxmlformats.org/officeDocument/2006/relationships/customXml" Target="../ink/ink7.xml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1.png"/><Relationship Id="rId7" Type="http://schemas.openxmlformats.org/officeDocument/2006/relationships/customXml" Target="../ink/ink10.xml"/><Relationship Id="rId12" Type="http://schemas.openxmlformats.org/officeDocument/2006/relationships/image" Target="../media/image3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12.xml"/><Relationship Id="rId10" Type="http://schemas.openxmlformats.org/officeDocument/2006/relationships/image" Target="../media/image36.png"/><Relationship Id="rId9" Type="http://schemas.openxmlformats.org/officeDocument/2006/relationships/customXml" Target="../ink/ink11.xml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3.png"/><Relationship Id="rId7" Type="http://schemas.openxmlformats.org/officeDocument/2006/relationships/customXml" Target="../ink/ink14.xml"/><Relationship Id="rId12" Type="http://schemas.openxmlformats.org/officeDocument/2006/relationships/image" Target="../media/image3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16.xml"/><Relationship Id="rId10" Type="http://schemas.openxmlformats.org/officeDocument/2006/relationships/image" Target="../media/image36.png"/><Relationship Id="rId9" Type="http://schemas.openxmlformats.org/officeDocument/2006/relationships/customXml" Target="../ink/ink15.xml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7" Type="http://schemas.openxmlformats.org/officeDocument/2006/relationships/customXml" Target="../ink/ink18.xml"/><Relationship Id="rId12" Type="http://schemas.openxmlformats.org/officeDocument/2006/relationships/image" Target="../media/image3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20.xml"/><Relationship Id="rId10" Type="http://schemas.openxmlformats.org/officeDocument/2006/relationships/image" Target="../media/image36.png"/><Relationship Id="rId9" Type="http://schemas.openxmlformats.org/officeDocument/2006/relationships/customXml" Target="../ink/ink19.xml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7" Type="http://schemas.openxmlformats.org/officeDocument/2006/relationships/customXml" Target="../ink/ink22.xml"/><Relationship Id="rId12" Type="http://schemas.openxmlformats.org/officeDocument/2006/relationships/image" Target="../media/image37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24.xml"/><Relationship Id="rId10" Type="http://schemas.openxmlformats.org/officeDocument/2006/relationships/image" Target="../media/image36.png"/><Relationship Id="rId9" Type="http://schemas.openxmlformats.org/officeDocument/2006/relationships/customXml" Target="../ink/ink23.xml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3.png"/><Relationship Id="rId7" Type="http://schemas.openxmlformats.org/officeDocument/2006/relationships/customXml" Target="../ink/ink26.xml"/><Relationship Id="rId12" Type="http://schemas.openxmlformats.org/officeDocument/2006/relationships/image" Target="../media/image37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28.xml"/><Relationship Id="rId10" Type="http://schemas.openxmlformats.org/officeDocument/2006/relationships/image" Target="../media/image36.png"/><Relationship Id="rId9" Type="http://schemas.openxmlformats.org/officeDocument/2006/relationships/customXml" Target="../ink/ink27.xml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5.png"/><Relationship Id="rId7" Type="http://schemas.openxmlformats.org/officeDocument/2006/relationships/customXml" Target="../ink/ink30.xml"/><Relationship Id="rId12" Type="http://schemas.openxmlformats.org/officeDocument/2006/relationships/image" Target="../media/image37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32.xml"/><Relationship Id="rId15" Type="http://schemas.openxmlformats.org/officeDocument/2006/relationships/image" Target="../media/image47.png"/><Relationship Id="rId10" Type="http://schemas.openxmlformats.org/officeDocument/2006/relationships/image" Target="../media/image36.png"/><Relationship Id="rId9" Type="http://schemas.openxmlformats.org/officeDocument/2006/relationships/customXml" Target="../ink/ink31.xml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8.png"/><Relationship Id="rId18" Type="http://schemas.openxmlformats.org/officeDocument/2006/relationships/customXml" Target="../ink/ink39.xml"/><Relationship Id="rId21" Type="http://schemas.openxmlformats.org/officeDocument/2006/relationships/image" Target="../media/image30.png"/><Relationship Id="rId7" Type="http://schemas.openxmlformats.org/officeDocument/2006/relationships/customXml" Target="../ink/ink34.xml"/><Relationship Id="rId12" Type="http://schemas.openxmlformats.org/officeDocument/2006/relationships/image" Target="../media/image49.png"/><Relationship Id="rId17" Type="http://schemas.openxmlformats.org/officeDocument/2006/relationships/customXml" Target="../ink/ink38.xml"/><Relationship Id="rId2" Type="http://schemas.openxmlformats.org/officeDocument/2006/relationships/customXml" Target="../ink/ink33.xml"/><Relationship Id="rId16" Type="http://schemas.openxmlformats.org/officeDocument/2006/relationships/customXml" Target="../ink/ink37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36.xml"/><Relationship Id="rId15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52.png"/><Relationship Id="rId9" Type="http://schemas.openxmlformats.org/officeDocument/2006/relationships/customXml" Target="../ink/ink35.xml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customXml" Target="../ink/ink42.xml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51.png"/><Relationship Id="rId10" Type="http://schemas.openxmlformats.org/officeDocument/2006/relationships/image" Target="../media/image36.png"/><Relationship Id="rId9" Type="http://schemas.openxmlformats.org/officeDocument/2006/relationships/customXml" Target="../ink/ink4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customXml" Target="../ink/ink45.xml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0" Type="http://schemas.openxmlformats.org/officeDocument/2006/relationships/image" Target="../media/image36.png"/><Relationship Id="rId9" Type="http://schemas.openxmlformats.org/officeDocument/2006/relationships/customXml" Target="../ink/ink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3.png"/><Relationship Id="rId7" Type="http://schemas.openxmlformats.org/officeDocument/2006/relationships/customXml" Target="../ink/ink2.xml"/><Relationship Id="rId12" Type="http://schemas.openxmlformats.org/officeDocument/2006/relationships/image" Target="../media/image3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customXml" Target="../ink/ink4.xml"/><Relationship Id="rId15" Type="http://schemas.openxmlformats.org/officeDocument/2006/relationships/image" Target="../media/image25.png"/><Relationship Id="rId10" Type="http://schemas.openxmlformats.org/officeDocument/2006/relationships/image" Target="../media/image36.png"/><Relationship Id="rId9" Type="http://schemas.openxmlformats.org/officeDocument/2006/relationships/customXml" Target="../ink/ink3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9C7F30-894E-4F42-B4DB-6FC64AD64BEF}"/>
              </a:ext>
            </a:extLst>
          </p:cNvPr>
          <p:cNvSpPr txBox="1"/>
          <p:nvPr/>
        </p:nvSpPr>
        <p:spPr>
          <a:xfrm>
            <a:off x="1940855" y="1567610"/>
            <a:ext cx="8068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Axion-like particle emission from type </a:t>
            </a:r>
            <a:r>
              <a:rPr lang="en-US" sz="4000" dirty="0" err="1">
                <a:solidFill>
                  <a:schemeClr val="bg1"/>
                </a:solidFill>
              </a:rPr>
              <a:t>Ia</a:t>
            </a:r>
            <a:r>
              <a:rPr lang="en-US" sz="4000" dirty="0">
                <a:solidFill>
                  <a:schemeClr val="bg1"/>
                </a:solidFill>
              </a:rPr>
              <a:t> supernovae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FCE94-8C4B-42C0-AD1F-152247A6AFDD}"/>
              </a:ext>
            </a:extLst>
          </p:cNvPr>
          <p:cNvSpPr txBox="1"/>
          <p:nvPr/>
        </p:nvSpPr>
        <p:spPr>
          <a:xfrm>
            <a:off x="3935506" y="3486435"/>
            <a:ext cx="4320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chemeClr val="bg1"/>
                </a:solidFill>
              </a:rPr>
              <a:t>Davydov Daniil</a:t>
            </a:r>
            <a:endParaRPr lang="ru-RU" sz="2400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2E120-BEF8-4C60-88DD-37DA097AA11E}"/>
              </a:ext>
            </a:extLst>
          </p:cNvPr>
          <p:cNvSpPr txBox="1"/>
          <p:nvPr/>
        </p:nvSpPr>
        <p:spPr>
          <a:xfrm>
            <a:off x="2637861" y="5292510"/>
            <a:ext cx="6916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Physics Department, M.V. Lomonosov Moscow State University,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Institute for Nuclear Research of the Russian Academy of Sciences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Quarks-2024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19-24 May 2024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F6DC4-604F-4D8B-99B7-2F796F4D5B04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/19</a:t>
            </a:r>
            <a:endParaRPr lang="ru-RU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97811C-765B-CE0E-97D6-77B9EC72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767" y="2553373"/>
            <a:ext cx="3835854" cy="25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86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Main idea 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74AFBC-1B7C-564B-CD48-7466094BEB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8538" y="1411566"/>
            <a:ext cx="3689443" cy="25537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E4DCD6-6C5A-D858-BB6A-F3B232AFE71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23199" y="1416640"/>
            <a:ext cx="2784822" cy="25436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32BBAF-6D02-7DD5-3CF4-343BAF0949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38" y="1416557"/>
            <a:ext cx="3924497" cy="2543802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283ED55-5EAD-D6AB-8137-115FF5BD8808}"/>
              </a:ext>
            </a:extLst>
          </p:cNvPr>
          <p:cNvCxnSpPr>
            <a:cxnSpLocks/>
          </p:cNvCxnSpPr>
          <p:nvPr/>
        </p:nvCxnSpPr>
        <p:spPr>
          <a:xfrm flipH="1">
            <a:off x="7608021" y="2688457"/>
            <a:ext cx="733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F911A9C-B2B3-3BE6-25DB-144BE35CA97E}"/>
              </a:ext>
            </a:extLst>
          </p:cNvPr>
          <p:cNvCxnSpPr>
            <a:cxnSpLocks/>
          </p:cNvCxnSpPr>
          <p:nvPr/>
        </p:nvCxnSpPr>
        <p:spPr>
          <a:xfrm flipH="1">
            <a:off x="4035035" y="2688458"/>
            <a:ext cx="7338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35322-A3B9-EC9A-607E-4CA822A8349C}"/>
              </a:ext>
            </a:extLst>
          </p:cNvPr>
          <p:cNvSpPr txBox="1"/>
          <p:nvPr/>
        </p:nvSpPr>
        <p:spPr>
          <a:xfrm>
            <a:off x="9193306" y="1011456"/>
            <a:ext cx="240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Starburst galaxy M82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19B5C7-DD36-5AFD-9846-E1BCFFB89287}"/>
              </a:ext>
            </a:extLst>
          </p:cNvPr>
          <p:cNvSpPr txBox="1"/>
          <p:nvPr/>
        </p:nvSpPr>
        <p:spPr>
          <a:xfrm>
            <a:off x="5016189" y="968163"/>
            <a:ext cx="240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Intergalactic space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EE111F-E57A-9295-7612-47C902756592}"/>
              </a:ext>
            </a:extLst>
          </p:cNvPr>
          <p:cNvSpPr txBox="1"/>
          <p:nvPr/>
        </p:nvSpPr>
        <p:spPr>
          <a:xfrm>
            <a:off x="839072" y="968163"/>
            <a:ext cx="2402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Milky Way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F9836C0B-906B-561E-1298-1D146BF5A169}"/>
              </a:ext>
            </a:extLst>
          </p:cNvPr>
          <p:cNvCxnSpPr>
            <a:cxnSpLocks/>
          </p:cNvCxnSpPr>
          <p:nvPr/>
        </p:nvCxnSpPr>
        <p:spPr>
          <a:xfrm rot="10800000">
            <a:off x="10101430" y="447696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Соединитель: изогнутый 36">
            <a:extLst>
              <a:ext uri="{FF2B5EF4-FFF2-40B4-BE49-F238E27FC236}">
                <a16:creationId xmlns:a16="http://schemas.microsoft.com/office/drawing/2014/main" id="{90F1F6B9-1409-DE88-683C-25948D65C407}"/>
              </a:ext>
            </a:extLst>
          </p:cNvPr>
          <p:cNvCxnSpPr>
            <a:cxnSpLocks/>
          </p:cNvCxnSpPr>
          <p:nvPr/>
        </p:nvCxnSpPr>
        <p:spPr>
          <a:xfrm rot="10800000">
            <a:off x="10119792" y="528150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926663CD-B2E0-0D59-6A10-8D0C45CCB3FF}"/>
              </a:ext>
            </a:extLst>
          </p:cNvPr>
          <p:cNvCxnSpPr>
            <a:cxnSpLocks/>
          </p:cNvCxnSpPr>
          <p:nvPr/>
        </p:nvCxnSpPr>
        <p:spPr>
          <a:xfrm rot="10800000">
            <a:off x="10101430" y="499436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70743889-B230-DA0D-1D8A-9F6DFF865322}"/>
              </a:ext>
            </a:extLst>
          </p:cNvPr>
          <p:cNvCxnSpPr>
            <a:cxnSpLocks/>
          </p:cNvCxnSpPr>
          <p:nvPr/>
        </p:nvCxnSpPr>
        <p:spPr>
          <a:xfrm rot="10800000">
            <a:off x="10130560" y="476067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0409535-A518-A868-2FB8-DA6C47E9BBCE}"/>
              </a:ext>
            </a:extLst>
          </p:cNvPr>
          <p:cNvSpPr txBox="1"/>
          <p:nvPr/>
        </p:nvSpPr>
        <p:spPr>
          <a:xfrm>
            <a:off x="7675098" y="6048512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125F024-DB07-5A10-A185-F78D98CE288E}"/>
              </a:ext>
            </a:extLst>
          </p:cNvPr>
          <p:cNvSpPr/>
          <p:nvPr/>
        </p:nvSpPr>
        <p:spPr>
          <a:xfrm>
            <a:off x="8730046" y="4187863"/>
            <a:ext cx="1380565" cy="1711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A9F5CB-D02E-D935-8567-1DD7CA5722D4}"/>
              </a:ext>
            </a:extLst>
          </p:cNvPr>
          <p:cNvSpPr txBox="1"/>
          <p:nvPr/>
        </p:nvSpPr>
        <p:spPr>
          <a:xfrm>
            <a:off x="8648020" y="4718515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</a:t>
            </a:r>
          </a:p>
          <a:p>
            <a:r>
              <a:rPr lang="en-US" dirty="0">
                <a:solidFill>
                  <a:schemeClr val="bg1"/>
                </a:solidFill>
              </a:rPr>
              <a:t> of M82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3" name="Соединитель: изогнутый 42">
            <a:extLst>
              <a:ext uri="{FF2B5EF4-FFF2-40B4-BE49-F238E27FC236}">
                <a16:creationId xmlns:a16="http://schemas.microsoft.com/office/drawing/2014/main" id="{7F65B88F-6291-9CE7-281F-716E304CB248}"/>
              </a:ext>
            </a:extLst>
          </p:cNvPr>
          <p:cNvCxnSpPr>
            <a:cxnSpLocks/>
          </p:cNvCxnSpPr>
          <p:nvPr/>
        </p:nvCxnSpPr>
        <p:spPr>
          <a:xfrm rot="10800000">
            <a:off x="7813541" y="413952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: изогнутый 44">
            <a:extLst>
              <a:ext uri="{FF2B5EF4-FFF2-40B4-BE49-F238E27FC236}">
                <a16:creationId xmlns:a16="http://schemas.microsoft.com/office/drawing/2014/main" id="{CF53C3A6-CC72-F7AF-02F0-9D3499A37923}"/>
              </a:ext>
            </a:extLst>
          </p:cNvPr>
          <p:cNvCxnSpPr>
            <a:cxnSpLocks/>
          </p:cNvCxnSpPr>
          <p:nvPr/>
        </p:nvCxnSpPr>
        <p:spPr>
          <a:xfrm rot="10800000">
            <a:off x="7793241" y="459977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Соединитель: изогнутый 45">
            <a:extLst>
              <a:ext uri="{FF2B5EF4-FFF2-40B4-BE49-F238E27FC236}">
                <a16:creationId xmlns:a16="http://schemas.microsoft.com/office/drawing/2014/main" id="{C6E93F2D-69BB-1EDF-60F6-CA23FA399227}"/>
              </a:ext>
            </a:extLst>
          </p:cNvPr>
          <p:cNvCxnSpPr>
            <a:cxnSpLocks/>
          </p:cNvCxnSpPr>
          <p:nvPr/>
        </p:nvCxnSpPr>
        <p:spPr>
          <a:xfrm rot="10800000">
            <a:off x="7783643" y="4883521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Соединитель: изогнутый 46">
            <a:extLst>
              <a:ext uri="{FF2B5EF4-FFF2-40B4-BE49-F238E27FC236}">
                <a16:creationId xmlns:a16="http://schemas.microsoft.com/office/drawing/2014/main" id="{99EDB63C-3F74-010A-57BD-85D6A53C62C7}"/>
              </a:ext>
            </a:extLst>
          </p:cNvPr>
          <p:cNvCxnSpPr>
            <a:cxnSpLocks/>
          </p:cNvCxnSpPr>
          <p:nvPr/>
        </p:nvCxnSpPr>
        <p:spPr>
          <a:xfrm rot="10800000">
            <a:off x="7752809" y="5185345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Соединитель: изогнутый 47">
            <a:extLst>
              <a:ext uri="{FF2B5EF4-FFF2-40B4-BE49-F238E27FC236}">
                <a16:creationId xmlns:a16="http://schemas.microsoft.com/office/drawing/2014/main" id="{DE102D08-83B5-74ED-4C26-0E185FB76D71}"/>
              </a:ext>
            </a:extLst>
          </p:cNvPr>
          <p:cNvCxnSpPr>
            <a:cxnSpLocks/>
          </p:cNvCxnSpPr>
          <p:nvPr/>
        </p:nvCxnSpPr>
        <p:spPr>
          <a:xfrm rot="10800000">
            <a:off x="7757291" y="5341707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B4F4B77B-896D-5D02-3C4D-EB2F16B3557E}"/>
              </a:ext>
            </a:extLst>
          </p:cNvPr>
          <p:cNvCxnSpPr>
            <a:cxnSpLocks/>
          </p:cNvCxnSpPr>
          <p:nvPr/>
        </p:nvCxnSpPr>
        <p:spPr>
          <a:xfrm rot="10800000">
            <a:off x="10110828" y="552067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Соединитель: изогнутый 49">
            <a:extLst>
              <a:ext uri="{FF2B5EF4-FFF2-40B4-BE49-F238E27FC236}">
                <a16:creationId xmlns:a16="http://schemas.microsoft.com/office/drawing/2014/main" id="{A0752BC1-ACCE-8280-BBE5-16C62BC23221}"/>
              </a:ext>
            </a:extLst>
          </p:cNvPr>
          <p:cNvCxnSpPr>
            <a:cxnSpLocks/>
          </p:cNvCxnSpPr>
          <p:nvPr/>
        </p:nvCxnSpPr>
        <p:spPr>
          <a:xfrm rot="10800000">
            <a:off x="7750140" y="4357359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Соединитель: изогнутый 50">
            <a:extLst>
              <a:ext uri="{FF2B5EF4-FFF2-40B4-BE49-F238E27FC236}">
                <a16:creationId xmlns:a16="http://schemas.microsoft.com/office/drawing/2014/main" id="{40CCCBC4-DEF9-66E1-5FDC-8CD64C3DD415}"/>
              </a:ext>
            </a:extLst>
          </p:cNvPr>
          <p:cNvCxnSpPr>
            <a:cxnSpLocks/>
          </p:cNvCxnSpPr>
          <p:nvPr/>
        </p:nvCxnSpPr>
        <p:spPr>
          <a:xfrm rot="10800000">
            <a:off x="10115995" y="4257335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C8BA91E-05B1-80FD-9E44-991CAD6FC7DA}"/>
              </a:ext>
            </a:extLst>
          </p:cNvPr>
          <p:cNvSpPr txBox="1"/>
          <p:nvPr/>
        </p:nvSpPr>
        <p:spPr>
          <a:xfrm>
            <a:off x="10362796" y="6065035"/>
            <a:ext cx="138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BB454403-86AB-4317-9F37-6D0EB0D3AD51}"/>
              </a:ext>
            </a:extLst>
          </p:cNvPr>
          <p:cNvSpPr/>
          <p:nvPr/>
        </p:nvSpPr>
        <p:spPr>
          <a:xfrm>
            <a:off x="5052621" y="4109249"/>
            <a:ext cx="2625441" cy="178827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EBEB45-E80A-4DB7-5ABC-DD1C9CB323B5}"/>
              </a:ext>
            </a:extLst>
          </p:cNvPr>
          <p:cNvSpPr txBox="1"/>
          <p:nvPr/>
        </p:nvSpPr>
        <p:spPr>
          <a:xfrm>
            <a:off x="5319017" y="4488453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Intergalactic magnetic field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8" name="Соединитель: изогнутый 57">
            <a:extLst>
              <a:ext uri="{FF2B5EF4-FFF2-40B4-BE49-F238E27FC236}">
                <a16:creationId xmlns:a16="http://schemas.microsoft.com/office/drawing/2014/main" id="{BA97CB70-3ED9-D5A2-44D6-51020F0C041E}"/>
              </a:ext>
            </a:extLst>
          </p:cNvPr>
          <p:cNvCxnSpPr>
            <a:cxnSpLocks/>
          </p:cNvCxnSpPr>
          <p:nvPr/>
        </p:nvCxnSpPr>
        <p:spPr>
          <a:xfrm rot="10800000">
            <a:off x="4117562" y="4320096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Соединитель: изогнутый 60">
            <a:extLst>
              <a:ext uri="{FF2B5EF4-FFF2-40B4-BE49-F238E27FC236}">
                <a16:creationId xmlns:a16="http://schemas.microsoft.com/office/drawing/2014/main" id="{0E243DAF-4511-8D54-CF29-7DB3866481E9}"/>
              </a:ext>
            </a:extLst>
          </p:cNvPr>
          <p:cNvCxnSpPr>
            <a:cxnSpLocks/>
          </p:cNvCxnSpPr>
          <p:nvPr/>
        </p:nvCxnSpPr>
        <p:spPr>
          <a:xfrm rot="10800000">
            <a:off x="4077981" y="457379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9D28B309-A64A-09E4-9FC3-80E83B5C3746}"/>
              </a:ext>
            </a:extLst>
          </p:cNvPr>
          <p:cNvCxnSpPr>
            <a:cxnSpLocks/>
          </p:cNvCxnSpPr>
          <p:nvPr/>
        </p:nvCxnSpPr>
        <p:spPr>
          <a:xfrm rot="10800000">
            <a:off x="4108787" y="487590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Соединитель: изогнутый 62">
            <a:extLst>
              <a:ext uri="{FF2B5EF4-FFF2-40B4-BE49-F238E27FC236}">
                <a16:creationId xmlns:a16="http://schemas.microsoft.com/office/drawing/2014/main" id="{ED4CCBFF-140E-C467-69DE-4830857E8916}"/>
              </a:ext>
            </a:extLst>
          </p:cNvPr>
          <p:cNvCxnSpPr>
            <a:cxnSpLocks/>
          </p:cNvCxnSpPr>
          <p:nvPr/>
        </p:nvCxnSpPr>
        <p:spPr>
          <a:xfrm rot="10800000">
            <a:off x="4072596" y="5071992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Соединитель: изогнутый 63">
            <a:extLst>
              <a:ext uri="{FF2B5EF4-FFF2-40B4-BE49-F238E27FC236}">
                <a16:creationId xmlns:a16="http://schemas.microsoft.com/office/drawing/2014/main" id="{7F45474E-D36F-E393-E6A1-8698583118D7}"/>
              </a:ext>
            </a:extLst>
          </p:cNvPr>
          <p:cNvCxnSpPr>
            <a:cxnSpLocks/>
          </p:cNvCxnSpPr>
          <p:nvPr/>
        </p:nvCxnSpPr>
        <p:spPr>
          <a:xfrm rot="10800000">
            <a:off x="4067043" y="5289798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Соединитель: изогнутый 64">
            <a:extLst>
              <a:ext uri="{FF2B5EF4-FFF2-40B4-BE49-F238E27FC236}">
                <a16:creationId xmlns:a16="http://schemas.microsoft.com/office/drawing/2014/main" id="{1BC68266-A878-F9CA-DB97-6B5A4369A83F}"/>
              </a:ext>
            </a:extLst>
          </p:cNvPr>
          <p:cNvCxnSpPr>
            <a:cxnSpLocks/>
          </p:cNvCxnSpPr>
          <p:nvPr/>
        </p:nvCxnSpPr>
        <p:spPr>
          <a:xfrm rot="10800000">
            <a:off x="4114886" y="409080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25179C8-5BAE-C3E2-55B9-BCF768C92AA3}"/>
              </a:ext>
            </a:extLst>
          </p:cNvPr>
          <p:cNvSpPr txBox="1"/>
          <p:nvPr/>
        </p:nvSpPr>
        <p:spPr>
          <a:xfrm>
            <a:off x="3908473" y="6067699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57913CF-DBBD-02E7-67DB-019548A0A893}"/>
              </a:ext>
            </a:extLst>
          </p:cNvPr>
          <p:cNvSpPr/>
          <p:nvPr/>
        </p:nvSpPr>
        <p:spPr>
          <a:xfrm>
            <a:off x="2090053" y="4015680"/>
            <a:ext cx="1920921" cy="1855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3D31AB-F204-A752-028E-9F864AB4DFD6}"/>
              </a:ext>
            </a:extLst>
          </p:cNvPr>
          <p:cNvSpPr txBox="1"/>
          <p:nvPr/>
        </p:nvSpPr>
        <p:spPr>
          <a:xfrm>
            <a:off x="2245419" y="4022008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 of Milky Way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9" name="Соединитель: изогнутый 68">
            <a:extLst>
              <a:ext uri="{FF2B5EF4-FFF2-40B4-BE49-F238E27FC236}">
                <a16:creationId xmlns:a16="http://schemas.microsoft.com/office/drawing/2014/main" id="{8739F2F6-976D-591F-B06B-B178D5359936}"/>
              </a:ext>
            </a:extLst>
          </p:cNvPr>
          <p:cNvCxnSpPr>
            <a:cxnSpLocks/>
          </p:cNvCxnSpPr>
          <p:nvPr/>
        </p:nvCxnSpPr>
        <p:spPr>
          <a:xfrm rot="10800000">
            <a:off x="1762359" y="435102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Соединитель: изогнутый 69">
            <a:extLst>
              <a:ext uri="{FF2B5EF4-FFF2-40B4-BE49-F238E27FC236}">
                <a16:creationId xmlns:a16="http://schemas.microsoft.com/office/drawing/2014/main" id="{B5EDCB67-D09B-E4FB-DD00-E775D52C0639}"/>
              </a:ext>
            </a:extLst>
          </p:cNvPr>
          <p:cNvCxnSpPr>
            <a:cxnSpLocks/>
          </p:cNvCxnSpPr>
          <p:nvPr/>
        </p:nvCxnSpPr>
        <p:spPr>
          <a:xfrm rot="10800000">
            <a:off x="1764600" y="4722467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Соединитель: изогнутый 70">
            <a:extLst>
              <a:ext uri="{FF2B5EF4-FFF2-40B4-BE49-F238E27FC236}">
                <a16:creationId xmlns:a16="http://schemas.microsoft.com/office/drawing/2014/main" id="{437AEAC6-5670-20AF-D239-D233785C64A4}"/>
              </a:ext>
            </a:extLst>
          </p:cNvPr>
          <p:cNvCxnSpPr>
            <a:cxnSpLocks/>
          </p:cNvCxnSpPr>
          <p:nvPr/>
        </p:nvCxnSpPr>
        <p:spPr>
          <a:xfrm rot="10800000">
            <a:off x="1767178" y="493497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Соединитель: изогнутый 71">
            <a:extLst>
              <a:ext uri="{FF2B5EF4-FFF2-40B4-BE49-F238E27FC236}">
                <a16:creationId xmlns:a16="http://schemas.microsoft.com/office/drawing/2014/main" id="{3C6C01B0-B4C5-DEE3-61CE-A7A73A6CEE21}"/>
              </a:ext>
            </a:extLst>
          </p:cNvPr>
          <p:cNvCxnSpPr>
            <a:cxnSpLocks/>
          </p:cNvCxnSpPr>
          <p:nvPr/>
        </p:nvCxnSpPr>
        <p:spPr>
          <a:xfrm rot="10800000">
            <a:off x="1790952" y="516373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Соединитель: изогнутый 72">
            <a:extLst>
              <a:ext uri="{FF2B5EF4-FFF2-40B4-BE49-F238E27FC236}">
                <a16:creationId xmlns:a16="http://schemas.microsoft.com/office/drawing/2014/main" id="{E09041D8-1C47-CDF0-46D4-EB7A4A13B82D}"/>
              </a:ext>
            </a:extLst>
          </p:cNvPr>
          <p:cNvCxnSpPr>
            <a:cxnSpLocks/>
          </p:cNvCxnSpPr>
          <p:nvPr/>
        </p:nvCxnSpPr>
        <p:spPr>
          <a:xfrm rot="10800000">
            <a:off x="1804539" y="5314176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Соединитель: изогнутый 73">
            <a:extLst>
              <a:ext uri="{FF2B5EF4-FFF2-40B4-BE49-F238E27FC236}">
                <a16:creationId xmlns:a16="http://schemas.microsoft.com/office/drawing/2014/main" id="{DB6B7112-0AF1-96F0-7884-A9B73B02514D}"/>
              </a:ext>
            </a:extLst>
          </p:cNvPr>
          <p:cNvCxnSpPr>
            <a:cxnSpLocks/>
          </p:cNvCxnSpPr>
          <p:nvPr/>
        </p:nvCxnSpPr>
        <p:spPr>
          <a:xfrm rot="10800000">
            <a:off x="1762359" y="4544149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06E1FAA-25DB-7969-AEA7-7A1B6ADE70B4}"/>
              </a:ext>
            </a:extLst>
          </p:cNvPr>
          <p:cNvSpPr txBox="1"/>
          <p:nvPr/>
        </p:nvSpPr>
        <p:spPr>
          <a:xfrm>
            <a:off x="829057" y="5976454"/>
            <a:ext cx="192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Photons </a:t>
            </a:r>
            <a:r>
              <a:rPr lang="en-US" dirty="0">
                <a:solidFill>
                  <a:schemeClr val="bg1"/>
                </a:solidFill>
              </a:rPr>
              <a:t>may be detected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860EFEE-277B-4F9A-A58D-8F51C4F6C1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88371" y="4772555"/>
            <a:ext cx="860720" cy="88064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C27721-3691-FA50-DF78-8ACE5D4076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717" y="4155976"/>
            <a:ext cx="1640241" cy="1714797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7B2EBD4E-84A8-BEA7-F383-ECE09BA82B71}"/>
              </a:ext>
            </a:extLst>
          </p:cNvPr>
          <p:cNvSpPr txBox="1"/>
          <p:nvPr/>
        </p:nvSpPr>
        <p:spPr>
          <a:xfrm>
            <a:off x="11216936" y="5734697"/>
            <a:ext cx="114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SN 2014J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7B142F-A6FF-2D6E-4A1B-33F9892CB9B6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0/19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654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Milky Way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EB703-00F1-C284-ED94-D50DB0AE4794}"/>
              </a:ext>
            </a:extLst>
          </p:cNvPr>
          <p:cNvSpPr txBox="1"/>
          <p:nvPr/>
        </p:nvSpPr>
        <p:spPr>
          <a:xfrm>
            <a:off x="719554" y="983326"/>
            <a:ext cx="9813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adopt a general model of the Galactic magnetic field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consisting of two different components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disk field </a:t>
            </a:r>
            <a:r>
              <a:rPr lang="en-US" sz="2000" dirty="0">
                <a:solidFill>
                  <a:schemeClr val="bg1"/>
                </a:solidFill>
              </a:rPr>
              <a:t>and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chemeClr val="bg1"/>
                </a:solidFill>
              </a:rPr>
              <a:t>halo field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  <a:r>
              <a:rPr lang="en-US" sz="2000" dirty="0">
                <a:solidFill>
                  <a:schemeClr val="bg1"/>
                </a:solidFill>
              </a:rPr>
              <a:t> with additional component of the halo field (X-shape):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B6E4F6-A91C-9151-ADF4-9A011D33FE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54210" y="2066588"/>
            <a:ext cx="4060544" cy="28055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94AC920-CCCD-8B30-D3FD-37791B5B97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2605" y="2362409"/>
            <a:ext cx="5460945" cy="21331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57CF4B-20A3-0812-C22A-0C50CA8F9071}"/>
              </a:ext>
            </a:extLst>
          </p:cNvPr>
          <p:cNvSpPr txBox="1"/>
          <p:nvPr/>
        </p:nvSpPr>
        <p:spPr>
          <a:xfrm>
            <a:off x="1506071" y="4593643"/>
            <a:ext cx="4814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Sketch of the structure of the magnetic field (M. S. </a:t>
            </a:r>
            <a:r>
              <a:rPr lang="en-US" dirty="0" err="1">
                <a:solidFill>
                  <a:schemeClr val="bg1"/>
                </a:solidFill>
              </a:rPr>
              <a:t>Pshirkov</a:t>
            </a:r>
            <a:r>
              <a:rPr lang="en-US" dirty="0">
                <a:solidFill>
                  <a:schemeClr val="bg1"/>
                </a:solidFill>
              </a:rPr>
              <a:t>, P. G. </a:t>
            </a:r>
            <a:r>
              <a:rPr lang="en-US" dirty="0" err="1">
                <a:solidFill>
                  <a:schemeClr val="bg1"/>
                </a:solidFill>
              </a:rPr>
              <a:t>Tinyakov</a:t>
            </a:r>
            <a:r>
              <a:rPr lang="en-US" dirty="0">
                <a:solidFill>
                  <a:schemeClr val="bg1"/>
                </a:solidFill>
              </a:rPr>
              <a:t>, P. P. </a:t>
            </a:r>
            <a:r>
              <a:rPr lang="en-US" dirty="0" err="1">
                <a:solidFill>
                  <a:schemeClr val="bg1"/>
                </a:solidFill>
              </a:rPr>
              <a:t>Kronberg</a:t>
            </a:r>
            <a:r>
              <a:rPr lang="en-US" dirty="0">
                <a:solidFill>
                  <a:schemeClr val="bg1"/>
                </a:solidFill>
              </a:rPr>
              <a:t> and K. J. Newton-McGee 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F3A296-EE79-9216-9A69-717CA038B323}"/>
              </a:ext>
            </a:extLst>
          </p:cNvPr>
          <p:cNvSpPr txBox="1"/>
          <p:nvPr/>
        </p:nvSpPr>
        <p:spPr>
          <a:xfrm>
            <a:off x="6877458" y="4916808"/>
            <a:ext cx="481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X-shape magnetic field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1318AEBA-08FB-E563-B895-4337686A9099}"/>
              </a:ext>
            </a:extLst>
          </p:cNvPr>
          <p:cNvSpPr/>
          <p:nvPr/>
        </p:nvSpPr>
        <p:spPr>
          <a:xfrm>
            <a:off x="6685457" y="3225080"/>
            <a:ext cx="450673" cy="465637"/>
          </a:xfrm>
          <a:prstGeom prst="plu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2B2E16-0C28-CD95-F716-EFBD46B0B43C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1/19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185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Milky Way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0BFF8-7172-D180-4178-5B03BFA5E358}"/>
              </a:ext>
            </a:extLst>
          </p:cNvPr>
          <p:cNvSpPr txBox="1"/>
          <p:nvPr/>
        </p:nvSpPr>
        <p:spPr>
          <a:xfrm>
            <a:off x="905435" y="1058730"/>
            <a:ext cx="907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With this model we can obtain </a:t>
            </a:r>
            <a:r>
              <a:rPr lang="en-US" sz="1800" dirty="0">
                <a:solidFill>
                  <a:schemeClr val="bg1"/>
                </a:solidFill>
              </a:rPr>
              <a:t>magnetic field components B1 and B2, which occurs in mixing matrix.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276EEE-6E6E-F0A8-3845-14D9C6B502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908" y="1853360"/>
            <a:ext cx="5340163" cy="38888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3869B-85E5-F1A0-049C-F26524EC9B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7469" y="1853360"/>
            <a:ext cx="5190565" cy="3773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532EE-52A2-6016-6939-3B07B76B377F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2/19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053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EB703-00F1-C284-ED94-D50DB0AE4794}"/>
              </a:ext>
            </a:extLst>
          </p:cNvPr>
          <p:cNvSpPr txBox="1"/>
          <p:nvPr/>
        </p:nvSpPr>
        <p:spPr>
          <a:xfrm>
            <a:off x="719554" y="983326"/>
            <a:ext cx="981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First, we take observations of MF in M82: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A187DB-4D1C-587C-DFD3-13D3FA438F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9824" y="1462072"/>
            <a:ext cx="3819525" cy="3609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1B0986-3CEC-6A2D-59A0-23B4837EF8C5}"/>
              </a:ext>
            </a:extLst>
          </p:cNvPr>
          <p:cNvSpPr txBox="1"/>
          <p:nvPr/>
        </p:nvSpPr>
        <p:spPr>
          <a:xfrm>
            <a:off x="1456262" y="521126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Observations of strength magnetic field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7EEA9-FD61-38C0-34FC-64424BD310D3}"/>
              </a:ext>
            </a:extLst>
          </p:cNvPr>
          <p:cNvSpPr txBox="1"/>
          <p:nvPr/>
        </p:nvSpPr>
        <p:spPr>
          <a:xfrm>
            <a:off x="6852772" y="5119754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Xray Spectral region</a:t>
            </a:r>
            <a:r>
              <a:rPr lang="en-US" dirty="0">
                <a:solidFill>
                  <a:schemeClr val="bg1"/>
                </a:solidFill>
              </a:rPr>
              <a:t>, NASA/IPAC Extragalactic Database (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Einstein telescope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7904A-6E56-4ADB-DF36-3EEB5DAE6DA4}"/>
              </a:ext>
            </a:extLst>
          </p:cNvPr>
          <p:cNvSpPr txBox="1"/>
          <p:nvPr/>
        </p:nvSpPr>
        <p:spPr>
          <a:xfrm>
            <a:off x="1118585" y="6089966"/>
            <a:ext cx="957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To obtain the magnetic field across the galactic disk we take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 slice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red line</a:t>
            </a:r>
            <a:r>
              <a:rPr lang="ru-RU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52A3E4F-4356-84A8-A339-278BF3DDE2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9276" y="1430318"/>
            <a:ext cx="3680085" cy="34680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B97575-6473-A5FD-793E-C4D1B2AFBFC7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3/19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680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Magnetic field of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CA9BB4-9D06-5301-9DA0-B9ED172EE9E2}"/>
              </a:ext>
            </a:extLst>
          </p:cNvPr>
          <p:cNvSpPr txBox="1"/>
          <p:nvPr/>
        </p:nvSpPr>
        <p:spPr>
          <a:xfrm>
            <a:off x="717176" y="1035202"/>
            <a:ext cx="702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1.) To match the model with observations we define (z = 0):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BC80C41-C7C8-8CF2-A9D2-46FB5D9A73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2017" y="521410"/>
            <a:ext cx="3333482" cy="14908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CDEC7A1-76EF-B34D-101E-0A238751F6B1}"/>
              </a:ext>
            </a:extLst>
          </p:cNvPr>
          <p:cNvSpPr txBox="1"/>
          <p:nvPr/>
        </p:nvSpPr>
        <p:spPr>
          <a:xfrm>
            <a:off x="717176" y="1636484"/>
            <a:ext cx="83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2.) Then we plot both magnetic fields to obtain the best fit between them: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9369DB-BDC2-4A6A-27E4-A85F673997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25064" y="1982288"/>
            <a:ext cx="5119157" cy="382343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8F2D61-20DF-7D35-A0C4-9EF2C3996E05}"/>
              </a:ext>
            </a:extLst>
          </p:cNvPr>
          <p:cNvSpPr txBox="1"/>
          <p:nvPr/>
        </p:nvSpPr>
        <p:spPr>
          <a:xfrm>
            <a:off x="717175" y="6001655"/>
            <a:ext cx="1069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2.) As a result, we get the definition of some parameters (B</a:t>
            </a:r>
            <a:r>
              <a:rPr lang="en-US" baseline="-25000" dirty="0">
                <a:solidFill>
                  <a:schemeClr val="bg1"/>
                </a:solidFill>
              </a:rPr>
              <a:t>0 </a:t>
            </a:r>
            <a:r>
              <a:rPr lang="en-US" dirty="0">
                <a:solidFill>
                  <a:schemeClr val="bg1"/>
                </a:solidFill>
              </a:rPr>
              <a:t> for disk field and B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for X-shape MF).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9D4255-B2D1-AB80-F05C-44F36E353AF6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4/19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711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Propagation of ALP in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58BC6-7383-6B5F-4370-C547D96D33DD}"/>
              </a:ext>
            </a:extLst>
          </p:cNvPr>
          <p:cNvSpPr txBox="1"/>
          <p:nvPr/>
        </p:nvSpPr>
        <p:spPr>
          <a:xfrm>
            <a:off x="1057835" y="1058730"/>
            <a:ext cx="909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we can plot B1 and B2 magnetic fields in M82, which are perpendicular to the propagation of ALPs from SN2014J to Milky Way: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C36EDD-1C92-3660-E19E-3747C8FFF7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682" y="1889727"/>
            <a:ext cx="5141579" cy="39861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48EB19-EF99-74C1-E92C-7FF7A2BD99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3279" y="1857856"/>
            <a:ext cx="5303282" cy="40711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21D532-F3A4-D478-38A6-89D33E59888D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5/19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075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Propagation of ALP in M82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58BC6-7383-6B5F-4370-C547D96D33DD}"/>
              </a:ext>
            </a:extLst>
          </p:cNvPr>
          <p:cNvSpPr txBox="1"/>
          <p:nvPr/>
        </p:nvSpPr>
        <p:spPr>
          <a:xfrm>
            <a:off x="1057835" y="856748"/>
            <a:ext cx="9090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Substituting the magnetic fields in the mixing matrix,  we numerically solve the </a:t>
            </a:r>
            <a:r>
              <a:rPr lang="en-US" sz="1800" dirty="0">
                <a:solidFill>
                  <a:schemeClr val="bg1"/>
                </a:solidFill>
              </a:rPr>
              <a:t>Liouville equation</a:t>
            </a:r>
            <a:r>
              <a:rPr lang="en-US" dirty="0">
                <a:solidFill>
                  <a:schemeClr val="bg1"/>
                </a:solidFill>
              </a:rPr>
              <a:t> of the ALP-photon oscillations in the M82 galaxy: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723D9-CC66-9FD3-10B2-BF2E5CF6F809}"/>
              </a:ext>
            </a:extLst>
          </p:cNvPr>
          <p:cNvSpPr txBox="1"/>
          <p:nvPr/>
        </p:nvSpPr>
        <p:spPr>
          <a:xfrm>
            <a:off x="584462" y="5547690"/>
            <a:ext cx="107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final state of 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11 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22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33</a:t>
            </a:r>
            <a:r>
              <a:rPr lang="en-US" dirty="0">
                <a:solidFill>
                  <a:schemeClr val="bg1"/>
                </a:solidFill>
              </a:rPr>
              <a:t>) in the M82 corresponds to the initial condition of </a:t>
            </a:r>
            <a:r>
              <a:rPr lang="el-GR" dirty="0">
                <a:solidFill>
                  <a:schemeClr val="bg1"/>
                </a:solidFill>
              </a:rPr>
              <a:t>ρ</a:t>
            </a:r>
            <a:r>
              <a:rPr lang="en-US" baseline="-25000" dirty="0">
                <a:solidFill>
                  <a:schemeClr val="bg1"/>
                </a:solidFill>
              </a:rPr>
              <a:t>11</a:t>
            </a:r>
            <a:r>
              <a:rPr lang="en-US" dirty="0">
                <a:solidFill>
                  <a:schemeClr val="bg1"/>
                </a:solidFill>
              </a:rPr>
              <a:t>(0) in the intergalactic space, thus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321E61-0400-46DD-6EF0-ADF876F2D7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2494" y="1503079"/>
            <a:ext cx="5013512" cy="4091911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EE6F84D-6A51-CFCC-3961-7684AD4C1198}"/>
              </a:ext>
            </a:extLst>
          </p:cNvPr>
          <p:cNvCxnSpPr/>
          <p:nvPr/>
        </p:nvCxnSpPr>
        <p:spPr>
          <a:xfrm flipH="1">
            <a:off x="8773307" y="1959423"/>
            <a:ext cx="1116106" cy="9233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653396-639E-4437-8033-4E31288631D9}"/>
              </a:ext>
            </a:extLst>
          </p:cNvPr>
          <p:cNvSpPr txBox="1"/>
          <p:nvPr/>
        </p:nvSpPr>
        <p:spPr>
          <a:xfrm>
            <a:off x="9894477" y="1500419"/>
            <a:ext cx="231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ρ</a:t>
            </a:r>
            <a:r>
              <a:rPr lang="en-US" sz="2400" baseline="-25000" dirty="0">
                <a:solidFill>
                  <a:schemeClr val="bg1"/>
                </a:solidFill>
              </a:rPr>
              <a:t>11 </a:t>
            </a:r>
            <a:r>
              <a:rPr lang="en-US" sz="2400" dirty="0">
                <a:solidFill>
                  <a:schemeClr val="bg1"/>
                </a:solidFill>
              </a:rPr>
              <a:t>= 0.37  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C129C0D-E71A-3BD4-3708-1EB8C9762E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4647" y="5891609"/>
            <a:ext cx="6001359" cy="87128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F0D1FD9-6998-E981-A3BD-18509C5BC3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462" y="2938848"/>
            <a:ext cx="3126916" cy="147595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10D736-364D-8395-95BB-5BE7FB831508}"/>
              </a:ext>
            </a:extLst>
          </p:cNvPr>
          <p:cNvSpPr txBox="1"/>
          <p:nvPr/>
        </p:nvSpPr>
        <p:spPr>
          <a:xfrm>
            <a:off x="584462" y="2450923"/>
            <a:ext cx="29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Parameters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0440E1-1962-29D2-C390-5381614563C3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6/19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712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4731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Propagation of ALP from M82 to the MW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401329" y="4498103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8329" y="4435103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58BC6-7383-6B5F-4370-C547D96D33DD}"/>
              </a:ext>
            </a:extLst>
          </p:cNvPr>
          <p:cNvSpPr txBox="1"/>
          <p:nvPr/>
        </p:nvSpPr>
        <p:spPr>
          <a:xfrm>
            <a:off x="1057835" y="1026582"/>
            <a:ext cx="909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Solving the same equation in the intergalactic space and Milky Way, we obtain: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73EB39-34BA-9F8E-87CE-D57FBA4070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74854" y="1316149"/>
            <a:ext cx="3857779" cy="3110753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D173F6C-0CCA-7ADB-C4BC-994DF3E8CEA6}"/>
              </a:ext>
            </a:extLst>
          </p:cNvPr>
          <p:cNvCxnSpPr/>
          <p:nvPr/>
        </p:nvCxnSpPr>
        <p:spPr>
          <a:xfrm flipH="1">
            <a:off x="5565486" y="2872725"/>
            <a:ext cx="19274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D01EC7-2549-7F01-D8AB-397F428C9DC5}"/>
              </a:ext>
            </a:extLst>
          </p:cNvPr>
          <p:cNvSpPr txBox="1"/>
          <p:nvPr/>
        </p:nvSpPr>
        <p:spPr>
          <a:xfrm>
            <a:off x="5397459" y="3025742"/>
            <a:ext cx="225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Propagation almost without oscillations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0CDA3C-487A-EC7D-2EBD-174E5CF93E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23474" y="1353709"/>
            <a:ext cx="3858681" cy="303803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B4A39A-FCA8-5BB7-B0BF-43E921ABAC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2948" y="4965934"/>
            <a:ext cx="860720" cy="88064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1328772-B3FE-0371-EDF6-F8161911C9E5}"/>
              </a:ext>
            </a:extLst>
          </p:cNvPr>
          <p:cNvGrpSpPr/>
          <p:nvPr/>
        </p:nvGrpSpPr>
        <p:grpSpPr>
          <a:xfrm>
            <a:off x="7078287" y="4711223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934BC114-2576-239E-E3F6-8989D1185B3C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9D6DD632-A79E-1E1B-9B7C-1260090A248A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BA36277D-FF08-D690-BE7D-8678E761527D}"/>
                  </a:ext>
                </a:extLst>
              </p14:cNvPr>
              <p14:cNvContentPartPr/>
              <p14:nvPr/>
            </p14:nvContentPartPr>
            <p14:xfrm>
              <a:off x="7307607" y="4498103"/>
              <a:ext cx="53280" cy="2476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BA36277D-FF08-D690-BE7D-8678E761527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4607" y="4435194"/>
                <a:ext cx="178920" cy="373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EDFA4E59-008F-BB59-F523-8ED38C0AE4ED}"/>
                  </a:ext>
                </a:extLst>
              </p14:cNvPr>
              <p14:cNvContentPartPr/>
              <p14:nvPr/>
            </p14:nvContentPartPr>
            <p14:xfrm>
              <a:off x="6144087" y="5004623"/>
              <a:ext cx="13680" cy="15300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EDFA4E59-008F-BB59-F523-8ED38C0AE4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1087" y="4941623"/>
                <a:ext cx="139320" cy="27864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Соединитель: изогнутый 29">
            <a:extLst>
              <a:ext uri="{FF2B5EF4-FFF2-40B4-BE49-F238E27FC236}">
                <a16:creationId xmlns:a16="http://schemas.microsoft.com/office/drawing/2014/main" id="{5791BA70-B37A-ABC7-27B1-0A26CBCEADDC}"/>
              </a:ext>
            </a:extLst>
          </p:cNvPr>
          <p:cNvCxnSpPr>
            <a:cxnSpLocks/>
          </p:cNvCxnSpPr>
          <p:nvPr/>
        </p:nvCxnSpPr>
        <p:spPr>
          <a:xfrm rot="10800000">
            <a:off x="10043587" y="495939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Соединитель: изогнутый 31">
            <a:extLst>
              <a:ext uri="{FF2B5EF4-FFF2-40B4-BE49-F238E27FC236}">
                <a16:creationId xmlns:a16="http://schemas.microsoft.com/office/drawing/2014/main" id="{2140B02D-6C8D-28F3-2872-CF2BFF4CCFA2}"/>
              </a:ext>
            </a:extLst>
          </p:cNvPr>
          <p:cNvCxnSpPr>
            <a:cxnSpLocks/>
          </p:cNvCxnSpPr>
          <p:nvPr/>
        </p:nvCxnSpPr>
        <p:spPr>
          <a:xfrm rot="10800000">
            <a:off x="10061949" y="576392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Соединитель: изогнутый 32">
            <a:extLst>
              <a:ext uri="{FF2B5EF4-FFF2-40B4-BE49-F238E27FC236}">
                <a16:creationId xmlns:a16="http://schemas.microsoft.com/office/drawing/2014/main" id="{DD2291DC-4C94-B77B-DE9F-14139A2C67A3}"/>
              </a:ext>
            </a:extLst>
          </p:cNvPr>
          <p:cNvCxnSpPr>
            <a:cxnSpLocks/>
          </p:cNvCxnSpPr>
          <p:nvPr/>
        </p:nvCxnSpPr>
        <p:spPr>
          <a:xfrm rot="10800000">
            <a:off x="10043587" y="547678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Соединитель: изогнутый 33">
            <a:extLst>
              <a:ext uri="{FF2B5EF4-FFF2-40B4-BE49-F238E27FC236}">
                <a16:creationId xmlns:a16="http://schemas.microsoft.com/office/drawing/2014/main" id="{92013474-CFB2-A1F1-9EEC-6139B80C4164}"/>
              </a:ext>
            </a:extLst>
          </p:cNvPr>
          <p:cNvCxnSpPr>
            <a:cxnSpLocks/>
          </p:cNvCxnSpPr>
          <p:nvPr/>
        </p:nvCxnSpPr>
        <p:spPr>
          <a:xfrm rot="10800000">
            <a:off x="10072717" y="524310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046CD4C-B391-EF2A-C986-7FE1DBF58A05}"/>
              </a:ext>
            </a:extLst>
          </p:cNvPr>
          <p:cNvSpPr txBox="1"/>
          <p:nvPr/>
        </p:nvSpPr>
        <p:spPr>
          <a:xfrm>
            <a:off x="7417856" y="6555032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2A66C9D-7F74-A377-1FED-D90E37B6FEEF}"/>
              </a:ext>
            </a:extLst>
          </p:cNvPr>
          <p:cNvSpPr/>
          <p:nvPr/>
        </p:nvSpPr>
        <p:spPr>
          <a:xfrm>
            <a:off x="8672203" y="4670286"/>
            <a:ext cx="1380565" cy="17116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FAA5F0-F0D2-08BC-FA0A-4C8CE8BC85AA}"/>
              </a:ext>
            </a:extLst>
          </p:cNvPr>
          <p:cNvSpPr txBox="1"/>
          <p:nvPr/>
        </p:nvSpPr>
        <p:spPr>
          <a:xfrm>
            <a:off x="8590177" y="5200938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</a:t>
            </a:r>
          </a:p>
          <a:p>
            <a:r>
              <a:rPr lang="en-US" dirty="0">
                <a:solidFill>
                  <a:schemeClr val="bg1"/>
                </a:solidFill>
              </a:rPr>
              <a:t> of M82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8" name="Соединитель: изогнутый 37">
            <a:extLst>
              <a:ext uri="{FF2B5EF4-FFF2-40B4-BE49-F238E27FC236}">
                <a16:creationId xmlns:a16="http://schemas.microsoft.com/office/drawing/2014/main" id="{E30437B7-41A2-454C-196A-C4B2950AD6DA}"/>
              </a:ext>
            </a:extLst>
          </p:cNvPr>
          <p:cNvCxnSpPr>
            <a:cxnSpLocks/>
          </p:cNvCxnSpPr>
          <p:nvPr/>
        </p:nvCxnSpPr>
        <p:spPr>
          <a:xfrm rot="10800000">
            <a:off x="7755698" y="462194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Соединитель: изогнутый 38">
            <a:extLst>
              <a:ext uri="{FF2B5EF4-FFF2-40B4-BE49-F238E27FC236}">
                <a16:creationId xmlns:a16="http://schemas.microsoft.com/office/drawing/2014/main" id="{C8F201F6-0C0E-5AC6-EB43-E06316E970AD}"/>
              </a:ext>
            </a:extLst>
          </p:cNvPr>
          <p:cNvCxnSpPr>
            <a:cxnSpLocks/>
          </p:cNvCxnSpPr>
          <p:nvPr/>
        </p:nvCxnSpPr>
        <p:spPr>
          <a:xfrm rot="10800000">
            <a:off x="7735398" y="508219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33C7464C-2873-8EAB-024A-2C6AE351E727}"/>
              </a:ext>
            </a:extLst>
          </p:cNvPr>
          <p:cNvCxnSpPr>
            <a:cxnSpLocks/>
          </p:cNvCxnSpPr>
          <p:nvPr/>
        </p:nvCxnSpPr>
        <p:spPr>
          <a:xfrm rot="10800000">
            <a:off x="7725800" y="5365944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Соединитель: изогнутый 40">
            <a:extLst>
              <a:ext uri="{FF2B5EF4-FFF2-40B4-BE49-F238E27FC236}">
                <a16:creationId xmlns:a16="http://schemas.microsoft.com/office/drawing/2014/main" id="{34CCA454-387F-3CBF-1B16-9F95E027F710}"/>
              </a:ext>
            </a:extLst>
          </p:cNvPr>
          <p:cNvCxnSpPr>
            <a:cxnSpLocks/>
          </p:cNvCxnSpPr>
          <p:nvPr/>
        </p:nvCxnSpPr>
        <p:spPr>
          <a:xfrm rot="10800000">
            <a:off x="7694966" y="566776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Соединитель: изогнутый 41">
            <a:extLst>
              <a:ext uri="{FF2B5EF4-FFF2-40B4-BE49-F238E27FC236}">
                <a16:creationId xmlns:a16="http://schemas.microsoft.com/office/drawing/2014/main" id="{ADD025AB-D365-F414-5D20-A71BA6B5252E}"/>
              </a:ext>
            </a:extLst>
          </p:cNvPr>
          <p:cNvCxnSpPr>
            <a:cxnSpLocks/>
          </p:cNvCxnSpPr>
          <p:nvPr/>
        </p:nvCxnSpPr>
        <p:spPr>
          <a:xfrm rot="10800000">
            <a:off x="7699448" y="5824130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Соединитель: изогнутый 42">
            <a:extLst>
              <a:ext uri="{FF2B5EF4-FFF2-40B4-BE49-F238E27FC236}">
                <a16:creationId xmlns:a16="http://schemas.microsoft.com/office/drawing/2014/main" id="{2C5BC223-D46B-72FD-6F88-22611C5C105A}"/>
              </a:ext>
            </a:extLst>
          </p:cNvPr>
          <p:cNvCxnSpPr>
            <a:cxnSpLocks/>
          </p:cNvCxnSpPr>
          <p:nvPr/>
        </p:nvCxnSpPr>
        <p:spPr>
          <a:xfrm rot="10800000">
            <a:off x="10052985" y="600309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Соединитель: изогнутый 43">
            <a:extLst>
              <a:ext uri="{FF2B5EF4-FFF2-40B4-BE49-F238E27FC236}">
                <a16:creationId xmlns:a16="http://schemas.microsoft.com/office/drawing/2014/main" id="{50D216BD-002D-CE18-DF76-A7B37276B3B6}"/>
              </a:ext>
            </a:extLst>
          </p:cNvPr>
          <p:cNvCxnSpPr>
            <a:cxnSpLocks/>
          </p:cNvCxnSpPr>
          <p:nvPr/>
        </p:nvCxnSpPr>
        <p:spPr>
          <a:xfrm rot="10800000">
            <a:off x="7692297" y="4839782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Соединитель: изогнутый 44">
            <a:extLst>
              <a:ext uri="{FF2B5EF4-FFF2-40B4-BE49-F238E27FC236}">
                <a16:creationId xmlns:a16="http://schemas.microsoft.com/office/drawing/2014/main" id="{0055EEE0-B9D5-7F6D-4340-38E9C873B7B5}"/>
              </a:ext>
            </a:extLst>
          </p:cNvPr>
          <p:cNvCxnSpPr>
            <a:cxnSpLocks/>
          </p:cNvCxnSpPr>
          <p:nvPr/>
        </p:nvCxnSpPr>
        <p:spPr>
          <a:xfrm rot="10800000">
            <a:off x="10058152" y="4739758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056F722-F209-DE96-68A4-B550449CEF72}"/>
              </a:ext>
            </a:extLst>
          </p:cNvPr>
          <p:cNvSpPr/>
          <p:nvPr/>
        </p:nvSpPr>
        <p:spPr>
          <a:xfrm>
            <a:off x="4994778" y="4591672"/>
            <a:ext cx="2625441" cy="178827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CD3F54-0D2B-13DD-D14E-70C8117FC0CA}"/>
              </a:ext>
            </a:extLst>
          </p:cNvPr>
          <p:cNvSpPr txBox="1"/>
          <p:nvPr/>
        </p:nvSpPr>
        <p:spPr>
          <a:xfrm>
            <a:off x="5261174" y="4970876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Intergalactic magnetic field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8" name="Соединитель: изогнутый 47">
            <a:extLst>
              <a:ext uri="{FF2B5EF4-FFF2-40B4-BE49-F238E27FC236}">
                <a16:creationId xmlns:a16="http://schemas.microsoft.com/office/drawing/2014/main" id="{B6419411-6DAD-9DC9-8A8F-D01AD6C2E98B}"/>
              </a:ext>
            </a:extLst>
          </p:cNvPr>
          <p:cNvCxnSpPr>
            <a:cxnSpLocks/>
          </p:cNvCxnSpPr>
          <p:nvPr/>
        </p:nvCxnSpPr>
        <p:spPr>
          <a:xfrm rot="10800000">
            <a:off x="4059719" y="4802519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Соединитель: изогнутый 48">
            <a:extLst>
              <a:ext uri="{FF2B5EF4-FFF2-40B4-BE49-F238E27FC236}">
                <a16:creationId xmlns:a16="http://schemas.microsoft.com/office/drawing/2014/main" id="{AFCEEE16-911F-DDEA-D573-A7DE7A736D7A}"/>
              </a:ext>
            </a:extLst>
          </p:cNvPr>
          <p:cNvCxnSpPr>
            <a:cxnSpLocks/>
          </p:cNvCxnSpPr>
          <p:nvPr/>
        </p:nvCxnSpPr>
        <p:spPr>
          <a:xfrm rot="10800000">
            <a:off x="4020138" y="5056217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Соединитель: изогнутый 49">
            <a:extLst>
              <a:ext uri="{FF2B5EF4-FFF2-40B4-BE49-F238E27FC236}">
                <a16:creationId xmlns:a16="http://schemas.microsoft.com/office/drawing/2014/main" id="{AA3185FF-5904-C561-5741-25AE00D71A9A}"/>
              </a:ext>
            </a:extLst>
          </p:cNvPr>
          <p:cNvCxnSpPr>
            <a:cxnSpLocks/>
          </p:cNvCxnSpPr>
          <p:nvPr/>
        </p:nvCxnSpPr>
        <p:spPr>
          <a:xfrm rot="10800000">
            <a:off x="4050944" y="535833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Соединитель: изогнутый 50">
            <a:extLst>
              <a:ext uri="{FF2B5EF4-FFF2-40B4-BE49-F238E27FC236}">
                <a16:creationId xmlns:a16="http://schemas.microsoft.com/office/drawing/2014/main" id="{6FA48354-E43B-EB12-533E-55215E694486}"/>
              </a:ext>
            </a:extLst>
          </p:cNvPr>
          <p:cNvCxnSpPr>
            <a:cxnSpLocks/>
          </p:cNvCxnSpPr>
          <p:nvPr/>
        </p:nvCxnSpPr>
        <p:spPr>
          <a:xfrm rot="10800000">
            <a:off x="4014753" y="5554415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Соединитель: изогнутый 51">
            <a:extLst>
              <a:ext uri="{FF2B5EF4-FFF2-40B4-BE49-F238E27FC236}">
                <a16:creationId xmlns:a16="http://schemas.microsoft.com/office/drawing/2014/main" id="{53AE8C7C-1169-707A-B378-E326C1059C87}"/>
              </a:ext>
            </a:extLst>
          </p:cNvPr>
          <p:cNvCxnSpPr>
            <a:cxnSpLocks/>
          </p:cNvCxnSpPr>
          <p:nvPr/>
        </p:nvCxnSpPr>
        <p:spPr>
          <a:xfrm rot="10800000">
            <a:off x="4009200" y="5772221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Соединитель: изогнутый 52">
            <a:extLst>
              <a:ext uri="{FF2B5EF4-FFF2-40B4-BE49-F238E27FC236}">
                <a16:creationId xmlns:a16="http://schemas.microsoft.com/office/drawing/2014/main" id="{510BAA52-977D-64FB-F998-18E42023842D}"/>
              </a:ext>
            </a:extLst>
          </p:cNvPr>
          <p:cNvCxnSpPr>
            <a:cxnSpLocks/>
          </p:cNvCxnSpPr>
          <p:nvPr/>
        </p:nvCxnSpPr>
        <p:spPr>
          <a:xfrm rot="10800000">
            <a:off x="4057043" y="4573231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4D34B10-EC62-947B-5E7C-208F268D8F97}"/>
              </a:ext>
            </a:extLst>
          </p:cNvPr>
          <p:cNvSpPr txBox="1"/>
          <p:nvPr/>
        </p:nvSpPr>
        <p:spPr>
          <a:xfrm>
            <a:off x="3651231" y="6574219"/>
            <a:ext cx="192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ALP + </a:t>
            </a:r>
            <a:r>
              <a:rPr lang="en-US" dirty="0">
                <a:solidFill>
                  <a:srgbClr val="FF0000"/>
                </a:solidFill>
              </a:rPr>
              <a:t>Photons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2C5C9B2-F386-641D-7BEB-F62CFA4F850C}"/>
              </a:ext>
            </a:extLst>
          </p:cNvPr>
          <p:cNvSpPr/>
          <p:nvPr/>
        </p:nvSpPr>
        <p:spPr>
          <a:xfrm>
            <a:off x="2032210" y="4498103"/>
            <a:ext cx="1920921" cy="18550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E44438-21B5-3502-BA12-5C10959510B5}"/>
              </a:ext>
            </a:extLst>
          </p:cNvPr>
          <p:cNvSpPr txBox="1"/>
          <p:nvPr/>
        </p:nvSpPr>
        <p:spPr>
          <a:xfrm>
            <a:off x="2187576" y="4504431"/>
            <a:ext cx="183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Magnetic field of Milky Way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57" name="Соединитель: изогнутый 56">
            <a:extLst>
              <a:ext uri="{FF2B5EF4-FFF2-40B4-BE49-F238E27FC236}">
                <a16:creationId xmlns:a16="http://schemas.microsoft.com/office/drawing/2014/main" id="{2E8B23CB-B3B9-802B-3D04-2325FA91E6BE}"/>
              </a:ext>
            </a:extLst>
          </p:cNvPr>
          <p:cNvCxnSpPr>
            <a:cxnSpLocks/>
          </p:cNvCxnSpPr>
          <p:nvPr/>
        </p:nvCxnSpPr>
        <p:spPr>
          <a:xfrm rot="10800000">
            <a:off x="1704516" y="4833443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Соединитель: изогнутый 57">
            <a:extLst>
              <a:ext uri="{FF2B5EF4-FFF2-40B4-BE49-F238E27FC236}">
                <a16:creationId xmlns:a16="http://schemas.microsoft.com/office/drawing/2014/main" id="{442010A9-49E1-F3B8-81C5-0881E6FE06E3}"/>
              </a:ext>
            </a:extLst>
          </p:cNvPr>
          <p:cNvCxnSpPr>
            <a:cxnSpLocks/>
          </p:cNvCxnSpPr>
          <p:nvPr/>
        </p:nvCxnSpPr>
        <p:spPr>
          <a:xfrm rot="10800000">
            <a:off x="1706757" y="5204890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Соединитель: изогнутый 58">
            <a:extLst>
              <a:ext uri="{FF2B5EF4-FFF2-40B4-BE49-F238E27FC236}">
                <a16:creationId xmlns:a16="http://schemas.microsoft.com/office/drawing/2014/main" id="{2F96FEB4-13A0-9B1D-B547-E92388BFD53F}"/>
              </a:ext>
            </a:extLst>
          </p:cNvPr>
          <p:cNvCxnSpPr>
            <a:cxnSpLocks/>
          </p:cNvCxnSpPr>
          <p:nvPr/>
        </p:nvCxnSpPr>
        <p:spPr>
          <a:xfrm rot="10800000">
            <a:off x="1709335" y="5417394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Соединитель: изогнутый 59">
            <a:extLst>
              <a:ext uri="{FF2B5EF4-FFF2-40B4-BE49-F238E27FC236}">
                <a16:creationId xmlns:a16="http://schemas.microsoft.com/office/drawing/2014/main" id="{2F50F4C7-2498-57A9-B3F9-AC4748BBEDC6}"/>
              </a:ext>
            </a:extLst>
          </p:cNvPr>
          <p:cNvCxnSpPr>
            <a:cxnSpLocks/>
          </p:cNvCxnSpPr>
          <p:nvPr/>
        </p:nvCxnSpPr>
        <p:spPr>
          <a:xfrm rot="10800000">
            <a:off x="1733109" y="5646160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Соединитель: изогнутый 60">
            <a:extLst>
              <a:ext uri="{FF2B5EF4-FFF2-40B4-BE49-F238E27FC236}">
                <a16:creationId xmlns:a16="http://schemas.microsoft.com/office/drawing/2014/main" id="{B685C427-10DB-6FC2-450F-9353DCC63F6E}"/>
              </a:ext>
            </a:extLst>
          </p:cNvPr>
          <p:cNvCxnSpPr>
            <a:cxnSpLocks/>
          </p:cNvCxnSpPr>
          <p:nvPr/>
        </p:nvCxnSpPr>
        <p:spPr>
          <a:xfrm rot="10800000">
            <a:off x="1746696" y="5796599"/>
            <a:ext cx="1120591" cy="5558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89492051-82C4-90D6-974A-B49337E59951}"/>
              </a:ext>
            </a:extLst>
          </p:cNvPr>
          <p:cNvCxnSpPr>
            <a:cxnSpLocks/>
          </p:cNvCxnSpPr>
          <p:nvPr/>
        </p:nvCxnSpPr>
        <p:spPr>
          <a:xfrm rot="10800000">
            <a:off x="1704516" y="5026572"/>
            <a:ext cx="1120591" cy="5558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3CF093A-8F83-C0A1-C529-E8492AB711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1965" y="4636771"/>
            <a:ext cx="1460310" cy="1526687"/>
          </a:xfrm>
          <a:prstGeom prst="rect">
            <a:avLst/>
          </a:prstGeom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C3DF256C-0013-2A99-A60D-F97F4B84A326}"/>
              </a:ext>
            </a:extLst>
          </p:cNvPr>
          <p:cNvCxnSpPr>
            <a:cxnSpLocks/>
          </p:cNvCxnSpPr>
          <p:nvPr/>
        </p:nvCxnSpPr>
        <p:spPr>
          <a:xfrm>
            <a:off x="772721" y="2872725"/>
            <a:ext cx="1237670" cy="101497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D4E55D5-B9B2-7400-C97D-217B2217EFB5}"/>
              </a:ext>
            </a:extLst>
          </p:cNvPr>
          <p:cNvSpPr txBox="1"/>
          <p:nvPr/>
        </p:nvSpPr>
        <p:spPr>
          <a:xfrm>
            <a:off x="78968" y="2288204"/>
            <a:ext cx="193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ρ</a:t>
            </a:r>
            <a:r>
              <a:rPr lang="en-US" sz="2400" baseline="-25000" dirty="0">
                <a:solidFill>
                  <a:schemeClr val="bg1"/>
                </a:solidFill>
              </a:rPr>
              <a:t>11 </a:t>
            </a:r>
            <a:r>
              <a:rPr lang="en-US" sz="2400" dirty="0">
                <a:solidFill>
                  <a:schemeClr val="bg1"/>
                </a:solidFill>
              </a:rPr>
              <a:t>= 0.37  </a:t>
            </a:r>
            <a:r>
              <a:rPr lang="en-US" sz="2400" baseline="-25000" dirty="0">
                <a:solidFill>
                  <a:schemeClr val="bg1"/>
                </a:solidFill>
              </a:rPr>
              <a:t> </a:t>
            </a:r>
            <a:endParaRPr lang="ru-RU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634685B-3B99-E509-6159-03F39AC4AF63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7/19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250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473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Photon flux 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812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442087-DBE3-63B4-FA2E-480E5687D2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327" y="1201271"/>
            <a:ext cx="9144000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CDB4B-1801-7765-84D5-1559F577B6C1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8/19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5239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473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Conclusion and future plans</a:t>
            </a:r>
            <a:endParaRPr lang="ru-RU" sz="2400" b="1" dirty="0">
              <a:solidFill>
                <a:schemeClr val="bg1"/>
              </a:solidFill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3173473-B257-B2F0-4D20-8120856AD638}"/>
              </a:ext>
            </a:extLst>
          </p:cNvPr>
          <p:cNvSpPr txBox="1"/>
          <p:nvPr/>
        </p:nvSpPr>
        <p:spPr>
          <a:xfrm>
            <a:off x="842682" y="1380565"/>
            <a:ext cx="103309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1.) We constructed the axion spectrum from type </a:t>
            </a:r>
            <a:r>
              <a:rPr lang="en-US" sz="2800" dirty="0" err="1">
                <a:solidFill>
                  <a:schemeClr val="bg1"/>
                </a:solidFill>
              </a:rPr>
              <a:t>Ia</a:t>
            </a:r>
            <a:r>
              <a:rPr lang="en-US" sz="2800" dirty="0">
                <a:solidFill>
                  <a:schemeClr val="bg1"/>
                </a:solidFill>
              </a:rPr>
              <a:t> supernova;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2.) We analyze the behavior of ALPs-photon system propagation and found the probability to observe photon on Earth, thus theoretically predict the photon flux of photons on Earth.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3.) Our future plan is related to experimental part of our work; we will compare theoretical number of photons with observational data.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1CAF3-9A46-5751-400C-8A68CC5FE272}"/>
              </a:ext>
            </a:extLst>
          </p:cNvPr>
          <p:cNvSpPr txBox="1"/>
          <p:nvPr/>
        </p:nvSpPr>
        <p:spPr>
          <a:xfrm>
            <a:off x="711776" y="5214936"/>
            <a:ext cx="1046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study of axion spectrum and photon flux is supported by Russian Science Foundation,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grant 22–12–00215 (DD). The work of numerically solving the density matrix equation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and further analysis is supported by the BASIS Foundation, grant 22-2-1-53-1 (DD).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3B64F-741E-8DEB-632F-15224DC0CEEC}"/>
              </a:ext>
            </a:extLst>
          </p:cNvPr>
          <p:cNvSpPr txBox="1"/>
          <p:nvPr/>
        </p:nvSpPr>
        <p:spPr>
          <a:xfrm>
            <a:off x="4043082" y="6364941"/>
            <a:ext cx="337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Thanks!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51B43-FE98-18B5-52F8-2ABEAA385A52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ppc.inr.ac.r</a:t>
            </a:r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9/19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978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9C7F30-894E-4F42-B4DB-6FC64AD64BEF}"/>
              </a:ext>
            </a:extLst>
          </p:cNvPr>
          <p:cNvSpPr txBox="1"/>
          <p:nvPr/>
        </p:nvSpPr>
        <p:spPr>
          <a:xfrm>
            <a:off x="1976714" y="635281"/>
            <a:ext cx="806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F6DC4-604F-4D8B-99B7-2F796F4D5B04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9A8DB-F430-44DE-C669-C63052A034C3}"/>
              </a:ext>
            </a:extLst>
          </p:cNvPr>
          <p:cNvSpPr txBox="1"/>
          <p:nvPr/>
        </p:nvSpPr>
        <p:spPr>
          <a:xfrm>
            <a:off x="1559859" y="1810871"/>
            <a:ext cx="89916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- Main ideas of axion-like particles;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Primakoff</a:t>
            </a:r>
            <a:r>
              <a:rPr lang="en-US" sz="2800" dirty="0">
                <a:solidFill>
                  <a:schemeClr val="bg1"/>
                </a:solidFill>
              </a:rPr>
              <a:t> effect in stars 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Axion spectrum from type </a:t>
            </a:r>
            <a:r>
              <a:rPr lang="en-US" sz="2800" dirty="0" err="1">
                <a:solidFill>
                  <a:schemeClr val="bg1"/>
                </a:solidFill>
              </a:rPr>
              <a:t>Ia</a:t>
            </a:r>
            <a:r>
              <a:rPr lang="en-US" sz="2800" dirty="0">
                <a:solidFill>
                  <a:schemeClr val="bg1"/>
                </a:solidFill>
              </a:rPr>
              <a:t> supernova;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- </a:t>
            </a:r>
            <a:r>
              <a:rPr lang="en-US" sz="2800" dirty="0">
                <a:solidFill>
                  <a:schemeClr val="bg1"/>
                </a:solidFill>
              </a:rPr>
              <a:t>Von Neumann formalism;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Magnetic field models in Milky Way and M82;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 ALP-photon system propagation in different areas;</a:t>
            </a:r>
          </a:p>
          <a:p>
            <a:r>
              <a:rPr lang="en-US" sz="2800" dirty="0">
                <a:solidFill>
                  <a:schemeClr val="bg1"/>
                </a:solidFill>
              </a:rPr>
              <a:t>-Photon flux on Earth.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72A24-2328-C184-7023-A2C6D11E3D05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2/19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0685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EC1C0-1D26-CA5E-AC05-5622D2096BEE}"/>
              </a:ext>
            </a:extLst>
          </p:cNvPr>
          <p:cNvSpPr txBox="1"/>
          <p:nvPr/>
        </p:nvSpPr>
        <p:spPr>
          <a:xfrm>
            <a:off x="565608" y="146528"/>
            <a:ext cx="7466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Осцилляции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BDDDD-2EE8-BFCA-0F2B-1E350EDC82A4}"/>
              </a:ext>
            </a:extLst>
          </p:cNvPr>
          <p:cNvSpPr txBox="1"/>
          <p:nvPr/>
        </p:nvSpPr>
        <p:spPr>
          <a:xfrm>
            <a:off x="631596" y="633504"/>
            <a:ext cx="931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Уравнения движения для </a:t>
            </a:r>
            <a:r>
              <a:rPr lang="ru-RU" sz="2000" dirty="0" err="1">
                <a:solidFill>
                  <a:schemeClr val="bg1"/>
                </a:solidFill>
              </a:rPr>
              <a:t>аксион-фотоной</a:t>
            </a:r>
            <a:r>
              <a:rPr lang="ru-RU" sz="2000" dirty="0">
                <a:solidFill>
                  <a:schemeClr val="bg1"/>
                </a:solidFill>
              </a:rPr>
              <a:t> системы выглядят следующим образом: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21C871-C27F-778D-130E-D6AA15109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932614"/>
            <a:ext cx="5010150" cy="1238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5762CB-D1C1-BF9A-1715-A2F992B6370F}"/>
              </a:ext>
            </a:extLst>
          </p:cNvPr>
          <p:cNvSpPr txBox="1"/>
          <p:nvPr/>
        </p:nvSpPr>
        <p:spPr>
          <a:xfrm>
            <a:off x="586033" y="2102460"/>
            <a:ext cx="11019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Однако эти уравнения </a:t>
            </a:r>
            <a:r>
              <a:rPr lang="ru-RU" sz="2000" dirty="0" err="1">
                <a:solidFill>
                  <a:schemeClr val="bg1"/>
                </a:solidFill>
              </a:rPr>
              <a:t>нелинейны</a:t>
            </a:r>
            <a:r>
              <a:rPr lang="ru-RU" sz="2000" dirty="0">
                <a:solidFill>
                  <a:schemeClr val="bg1"/>
                </a:solidFill>
              </a:rPr>
              <a:t>. Процедура линеаризации зависит от дисперсионного соотношения для </a:t>
            </a:r>
            <a:r>
              <a:rPr lang="ru-RU" sz="2000" dirty="0" err="1">
                <a:solidFill>
                  <a:schemeClr val="bg1"/>
                </a:solidFill>
              </a:rPr>
              <a:t>аксиона</a:t>
            </a:r>
            <a:r>
              <a:rPr lang="ru-RU" sz="2000" dirty="0">
                <a:solidFill>
                  <a:schemeClr val="bg1"/>
                </a:solidFill>
              </a:rPr>
              <a:t>                               . Для релятивистских </a:t>
            </a:r>
            <a:r>
              <a:rPr lang="ru-RU" sz="2000" dirty="0" err="1">
                <a:solidFill>
                  <a:schemeClr val="bg1"/>
                </a:solidFill>
              </a:rPr>
              <a:t>аксионов</a:t>
            </a:r>
            <a:r>
              <a:rPr lang="ru-RU" sz="2000" dirty="0">
                <a:solidFill>
                  <a:schemeClr val="bg1"/>
                </a:solidFill>
              </a:rPr>
              <a:t> (которые изучаются в данной работе)                , поэтому линеаризованные уравнения записываются в виде: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98EDBF-A062-1FAE-E6A5-353A92EB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564" y="2421732"/>
            <a:ext cx="1485900" cy="4191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36EB4E-4BEF-4766-5FF1-755E8FB08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10" y="2840832"/>
            <a:ext cx="714375" cy="228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16376A2-69CA-9CF4-6E8E-5D2AF2861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025" y="3124335"/>
            <a:ext cx="4591050" cy="990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842A7E-B8A8-0195-1E1E-53B75A14B39F}"/>
              </a:ext>
            </a:extLst>
          </p:cNvPr>
          <p:cNvSpPr txBox="1"/>
          <p:nvPr/>
        </p:nvSpPr>
        <p:spPr>
          <a:xfrm>
            <a:off x="631596" y="4114935"/>
            <a:ext cx="11019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Эти уравнения типа Шредингера описывают поведение системы двух смешанных состояний. Мы заинтересованы в вероятности конвертации между ними. В приближении постоянного магнитного поля вероятность зарегистрировать ту или иную частицу на расстоянии </a:t>
            </a:r>
            <a:r>
              <a:rPr lang="en-US" dirty="0">
                <a:solidFill>
                  <a:schemeClr val="bg1"/>
                </a:solidFill>
              </a:rPr>
              <a:t>L </a:t>
            </a:r>
            <a:r>
              <a:rPr lang="ru-RU" dirty="0">
                <a:solidFill>
                  <a:schemeClr val="bg1"/>
                </a:solidFill>
              </a:rPr>
              <a:t>определяется следующей формулой: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9E7871-E570-F8BC-2A62-7CB0B1B1B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772" y="5038265"/>
            <a:ext cx="3910455" cy="11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8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C92B68-F15D-041C-73F0-1CCDE7296D8D}"/>
              </a:ext>
            </a:extLst>
          </p:cNvPr>
          <p:cNvSpPr txBox="1"/>
          <p:nvPr/>
        </p:nvSpPr>
        <p:spPr>
          <a:xfrm>
            <a:off x="518474" y="320511"/>
            <a:ext cx="608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Много ли это?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F4B6B-8C88-BEFD-6A0F-DC1D31B0BC64}"/>
              </a:ext>
            </a:extLst>
          </p:cNvPr>
          <p:cNvSpPr txBox="1"/>
          <p:nvPr/>
        </p:nvSpPr>
        <p:spPr>
          <a:xfrm>
            <a:off x="518474" y="782176"/>
            <a:ext cx="11491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Для того, чтобы понимать этот спектр, нужно оценить поток фотонов, приходящих на Землю от какой-нибудь сверхновой. Для конкретизации мы брали сверхновую </a:t>
            </a:r>
            <a:r>
              <a:rPr lang="en-US" sz="2000" dirty="0">
                <a:solidFill>
                  <a:schemeClr val="bg1"/>
                </a:solidFill>
              </a:rPr>
              <a:t>SN 2014J, </a:t>
            </a:r>
            <a:r>
              <a:rPr lang="ru-RU" sz="2000" dirty="0">
                <a:solidFill>
                  <a:schemeClr val="bg1"/>
                </a:solidFill>
              </a:rPr>
              <a:t>которая находится в галактике </a:t>
            </a:r>
            <a:r>
              <a:rPr lang="en-US" sz="2000" dirty="0">
                <a:solidFill>
                  <a:schemeClr val="bg1"/>
                </a:solidFill>
              </a:rPr>
              <a:t>Messier 82 </a:t>
            </a:r>
            <a:r>
              <a:rPr lang="ru-RU" sz="2000" dirty="0">
                <a:solidFill>
                  <a:schemeClr val="bg1"/>
                </a:solidFill>
              </a:rPr>
              <a:t>«Сигара» на расстоянии 3,5 </a:t>
            </a:r>
            <a:r>
              <a:rPr lang="ru-RU" sz="2000" dirty="0" err="1">
                <a:solidFill>
                  <a:schemeClr val="bg1"/>
                </a:solidFill>
              </a:rPr>
              <a:t>Мпк</a:t>
            </a:r>
            <a:r>
              <a:rPr lang="ru-RU" sz="2000" dirty="0">
                <a:solidFill>
                  <a:schemeClr val="bg1"/>
                </a:solidFill>
              </a:rPr>
              <a:t> от галактики «Млечный путь». </a:t>
            </a:r>
          </a:p>
        </p:txBody>
      </p:sp>
      <p:pic>
        <p:nvPicPr>
          <p:cNvPr id="2050" name="Picture 2" descr="Сверху: изображение галактики M82 10 декабря 2013 года. Снизу: изображение 22 января 2014 года. Отмечено положение сверхновой SN 2014J">
            <a:extLst>
              <a:ext uri="{FF2B5EF4-FFF2-40B4-BE49-F238E27FC236}">
                <a16:creationId xmlns:a16="http://schemas.microsoft.com/office/drawing/2014/main" id="{EE19A9F7-5E69-1819-04CC-E2DAD44B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37" y="1797839"/>
            <a:ext cx="3183814" cy="40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6FBAE-7DB6-B2A8-BF33-522E152D34A9}"/>
              </a:ext>
            </a:extLst>
          </p:cNvPr>
          <p:cNvSpPr txBox="1"/>
          <p:nvPr/>
        </p:nvSpPr>
        <p:spPr>
          <a:xfrm>
            <a:off x="3563332" y="5801550"/>
            <a:ext cx="608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8 Сверхновая </a:t>
            </a:r>
            <a:r>
              <a:rPr lang="en-US" dirty="0">
                <a:solidFill>
                  <a:schemeClr val="bg1"/>
                </a:solidFill>
              </a:rPr>
              <a:t>SN2014J</a:t>
            </a:r>
            <a:r>
              <a:rPr lang="ru-RU" dirty="0">
                <a:solidFill>
                  <a:schemeClr val="bg1"/>
                </a:solidFill>
              </a:rPr>
              <a:t> в галактике «Сигара»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7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C950A-F93E-AB28-E977-9A18E6B04E52}"/>
              </a:ext>
            </a:extLst>
          </p:cNvPr>
          <p:cNvSpPr txBox="1"/>
          <p:nvPr/>
        </p:nvSpPr>
        <p:spPr>
          <a:xfrm>
            <a:off x="329938" y="134328"/>
            <a:ext cx="917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самом лучшем случае эта вероятность будет равна 2</a:t>
            </a:r>
            <a:r>
              <a:rPr lang="en-US" sz="2000" dirty="0">
                <a:solidFill>
                  <a:schemeClr val="bg1"/>
                </a:solidFill>
              </a:rPr>
              <a:t>/3.</a:t>
            </a:r>
            <a:r>
              <a:rPr lang="ru-RU" sz="2000" dirty="0">
                <a:solidFill>
                  <a:schemeClr val="bg1"/>
                </a:solidFill>
              </a:rPr>
              <a:t> В этом сценарии можно оценить поток фотонов, которые прилетят на землю: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85321-E745-9BE7-2E1A-8A68A9B6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842214"/>
            <a:ext cx="8096250" cy="495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DB516A-BF53-DB48-41F3-7C58FE79EC6B}"/>
              </a:ext>
            </a:extLst>
          </p:cNvPr>
          <p:cNvSpPr txBox="1"/>
          <p:nvPr/>
        </p:nvSpPr>
        <p:spPr>
          <a:xfrm>
            <a:off x="3183903" y="5646454"/>
            <a:ext cx="582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9 поток фотонов на Земле от сверхновой  </a:t>
            </a:r>
            <a:r>
              <a:rPr lang="en-US" dirty="0">
                <a:solidFill>
                  <a:schemeClr val="bg1"/>
                </a:solidFill>
              </a:rPr>
              <a:t>SN 2014J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40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pic>
        <p:nvPicPr>
          <p:cNvPr id="3074" name="Picture 2" descr="Universe 08 00037 g002 550">
            <a:extLst>
              <a:ext uri="{FF2B5EF4-FFF2-40B4-BE49-F238E27FC236}">
                <a16:creationId xmlns:a16="http://schemas.microsoft.com/office/drawing/2014/main" id="{F8406513-BAFA-CC7E-CEAD-CCAECD87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4" y="509367"/>
            <a:ext cx="6421519" cy="472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CB7EC-D187-C3EB-ACFB-A042DD4CE3E8}"/>
              </a:ext>
            </a:extLst>
          </p:cNvPr>
          <p:cNvSpPr txBox="1"/>
          <p:nvPr/>
        </p:nvSpPr>
        <p:spPr>
          <a:xfrm>
            <a:off x="5495826" y="5237940"/>
            <a:ext cx="600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10 Существующие ограничения на области параметров массы </a:t>
            </a:r>
            <a:r>
              <a:rPr lang="ru-RU" dirty="0" err="1">
                <a:solidFill>
                  <a:schemeClr val="bg1"/>
                </a:solidFill>
              </a:rPr>
              <a:t>аксиона</a:t>
            </a:r>
            <a:r>
              <a:rPr lang="ru-RU" dirty="0">
                <a:solidFill>
                  <a:schemeClr val="bg1"/>
                </a:solidFill>
              </a:rPr>
              <a:t> и константы взаимодействия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131631"/>
            <a:ext cx="860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Ограничения на параметры теории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403BD6-F2B6-804A-AD63-C08D72BCC910}"/>
              </a:ext>
            </a:extLst>
          </p:cNvPr>
          <p:cNvSpPr txBox="1"/>
          <p:nvPr/>
        </p:nvSpPr>
        <p:spPr>
          <a:xfrm>
            <a:off x="490194" y="942680"/>
            <a:ext cx="420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нашей работе изучаются следующие области параметров: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92B334-E8D6-5F7C-D615-6D24895A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975" y="1601168"/>
            <a:ext cx="2457450" cy="1314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227A12-2EEC-CD29-AE7C-B9897DC443B7}"/>
              </a:ext>
            </a:extLst>
          </p:cNvPr>
          <p:cNvSpPr txBox="1"/>
          <p:nvPr/>
        </p:nvSpPr>
        <p:spPr>
          <a:xfrm>
            <a:off x="490194" y="3186260"/>
            <a:ext cx="401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 Рис. 10 показаны ограничения на параметры на сегодняшний день. Видно, что область, в которой мы работаем, не закрыта.</a:t>
            </a:r>
          </a:p>
        </p:txBody>
      </p:sp>
    </p:spTree>
    <p:extLst>
      <p:ext uri="{BB962C8B-B14F-4D97-AF65-F5344CB8AC3E}">
        <p14:creationId xmlns:p14="http://schemas.microsoft.com/office/powerpoint/2010/main" val="31868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E3550-70FB-6876-585F-EF46621C07D3}"/>
              </a:ext>
            </a:extLst>
          </p:cNvPr>
          <p:cNvSpPr txBox="1"/>
          <p:nvPr/>
        </p:nvSpPr>
        <p:spPr>
          <a:xfrm>
            <a:off x="495925" y="141157"/>
            <a:ext cx="469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Решение для матрицы плотности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85525A-2FFB-9644-6A0D-E06DBF2A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5" y="533961"/>
            <a:ext cx="5760825" cy="22675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BC348-2BF1-1081-E115-53E4DA7F6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7" y="3282716"/>
            <a:ext cx="6096000" cy="23348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B8F180-3313-88C7-5765-5F2AE8B0F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570" y="491133"/>
            <a:ext cx="6160254" cy="23374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693315-1CEE-D401-765D-384675E8FD06}"/>
              </a:ext>
            </a:extLst>
          </p:cNvPr>
          <p:cNvSpPr txBox="1"/>
          <p:nvPr/>
        </p:nvSpPr>
        <p:spPr>
          <a:xfrm>
            <a:off x="144178" y="2716932"/>
            <a:ext cx="639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11 Осцилляции вероятности при следующих параметрах:</a:t>
            </a:r>
          </a:p>
          <a:p>
            <a:r>
              <a:rPr lang="ru-RU" dirty="0">
                <a:solidFill>
                  <a:schemeClr val="bg1"/>
                </a:solidFill>
              </a:rPr>
              <a:t>g</a:t>
            </a:r>
            <a:r>
              <a:rPr lang="en-US" sz="1600" dirty="0" err="1">
                <a:solidFill>
                  <a:schemeClr val="bg1"/>
                </a:solidFill>
              </a:rPr>
              <a:t>ayy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-13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GeV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= 0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-6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DAACD-BF3E-0D39-DFD5-E47B0D5B4084}"/>
              </a:ext>
            </a:extLst>
          </p:cNvPr>
          <p:cNvSpPr txBox="1"/>
          <p:nvPr/>
        </p:nvSpPr>
        <p:spPr>
          <a:xfrm>
            <a:off x="98611" y="5517196"/>
            <a:ext cx="649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12 Осцилляции вероятности при следующих параметрах:</a:t>
            </a:r>
          </a:p>
          <a:p>
            <a:r>
              <a:rPr lang="ru-RU" dirty="0">
                <a:solidFill>
                  <a:schemeClr val="bg1"/>
                </a:solidFill>
              </a:rPr>
              <a:t>g</a:t>
            </a:r>
            <a:r>
              <a:rPr lang="en-US" sz="1600" dirty="0" err="1">
                <a:solidFill>
                  <a:schemeClr val="bg1"/>
                </a:solidFill>
              </a:rPr>
              <a:t>ayy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-12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GeV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= 0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-6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035E9-A90B-7D4C-7365-6861DE74EA3F}"/>
              </a:ext>
            </a:extLst>
          </p:cNvPr>
          <p:cNvSpPr txBox="1"/>
          <p:nvPr/>
        </p:nvSpPr>
        <p:spPr>
          <a:xfrm>
            <a:off x="6498385" y="2716932"/>
            <a:ext cx="559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13  Осцилляции вероятности при следующих параметрах: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g</a:t>
            </a:r>
            <a:r>
              <a:rPr lang="en-US" sz="1600" dirty="0" err="1">
                <a:solidFill>
                  <a:schemeClr val="bg1"/>
                </a:solidFill>
              </a:rPr>
              <a:t>ayy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-13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GeV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= 0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-9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E7AA6-8A07-547F-922C-910194E21E65}"/>
              </a:ext>
            </a:extLst>
          </p:cNvPr>
          <p:cNvSpPr txBox="1"/>
          <p:nvPr/>
        </p:nvSpPr>
        <p:spPr>
          <a:xfrm>
            <a:off x="6517587" y="3782225"/>
            <a:ext cx="559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Из графиков видно, что мы работаем в сценарии, где сильное смешивание происходит только в галактиках, тогда как в межгалактическом пространстве частицы не переходят друг в друга (при нулевом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sz="1600" dirty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начальное условие изменится на </a:t>
            </a:r>
            <a:r>
              <a:rPr lang="pt-BR" dirty="0">
                <a:solidFill>
                  <a:schemeClr val="bg1"/>
                </a:solidFill>
              </a:rPr>
              <a:t>ρ(0) = diag(0, 1, 0)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E3550-70FB-6876-585F-EF46621C07D3}"/>
              </a:ext>
            </a:extLst>
          </p:cNvPr>
          <p:cNvSpPr txBox="1"/>
          <p:nvPr/>
        </p:nvSpPr>
        <p:spPr>
          <a:xfrm>
            <a:off x="495925" y="141157"/>
            <a:ext cx="469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Решение для матрицы плотности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93315-1CEE-D401-765D-384675E8FD06}"/>
              </a:ext>
            </a:extLst>
          </p:cNvPr>
          <p:cNvSpPr txBox="1"/>
          <p:nvPr/>
        </p:nvSpPr>
        <p:spPr>
          <a:xfrm>
            <a:off x="144178" y="2716932"/>
            <a:ext cx="639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11 Осцилляции вероятности при следующих параметрах:</a:t>
            </a:r>
          </a:p>
          <a:p>
            <a:r>
              <a:rPr lang="ru-RU" dirty="0">
                <a:solidFill>
                  <a:schemeClr val="bg1"/>
                </a:solidFill>
              </a:rPr>
              <a:t>g</a:t>
            </a:r>
            <a:r>
              <a:rPr lang="en-US" sz="1600" dirty="0" err="1">
                <a:solidFill>
                  <a:schemeClr val="bg1"/>
                </a:solidFill>
              </a:rPr>
              <a:t>ayy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-13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GeV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=  B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-6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DAACD-BF3E-0D39-DFD5-E47B0D5B4084}"/>
              </a:ext>
            </a:extLst>
          </p:cNvPr>
          <p:cNvSpPr txBox="1"/>
          <p:nvPr/>
        </p:nvSpPr>
        <p:spPr>
          <a:xfrm>
            <a:off x="98611" y="5517196"/>
            <a:ext cx="649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12 Осцилляции вероятности при следующих параметрах:</a:t>
            </a:r>
          </a:p>
          <a:p>
            <a:r>
              <a:rPr lang="ru-RU" dirty="0">
                <a:solidFill>
                  <a:schemeClr val="bg1"/>
                </a:solidFill>
              </a:rPr>
              <a:t>g</a:t>
            </a:r>
            <a:r>
              <a:rPr lang="en-US" sz="1600" dirty="0" err="1">
                <a:solidFill>
                  <a:schemeClr val="bg1"/>
                </a:solidFill>
              </a:rPr>
              <a:t>ayy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-12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GeV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= B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-6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4035E9-A90B-7D4C-7365-6861DE74EA3F}"/>
              </a:ext>
            </a:extLst>
          </p:cNvPr>
          <p:cNvSpPr txBox="1"/>
          <p:nvPr/>
        </p:nvSpPr>
        <p:spPr>
          <a:xfrm>
            <a:off x="6498385" y="2716932"/>
            <a:ext cx="5593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13  Осцилляции вероятности при следующих параметрах: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g</a:t>
            </a:r>
            <a:r>
              <a:rPr lang="en-US" sz="1600" dirty="0" err="1">
                <a:solidFill>
                  <a:schemeClr val="bg1"/>
                </a:solidFill>
              </a:rPr>
              <a:t>ayy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-13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GeV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ru-RU" dirty="0">
                <a:solidFill>
                  <a:schemeClr val="bg1"/>
                </a:solidFill>
              </a:rPr>
              <a:t>, B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= B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ru-RU" dirty="0">
                <a:solidFill>
                  <a:schemeClr val="bg1"/>
                </a:solidFill>
              </a:rPr>
              <a:t> = 10</a:t>
            </a:r>
            <a:r>
              <a:rPr lang="en-US" baseline="30000" dirty="0">
                <a:solidFill>
                  <a:schemeClr val="bg1"/>
                </a:solidFill>
              </a:rPr>
              <a:t>-9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Гс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E91151-BBFF-3306-3200-57199C89C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1" y="540123"/>
            <a:ext cx="5869394" cy="2279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5BEB0F-301D-8940-793C-6A16F64E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5" y="3271486"/>
            <a:ext cx="5890781" cy="23374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C1ADBF-F7AB-9945-0C17-D7C4EB25F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49" y="478799"/>
            <a:ext cx="6295925" cy="2350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3292F9-DAD2-41E3-6E84-4371E5C3EF27}"/>
              </a:ext>
            </a:extLst>
          </p:cNvPr>
          <p:cNvSpPr txBox="1"/>
          <p:nvPr/>
        </p:nvSpPr>
        <p:spPr>
          <a:xfrm>
            <a:off x="6517587" y="3782225"/>
            <a:ext cx="5593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Можно проверить, что в режиме сильного смешивания численные длины осцилляций совпадают с </a:t>
            </a:r>
            <a:r>
              <a:rPr lang="ru-RU" dirty="0" err="1">
                <a:solidFill>
                  <a:schemeClr val="bg1"/>
                </a:solidFill>
              </a:rPr>
              <a:t>расчитанными</a:t>
            </a:r>
            <a:r>
              <a:rPr lang="ru-RU" dirty="0">
                <a:solidFill>
                  <a:schemeClr val="bg1"/>
                </a:solidFill>
              </a:rPr>
              <a:t> теоретически. Это дает «сшивку» теоретических расчетов и численных.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78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CD8A6-E9DA-9C00-2CA0-E22695659EAE}"/>
              </a:ext>
            </a:extLst>
          </p:cNvPr>
          <p:cNvSpPr txBox="1"/>
          <p:nvPr/>
        </p:nvSpPr>
        <p:spPr>
          <a:xfrm>
            <a:off x="495925" y="141157"/>
            <a:ext cx="469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итоги работы: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C7E50-CEBB-57D7-D620-2FB1B2FCA414}"/>
              </a:ext>
            </a:extLst>
          </p:cNvPr>
          <p:cNvSpPr txBox="1"/>
          <p:nvPr/>
        </p:nvSpPr>
        <p:spPr>
          <a:xfrm>
            <a:off x="645705" y="877660"/>
            <a:ext cx="1102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1.) В ходе работы была построена модель рождения легких </a:t>
            </a:r>
            <a:r>
              <a:rPr lang="ru-RU" dirty="0" err="1">
                <a:solidFill>
                  <a:schemeClr val="bg1"/>
                </a:solidFill>
              </a:rPr>
              <a:t>аксионов</a:t>
            </a:r>
            <a:r>
              <a:rPr lang="ru-RU" dirty="0">
                <a:solidFill>
                  <a:schemeClr val="bg1"/>
                </a:solidFill>
              </a:rPr>
              <a:t> в сверхновой типа </a:t>
            </a:r>
            <a:r>
              <a:rPr lang="en-US" dirty="0">
                <a:solidFill>
                  <a:schemeClr val="bg1"/>
                </a:solidFill>
              </a:rPr>
              <a:t>Ia.</a:t>
            </a:r>
            <a:r>
              <a:rPr lang="ru-RU" dirty="0">
                <a:solidFill>
                  <a:schemeClr val="bg1"/>
                </a:solidFill>
              </a:rPr>
              <a:t>, результаты которого были приведены в виде спектра.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EC51D-F6CE-05A3-FCF3-A3153E40DBCF}"/>
              </a:ext>
            </a:extLst>
          </p:cNvPr>
          <p:cNvSpPr txBox="1"/>
          <p:nvPr/>
        </p:nvSpPr>
        <p:spPr>
          <a:xfrm>
            <a:off x="645705" y="1639660"/>
            <a:ext cx="1102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2.) Показана рабочая область параметров теории и проиллюстрирована мотивация работы в изучении данного региона, не являющегося экспериментально закрытым на сегодняшний день.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EA7A6-1D65-8DCF-2F6A-AE9E7CD3356C}"/>
              </a:ext>
            </a:extLst>
          </p:cNvPr>
          <p:cNvSpPr txBox="1"/>
          <p:nvPr/>
        </p:nvSpPr>
        <p:spPr>
          <a:xfrm>
            <a:off x="645705" y="2401660"/>
            <a:ext cx="1102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3.) Построен поток фотонов, приходящих на Землю от сверхновой </a:t>
            </a:r>
            <a:r>
              <a:rPr lang="en-US" dirty="0">
                <a:solidFill>
                  <a:schemeClr val="bg1"/>
                </a:solidFill>
              </a:rPr>
              <a:t>SN 2014J</a:t>
            </a:r>
            <a:r>
              <a:rPr lang="ru-RU" dirty="0">
                <a:solidFill>
                  <a:schemeClr val="bg1"/>
                </a:solidFill>
              </a:rPr>
              <a:t>. Количество фотонов говорит об их возможном детектировании, что с другой стороны объясняет смысл изучения данной работы.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A2852-F20E-0BC9-D9F2-4B7D942531C8}"/>
              </a:ext>
            </a:extLst>
          </p:cNvPr>
          <p:cNvSpPr txBox="1"/>
          <p:nvPr/>
        </p:nvSpPr>
        <p:spPr>
          <a:xfrm>
            <a:off x="645705" y="3105834"/>
            <a:ext cx="1102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4.) Было численно решено уравнение для матрицы плотности и построены соответствующие графики, сшивающие теоретические расчеты с численными.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72AC6-6669-A532-E534-07F8F2922978}"/>
              </a:ext>
            </a:extLst>
          </p:cNvPr>
          <p:cNvSpPr txBox="1"/>
          <p:nvPr/>
        </p:nvSpPr>
        <p:spPr>
          <a:xfrm>
            <a:off x="645705" y="3816838"/>
            <a:ext cx="1102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5.) Основной итог: подготовка материала для будущих исследований. Это означает, что изучаемый в этой работе эффект не является безнадежным, и что его можно искать в дальнейшем.  </a:t>
            </a:r>
          </a:p>
        </p:txBody>
      </p:sp>
    </p:spTree>
    <p:extLst>
      <p:ext uri="{BB962C8B-B14F-4D97-AF65-F5344CB8AC3E}">
        <p14:creationId xmlns:p14="http://schemas.microsoft.com/office/powerpoint/2010/main" val="2862069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7FC70-B2D9-06D3-CA71-CBBD68B417A9}"/>
              </a:ext>
            </a:extLst>
          </p:cNvPr>
          <p:cNvSpPr txBox="1"/>
          <p:nvPr/>
        </p:nvSpPr>
        <p:spPr>
          <a:xfrm>
            <a:off x="2422690" y="2413337"/>
            <a:ext cx="950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67979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972F72-36BD-4174-816C-5683A5F3E538}"/>
              </a:ext>
            </a:extLst>
          </p:cNvPr>
          <p:cNvSpPr txBox="1"/>
          <p:nvPr/>
        </p:nvSpPr>
        <p:spPr>
          <a:xfrm>
            <a:off x="2644588" y="2222776"/>
            <a:ext cx="726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bg1"/>
                </a:solidFill>
              </a:rPr>
              <a:t>Запасные слайды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74396-A90E-465F-87D2-92846648D1EC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1875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3220AD-394B-4856-A913-9EDB28BC18CA}"/>
              </a:ext>
            </a:extLst>
          </p:cNvPr>
          <p:cNvSpPr txBox="1"/>
          <p:nvPr/>
        </p:nvSpPr>
        <p:spPr>
          <a:xfrm>
            <a:off x="708211" y="475129"/>
            <a:ext cx="895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Уравнения движения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4363B-17B6-41AE-8A70-11C4E9397A61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443848-6C80-9AA8-F73D-D770DB9B5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32" y="1218150"/>
            <a:ext cx="4762500" cy="3038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9C240-54CF-A701-3222-61DE457E70BA}"/>
              </a:ext>
            </a:extLst>
          </p:cNvPr>
          <p:cNvSpPr txBox="1"/>
          <p:nvPr/>
        </p:nvSpPr>
        <p:spPr>
          <a:xfrm>
            <a:off x="877282" y="1018095"/>
            <a:ext cx="785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Из лагранжиана следуют следующие уравнения движения: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440524-3A7B-9F93-F7F6-2C66281D9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4762697"/>
            <a:ext cx="3476625" cy="1162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AA00D5-D6D8-4327-CC0B-B135BFCD79D9}"/>
              </a:ext>
            </a:extLst>
          </p:cNvPr>
          <p:cNvSpPr txBox="1"/>
          <p:nvPr/>
        </p:nvSpPr>
        <p:spPr>
          <a:xfrm>
            <a:off x="641022" y="4176783"/>
            <a:ext cx="970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приближении внешнего большого магнитного поля и нулевого электрического поля (в астрофизических сценариях так и есть) выходят следующие уравнения:</a:t>
            </a:r>
          </a:p>
        </p:txBody>
      </p:sp>
    </p:spTree>
    <p:extLst>
      <p:ext uri="{BB962C8B-B14F-4D97-AF65-F5344CB8AC3E}">
        <p14:creationId xmlns:p14="http://schemas.microsoft.com/office/powerpoint/2010/main" val="272738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F76BE8-D6DF-4F60-89B4-1B77DD57F375}"/>
              </a:ext>
            </a:extLst>
          </p:cNvPr>
          <p:cNvSpPr txBox="1"/>
          <p:nvPr/>
        </p:nvSpPr>
        <p:spPr>
          <a:xfrm>
            <a:off x="636492" y="240155"/>
            <a:ext cx="9855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Type </a:t>
            </a:r>
            <a:r>
              <a:rPr lang="en-US" sz="2400" dirty="0" err="1">
                <a:solidFill>
                  <a:schemeClr val="bg1"/>
                </a:solidFill>
              </a:rPr>
              <a:t>Ia</a:t>
            </a:r>
            <a:r>
              <a:rPr lang="en-US" sz="2400" dirty="0">
                <a:solidFill>
                  <a:schemeClr val="bg1"/>
                </a:solidFill>
              </a:rPr>
              <a:t> supernova is a type of supernova that occurs in binary systems (two stars orbiting one another) in which one of the stars is a white dwarf. </a:t>
            </a: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Google Sans"/>
              </a:rPr>
              <a:t>L</a:t>
            </a:r>
            <a:r>
              <a:rPr 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uminosity -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10</a:t>
            </a:r>
            <a:r>
              <a:rPr lang="en-US" sz="2400" b="0" i="0" baseline="30000" dirty="0">
                <a:solidFill>
                  <a:srgbClr val="040C28"/>
                </a:solidFill>
                <a:effectLst/>
                <a:latin typeface="Google Sans"/>
              </a:rPr>
              <a:t>43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 erg/sec</a:t>
            </a:r>
            <a:r>
              <a:rPr 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Google Sans"/>
              </a:rPr>
              <a:t>, billions of times that of the Sun</a:t>
            </a:r>
            <a:r>
              <a:rPr lang="ru-RU" sz="2400" dirty="0">
                <a:solidFill>
                  <a:schemeClr val="bg1"/>
                </a:solidFill>
              </a:rPr>
              <a:t>( </a:t>
            </a:r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~10</a:t>
            </a:r>
            <a:r>
              <a:rPr lang="ru-RU" sz="24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</a:t>
            </a:r>
            <a:r>
              <a:rPr lang="en-US" sz="24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erg/s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6D481-FF1A-4882-8348-44CDB380D564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80FFAC-E4C1-A9BC-901B-5ADEB18AEDA1}"/>
              </a:ext>
            </a:extLst>
          </p:cNvPr>
          <p:cNvSpPr txBox="1"/>
          <p:nvPr/>
        </p:nvSpPr>
        <p:spPr>
          <a:xfrm>
            <a:off x="636492" y="4618549"/>
            <a:ext cx="4438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1 </a:t>
            </a:r>
            <a:r>
              <a:rPr lang="en-US" dirty="0">
                <a:solidFill>
                  <a:schemeClr val="bg1"/>
                </a:solidFill>
              </a:rPr>
              <a:t>SN2014J in M82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view on 22 January 2014. The position of the supernova is marked.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Аккреция газа белым карликом">
            <a:extLst>
              <a:ext uri="{FF2B5EF4-FFF2-40B4-BE49-F238E27FC236}">
                <a16:creationId xmlns:a16="http://schemas.microsoft.com/office/drawing/2014/main" id="{900BC739-DCB8-FACC-B87C-192ABC2F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710" y="1510294"/>
            <a:ext cx="4523634" cy="296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D1927-59A9-6DC3-537D-2F4CDE0D7A1A}"/>
              </a:ext>
            </a:extLst>
          </p:cNvPr>
          <p:cNvSpPr txBox="1"/>
          <p:nvPr/>
        </p:nvSpPr>
        <p:spPr>
          <a:xfrm>
            <a:off x="6339710" y="4618549"/>
            <a:ext cx="443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2 </a:t>
            </a:r>
            <a:r>
              <a:rPr lang="en-US" dirty="0">
                <a:solidFill>
                  <a:schemeClr val="bg1"/>
                </a:solidFill>
              </a:rPr>
              <a:t>An accretion disc forms around a compact body (such as a white dwarf) stripping gas from a companion giant star. NASA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E8E63-88A4-457E-2BFF-A9B171B00C5D}"/>
              </a:ext>
            </a:extLst>
          </p:cNvPr>
          <p:cNvSpPr txBox="1"/>
          <p:nvPr/>
        </p:nvSpPr>
        <p:spPr>
          <a:xfrm>
            <a:off x="1401124" y="5818878"/>
            <a:ext cx="946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purpose</a:t>
            </a:r>
            <a:r>
              <a:rPr lang="en-US" dirty="0">
                <a:solidFill>
                  <a:schemeClr val="bg1"/>
                </a:solidFill>
              </a:rPr>
              <a:t> of the work: to theoretically predict the </a:t>
            </a:r>
            <a:r>
              <a:rPr lang="en-US" b="1" dirty="0">
                <a:solidFill>
                  <a:schemeClr val="bg1"/>
                </a:solidFill>
              </a:rPr>
              <a:t>number</a:t>
            </a:r>
            <a:r>
              <a:rPr lang="en-US" dirty="0">
                <a:solidFill>
                  <a:schemeClr val="bg1"/>
                </a:solidFill>
              </a:rPr>
              <a:t> of photons from supernovae arriving on Earth due to action-like particles from SN2014J, and then searching for them in telescope data.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AE26D-C1B8-6E23-8286-0309392D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3" y="1575014"/>
            <a:ext cx="4957484" cy="2976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B33E56-D11E-CC90-6835-41342DE452C5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3/19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5699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384363B-17B6-41AE-8A70-11C4E9397A61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A5D57-4B7C-D6ED-C6EC-550AFC5986C6}"/>
              </a:ext>
            </a:extLst>
          </p:cNvPr>
          <p:cNvSpPr txBox="1"/>
          <p:nvPr/>
        </p:nvSpPr>
        <p:spPr>
          <a:xfrm>
            <a:off x="708211" y="475129"/>
            <a:ext cx="895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Условия максимального смешивания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0BBC7-6C8B-3318-88E9-B7BB9EC716E0}"/>
              </a:ext>
            </a:extLst>
          </p:cNvPr>
          <p:cNvSpPr txBox="1"/>
          <p:nvPr/>
        </p:nvSpPr>
        <p:spPr>
          <a:xfrm>
            <a:off x="877282" y="1018095"/>
            <a:ext cx="7851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Исходя из вида вероятности наблюдения той или иной частицы на расстоянии </a:t>
            </a:r>
            <a:r>
              <a:rPr lang="en-US" sz="2000" dirty="0">
                <a:solidFill>
                  <a:schemeClr val="bg1"/>
                </a:solidFill>
              </a:rPr>
              <a:t>L </a:t>
            </a:r>
            <a:r>
              <a:rPr lang="ru-RU" sz="2000" dirty="0">
                <a:solidFill>
                  <a:schemeClr val="bg1"/>
                </a:solidFill>
              </a:rPr>
              <a:t>от источника: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3E15C6-CC8C-BC41-2816-0A514F3E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943" y="1725981"/>
            <a:ext cx="4316111" cy="12460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D5C690-CA1C-2FCA-3238-9B38E0FD4F6A}"/>
              </a:ext>
            </a:extLst>
          </p:cNvPr>
          <p:cNvSpPr txBox="1"/>
          <p:nvPr/>
        </p:nvSpPr>
        <p:spPr>
          <a:xfrm>
            <a:off x="877282" y="2989868"/>
            <a:ext cx="785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Можно получить условия максимального смешивания: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4C8473-E960-51EE-CE16-0D0287FDD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71" y="3407791"/>
            <a:ext cx="2927856" cy="17818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C98409-3697-1E65-451C-BAF8E6138A99}"/>
              </a:ext>
            </a:extLst>
          </p:cNvPr>
          <p:cNvSpPr txBox="1"/>
          <p:nvPr/>
        </p:nvSpPr>
        <p:spPr>
          <a:xfrm>
            <a:off x="877282" y="5207503"/>
            <a:ext cx="869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откуда можно получить область параметров, изучаемых в данной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1891265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384363B-17B6-41AE-8A70-11C4E9397A61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A5D57-4B7C-D6ED-C6EC-550AFC5986C6}"/>
              </a:ext>
            </a:extLst>
          </p:cNvPr>
          <p:cNvSpPr txBox="1"/>
          <p:nvPr/>
        </p:nvSpPr>
        <p:spPr>
          <a:xfrm>
            <a:off x="708211" y="475129"/>
            <a:ext cx="895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Численное решение уравнения для матрицы плотности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1E7A57-239C-4285-4216-08DBD44C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1162050"/>
            <a:ext cx="83153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866F8FE-A735-46E8-9AEE-C77B698189DF}"/>
              </a:ext>
            </a:extLst>
          </p:cNvPr>
          <p:cNvSpPr txBox="1"/>
          <p:nvPr/>
        </p:nvSpPr>
        <p:spPr>
          <a:xfrm>
            <a:off x="508551" y="304338"/>
            <a:ext cx="635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Axion-like particles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E98519-2E2E-4784-A2AC-7051DB9FDBF1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9B709-4433-F0CD-FB4C-9B13E68064A8}"/>
              </a:ext>
            </a:extLst>
          </p:cNvPr>
          <p:cNvSpPr txBox="1"/>
          <p:nvPr/>
        </p:nvSpPr>
        <p:spPr>
          <a:xfrm>
            <a:off x="147438" y="895547"/>
            <a:ext cx="1189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will consider the interaction of the electromagnetic field A</a:t>
            </a:r>
            <a:r>
              <a:rPr lang="en-US" sz="2000" baseline="-25000" dirty="0">
                <a:solidFill>
                  <a:schemeClr val="bg1"/>
                </a:solidFill>
              </a:rPr>
              <a:t>µ</a:t>
            </a:r>
            <a:r>
              <a:rPr lang="en-US" sz="2000" dirty="0">
                <a:solidFill>
                  <a:schemeClr val="bg1"/>
                </a:solidFill>
              </a:rPr>
              <a:t> and the ALP field a. The following </a:t>
            </a:r>
            <a:r>
              <a:rPr lang="en-US" sz="2000" dirty="0" err="1">
                <a:solidFill>
                  <a:schemeClr val="bg1"/>
                </a:solidFill>
              </a:rPr>
              <a:t>Lagrangian</a:t>
            </a:r>
            <a:r>
              <a:rPr lang="en-US" sz="2000" dirty="0">
                <a:solidFill>
                  <a:schemeClr val="bg1"/>
                </a:solidFill>
              </a:rPr>
              <a:t> can be described as: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1F4C64-E15E-6384-D369-AD3DF679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10" y="2123309"/>
            <a:ext cx="6532775" cy="752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9A22D4-021A-1E78-2DC8-64B7EFF025A8}"/>
              </a:ext>
            </a:extLst>
          </p:cNvPr>
          <p:cNvSpPr txBox="1"/>
          <p:nvPr/>
        </p:nvSpPr>
        <p:spPr>
          <a:xfrm>
            <a:off x="508551" y="3332555"/>
            <a:ext cx="2828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FFD59E-E4B5-62EC-CE26-9124CA41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620" y="4367131"/>
            <a:ext cx="2116756" cy="5075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11EDC3-1C05-FC25-50B8-4E0B401713D2}"/>
              </a:ext>
            </a:extLst>
          </p:cNvPr>
          <p:cNvSpPr txBox="1"/>
          <p:nvPr/>
        </p:nvSpPr>
        <p:spPr>
          <a:xfrm>
            <a:off x="840245" y="5762398"/>
            <a:ext cx="11133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last term is responsible for axion-photon mixing in the external magnetic field.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0BCC8-911A-D53B-5C36-72F3A423747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307EA-6CFA-CF19-55E5-64E6C04C0B49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4/19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534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AB73B0-6FF3-4E1F-9FAD-9DB84C35E8B5}"/>
              </a:ext>
            </a:extLst>
          </p:cNvPr>
          <p:cNvSpPr txBox="1"/>
          <p:nvPr/>
        </p:nvSpPr>
        <p:spPr>
          <a:xfrm>
            <a:off x="493983" y="332473"/>
            <a:ext cx="1120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Primakoff</a:t>
            </a:r>
            <a:r>
              <a:rPr lang="en-US" sz="2400" b="1" dirty="0">
                <a:solidFill>
                  <a:schemeClr val="bg1"/>
                </a:solidFill>
              </a:rPr>
              <a:t> process in stars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58AA8-DB76-4A23-9D46-6BF75B2DC992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C72F8-5E05-095E-C75A-FEF0F54A236C}"/>
              </a:ext>
            </a:extLst>
          </p:cNvPr>
          <p:cNvSpPr txBox="1"/>
          <p:nvPr/>
        </p:nvSpPr>
        <p:spPr>
          <a:xfrm>
            <a:off x="493983" y="956779"/>
            <a:ext cx="911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two-photon coupling of </a:t>
            </a:r>
            <a:r>
              <a:rPr lang="en-US" dirty="0" err="1">
                <a:solidFill>
                  <a:schemeClr val="bg1"/>
                </a:solidFill>
              </a:rPr>
              <a:t>pions</a:t>
            </a:r>
            <a:r>
              <a:rPr lang="en-US" dirty="0">
                <a:solidFill>
                  <a:schemeClr val="bg1"/>
                </a:solidFill>
              </a:rPr>
              <a:t> or other pseudoscalars allows for the conversion a ←→ γ in an external electric or magnetic field by virtue of the amplitude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19A45-0935-6410-06E6-AD65AB0AD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09" y="1552974"/>
            <a:ext cx="2466975" cy="1266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2D823F-420B-B47A-326B-925EAC7CDC7B}"/>
              </a:ext>
            </a:extLst>
          </p:cNvPr>
          <p:cNvSpPr txBox="1"/>
          <p:nvPr/>
        </p:nvSpPr>
        <p:spPr>
          <a:xfrm>
            <a:off x="2613018" y="2853484"/>
            <a:ext cx="696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3 С</a:t>
            </a:r>
            <a:r>
              <a:rPr lang="en-US" dirty="0" err="1">
                <a:solidFill>
                  <a:schemeClr val="bg1"/>
                </a:solidFill>
              </a:rPr>
              <a:t>onversion</a:t>
            </a:r>
            <a:r>
              <a:rPr lang="en-US" dirty="0">
                <a:solidFill>
                  <a:schemeClr val="bg1"/>
                </a:solidFill>
              </a:rPr>
              <a:t> between axions and photons in an external electromagnetic field via Primakov effect.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38347-7A56-4F8C-98B9-9FDDCF943991}"/>
              </a:ext>
            </a:extLst>
          </p:cNvPr>
          <p:cNvSpPr txBox="1"/>
          <p:nvPr/>
        </p:nvSpPr>
        <p:spPr>
          <a:xfrm>
            <a:off x="481737" y="3561886"/>
            <a:ext cx="1169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consider </a:t>
            </a:r>
            <a:r>
              <a:rPr lang="en-US" sz="2000" b="1" dirty="0">
                <a:solidFill>
                  <a:schemeClr val="bg1"/>
                </a:solidFill>
              </a:rPr>
              <a:t>only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Primakoff</a:t>
            </a:r>
            <a:r>
              <a:rPr lang="en-US" sz="2000" dirty="0">
                <a:solidFill>
                  <a:schemeClr val="bg1"/>
                </a:solidFill>
              </a:rPr>
              <a:t> effect to produce these particles. We can write an expression for the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transition rate ("decay rate") of a photon of frequency ω into an axion of the same energy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4358B09-B4D6-4F57-3A28-AE8A18A4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981" y="4331843"/>
            <a:ext cx="6029325" cy="1019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3A46D-F365-D175-FEC4-29C03CBBF56C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5/19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43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6B972F1-1D14-4CF3-A416-0B3D501BE213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76272-F13C-3B23-FC47-5F099CCFFFF9}"/>
              </a:ext>
            </a:extLst>
          </p:cNvPr>
          <p:cNvSpPr txBox="1"/>
          <p:nvPr/>
        </p:nvSpPr>
        <p:spPr>
          <a:xfrm>
            <a:off x="367645" y="234743"/>
            <a:ext cx="1028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We can </a:t>
            </a:r>
            <a:r>
              <a:rPr lang="en-US" sz="2000" dirty="0">
                <a:solidFill>
                  <a:schemeClr val="bg1"/>
                </a:solidFill>
              </a:rPr>
              <a:t>also write the energy-loss rate per unit volume: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3036EB-F743-3DC7-931E-1CF3006DC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2" y="651523"/>
            <a:ext cx="4819650" cy="942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10785C-FF03-40CC-55A1-8A053261723D}"/>
              </a:ext>
            </a:extLst>
          </p:cNvPr>
          <p:cNvSpPr txBox="1"/>
          <p:nvPr/>
        </p:nvSpPr>
        <p:spPr>
          <a:xfrm>
            <a:off x="434095" y="1611168"/>
            <a:ext cx="786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where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F31B63-F9ED-D732-7B3C-D04329B6B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17" y="1647675"/>
            <a:ext cx="1381125" cy="400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CCC441-7F1B-B563-2D63-1E71B2F13BBA}"/>
              </a:ext>
            </a:extLst>
          </p:cNvPr>
          <p:cNvSpPr txBox="1"/>
          <p:nvPr/>
        </p:nvSpPr>
        <p:spPr>
          <a:xfrm>
            <a:off x="3034102" y="1611168"/>
            <a:ext cx="95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and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4380D0-9A41-4BD8-F153-DC0247841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225" y="1957205"/>
            <a:ext cx="6981825" cy="9525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EAD288-576C-C1EE-4469-D60579E09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755" y="2830456"/>
            <a:ext cx="1181100" cy="45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54646EA-4897-EDFC-F41B-B1CE843B246A}"/>
              </a:ext>
            </a:extLst>
          </p:cNvPr>
          <p:cNvSpPr txBox="1"/>
          <p:nvPr/>
        </p:nvSpPr>
        <p:spPr>
          <a:xfrm>
            <a:off x="352077" y="2954347"/>
            <a:ext cx="4694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with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4B3C4-1FDC-E43E-7AF6-3A1D5F2679A2}"/>
              </a:ext>
            </a:extLst>
          </p:cNvPr>
          <p:cNvSpPr txBox="1"/>
          <p:nvPr/>
        </p:nvSpPr>
        <p:spPr>
          <a:xfrm>
            <a:off x="352077" y="3387403"/>
            <a:ext cx="60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are interested in energy release per unit volume of axions with energies from ω to ω + </a:t>
            </a:r>
            <a:r>
              <a:rPr lang="en-US" sz="2000" dirty="0" err="1">
                <a:solidFill>
                  <a:schemeClr val="bg1"/>
                </a:solidFill>
              </a:rPr>
              <a:t>dω</a:t>
            </a:r>
            <a:r>
              <a:rPr lang="en-US" sz="2000" dirty="0">
                <a:solidFill>
                  <a:schemeClr val="bg1"/>
                </a:solidFill>
              </a:rPr>
              <a:t>, thus we rewrite: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98C8820-AECD-5271-4339-B05D593B5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072" y="3986375"/>
            <a:ext cx="2344595" cy="9088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C4F31D7-BABF-99B2-0794-EADC04F64CC4}"/>
              </a:ext>
            </a:extLst>
          </p:cNvPr>
          <p:cNvSpPr txBox="1"/>
          <p:nvPr/>
        </p:nvSpPr>
        <p:spPr>
          <a:xfrm>
            <a:off x="715009" y="5064232"/>
            <a:ext cx="11321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Taking this integrand function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over the volume, we obtain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spectrum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of axions from the supernova: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2B9151-B67F-A64F-7E4E-A59FC2DDB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2866" y="1422869"/>
            <a:ext cx="3132905" cy="2662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640AF9-BE43-C4F4-FF9C-E41BED2A6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7207" y="5481012"/>
            <a:ext cx="4837579" cy="1112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BAC881-784C-27B3-4D29-ECF56455CB17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6/19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899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E3E0FE-ECEB-EDB4-221F-1918BC73F0B9}"/>
              </a:ext>
            </a:extLst>
          </p:cNvPr>
          <p:cNvSpPr txBox="1"/>
          <p:nvPr/>
        </p:nvSpPr>
        <p:spPr>
          <a:xfrm>
            <a:off x="527901" y="348792"/>
            <a:ext cx="87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SN </a:t>
            </a:r>
            <a:r>
              <a:rPr lang="en-US" sz="2400" b="1" dirty="0" err="1">
                <a:solidFill>
                  <a:schemeClr val="bg1"/>
                </a:solidFill>
              </a:rPr>
              <a:t>Ia</a:t>
            </a:r>
            <a:r>
              <a:rPr lang="en-US" sz="2400" b="1" dirty="0">
                <a:solidFill>
                  <a:schemeClr val="bg1"/>
                </a:solidFill>
              </a:rPr>
              <a:t> model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F6888-9AFD-DBA9-818A-F446E1FD50A5}"/>
              </a:ext>
            </a:extLst>
          </p:cNvPr>
          <p:cNvSpPr txBox="1"/>
          <p:nvPr/>
        </p:nvSpPr>
        <p:spPr>
          <a:xfrm>
            <a:off x="612742" y="1084082"/>
            <a:ext cx="10501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this study a W7 (</a:t>
            </a:r>
            <a:r>
              <a:rPr lang="en-US" sz="2000" dirty="0" err="1">
                <a:solidFill>
                  <a:schemeClr val="bg1"/>
                </a:solidFill>
              </a:rPr>
              <a:t>Nomoto</a:t>
            </a:r>
            <a:r>
              <a:rPr lang="en-US" sz="2000" dirty="0">
                <a:solidFill>
                  <a:schemeClr val="bg1"/>
                </a:solidFill>
              </a:rPr>
              <a:t>, Thielmann, Yokoi 1984)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as the SN </a:t>
            </a:r>
            <a:r>
              <a:rPr lang="en-US" sz="2000" dirty="0" err="1">
                <a:solidFill>
                  <a:schemeClr val="bg1"/>
                </a:solidFill>
              </a:rPr>
              <a:t>Ia</a:t>
            </a:r>
            <a:r>
              <a:rPr lang="en-US" sz="2000" dirty="0">
                <a:solidFill>
                  <a:schemeClr val="bg1"/>
                </a:solidFill>
              </a:rPr>
              <a:t> model is adopted. Figures shows the profiles of the temperature and the density in the W7 model:</a:t>
            </a:r>
            <a:endParaRPr lang="ru-RU" sz="2000" dirty="0"/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DC0A09-AF7F-9305-0BC2-ED9C0556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2" y="2163151"/>
            <a:ext cx="5715695" cy="31559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B16BC4-6C4E-EB3A-E351-D247966BA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9595"/>
            <a:ext cx="5715695" cy="3226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E33F9D-D785-A30C-CE6E-2889AC6018DC}"/>
              </a:ext>
            </a:extLst>
          </p:cNvPr>
          <p:cNvSpPr txBox="1"/>
          <p:nvPr/>
        </p:nvSpPr>
        <p:spPr>
          <a:xfrm>
            <a:off x="2591077" y="5585878"/>
            <a:ext cx="700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5 </a:t>
            </a:r>
            <a:r>
              <a:rPr lang="en-US" dirty="0">
                <a:solidFill>
                  <a:schemeClr val="bg1"/>
                </a:solidFill>
              </a:rPr>
              <a:t>The profiles of temperature and density n the SN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model as a function of the mass coordinate </a:t>
            </a:r>
            <a:r>
              <a:rPr lang="en-US" dirty="0" err="1">
                <a:solidFill>
                  <a:schemeClr val="bg1"/>
                </a:solidFill>
              </a:rPr>
              <a:t>M</a:t>
            </a:r>
            <a:r>
              <a:rPr lang="en-US" baseline="-25000" dirty="0" err="1">
                <a:solidFill>
                  <a:schemeClr val="bg1"/>
                </a:solidFill>
              </a:rPr>
              <a:t>r</a:t>
            </a:r>
            <a:endParaRPr lang="ru-RU" baseline="-250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DBDC49-9F99-BA03-075F-E528669B3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009" y="5309408"/>
            <a:ext cx="2347149" cy="8072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2CFA8D-C549-228E-6DAB-E3F0A4F09F96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7/19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454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FA5B1-EE42-AB62-53FD-3BDCC2E266A4}"/>
              </a:ext>
            </a:extLst>
          </p:cNvPr>
          <p:cNvSpPr txBox="1"/>
          <p:nvPr/>
        </p:nvSpPr>
        <p:spPr>
          <a:xfrm>
            <a:off x="612743" y="188536"/>
            <a:ext cx="6457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SN </a:t>
            </a:r>
            <a:r>
              <a:rPr lang="en-US" sz="2400" b="1" dirty="0" err="1">
                <a:solidFill>
                  <a:schemeClr val="bg1"/>
                </a:solidFill>
              </a:rPr>
              <a:t>Ia</a:t>
            </a:r>
            <a:r>
              <a:rPr lang="en-US" sz="2400" b="1" dirty="0">
                <a:solidFill>
                  <a:schemeClr val="bg1"/>
                </a:solidFill>
              </a:rPr>
              <a:t> axion spectrum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C31EB-A8D6-99C3-9334-F5E07636682D}"/>
              </a:ext>
            </a:extLst>
          </p:cNvPr>
          <p:cNvSpPr txBox="1"/>
          <p:nvPr/>
        </p:nvSpPr>
        <p:spPr>
          <a:xfrm>
            <a:off x="502665" y="5938841"/>
            <a:ext cx="641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6 </a:t>
            </a:r>
            <a:r>
              <a:rPr lang="en-US" dirty="0">
                <a:solidFill>
                  <a:schemeClr val="bg1"/>
                </a:solidFill>
              </a:rPr>
              <a:t>ALP spectrum from a type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supernova at different times</a:t>
            </a:r>
          </a:p>
          <a:p>
            <a:r>
              <a:rPr lang="en-US" dirty="0">
                <a:solidFill>
                  <a:schemeClr val="bg1"/>
                </a:solidFill>
              </a:rPr>
              <a:t>after the explosion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BFC673-8AE6-597D-6778-8E5AEE97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407" y="1815892"/>
            <a:ext cx="4867134" cy="3961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597268-617B-E706-F2BD-35C27F4413C8}"/>
              </a:ext>
            </a:extLst>
          </p:cNvPr>
          <p:cNvSpPr txBox="1"/>
          <p:nvPr/>
        </p:nvSpPr>
        <p:spPr>
          <a:xfrm>
            <a:off x="7070104" y="5934670"/>
            <a:ext cx="4431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Рис. 7 </a:t>
            </a:r>
            <a:r>
              <a:rPr lang="en-US" dirty="0">
                <a:solidFill>
                  <a:schemeClr val="bg1"/>
                </a:solidFill>
              </a:rPr>
              <a:t>ALP spectrum from a type </a:t>
            </a:r>
            <a:r>
              <a:rPr lang="en-US" dirty="0" err="1">
                <a:solidFill>
                  <a:schemeClr val="bg1"/>
                </a:solidFill>
              </a:rPr>
              <a:t>Ia</a:t>
            </a:r>
            <a:r>
              <a:rPr lang="en-US" dirty="0">
                <a:solidFill>
                  <a:schemeClr val="bg1"/>
                </a:solidFill>
              </a:rPr>
              <a:t> supernova at different times after the explosion in 3d view.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FC216-BDB9-82FE-8BA0-6C66E379E68D}"/>
              </a:ext>
            </a:extLst>
          </p:cNvPr>
          <p:cNvSpPr txBox="1"/>
          <p:nvPr/>
        </p:nvSpPr>
        <p:spPr>
          <a:xfrm>
            <a:off x="612743" y="754935"/>
            <a:ext cx="10880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 are interested in the axion spectrum of SN </a:t>
            </a:r>
            <a:r>
              <a:rPr lang="en-US" sz="2000" dirty="0" err="1">
                <a:solidFill>
                  <a:schemeClr val="bg1"/>
                </a:solidFill>
              </a:rPr>
              <a:t>Ia</a:t>
            </a:r>
            <a:r>
              <a:rPr lang="en-US" sz="2000" dirty="0">
                <a:solidFill>
                  <a:schemeClr val="bg1"/>
                </a:solidFill>
              </a:rPr>
              <a:t> as a function of time after the ignition.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84F815-CB95-FDC4-CFA7-405EE16EC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0" y="1904539"/>
            <a:ext cx="5438508" cy="39087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2979E2-AD89-8D15-0C2A-51C0FF23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175" y="1081108"/>
            <a:ext cx="3737498" cy="8594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4B0624-D7D4-5F81-CAB3-1794734B42D4}"/>
              </a:ext>
            </a:extLst>
          </p:cNvPr>
          <p:cNvSpPr txBox="1"/>
          <p:nvPr/>
        </p:nvSpPr>
        <p:spPr>
          <a:xfrm>
            <a:off x="1477818" y="1352363"/>
            <a:ext cx="255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Spectrum from SN </a:t>
            </a:r>
            <a:r>
              <a:rPr lang="en-US" sz="2000" dirty="0" err="1">
                <a:solidFill>
                  <a:schemeClr val="bg1"/>
                </a:solidFill>
              </a:rPr>
              <a:t>Ia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9C65A-977A-823E-7431-FF8F6971F9DE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8/19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395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F72F405-8481-4505-B335-1F02B6A79997}"/>
              </a:ext>
            </a:extLst>
          </p:cNvPr>
          <p:cNvSpPr txBox="1"/>
          <p:nvPr/>
        </p:nvSpPr>
        <p:spPr>
          <a:xfrm>
            <a:off x="9193306" y="62620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ppc.inr.ac.ru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7D555-85A3-B1F9-165B-EA4811F6BE31}"/>
              </a:ext>
            </a:extLst>
          </p:cNvPr>
          <p:cNvSpPr txBox="1"/>
          <p:nvPr/>
        </p:nvSpPr>
        <p:spPr>
          <a:xfrm>
            <a:off x="584462" y="227733"/>
            <a:ext cx="860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Von Neumann formalism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EB703-00F1-C284-ED94-D50DB0AE4794}"/>
              </a:ext>
            </a:extLst>
          </p:cNvPr>
          <p:cNvSpPr txBox="1"/>
          <p:nvPr/>
        </p:nvSpPr>
        <p:spPr>
          <a:xfrm>
            <a:off x="719554" y="983326"/>
            <a:ext cx="9813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this formalism the density matrix obeys the Liouville equation: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03F67-BF65-6C62-C395-60B8B11858C3}"/>
              </a:ext>
            </a:extLst>
          </p:cNvPr>
          <p:cNvSpPr txBox="1"/>
          <p:nvPr/>
        </p:nvSpPr>
        <p:spPr>
          <a:xfrm>
            <a:off x="719554" y="2596937"/>
            <a:ext cx="664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Где матрица смешивания выглядит следующим образом: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A935E78-EE6B-E97D-D8E2-A0D6268973AD}"/>
              </a:ext>
            </a:extLst>
          </p:cNvPr>
          <p:cNvGrpSpPr/>
          <p:nvPr/>
        </p:nvGrpSpPr>
        <p:grpSpPr>
          <a:xfrm>
            <a:off x="7136130" y="4228800"/>
            <a:ext cx="119880" cy="360"/>
            <a:chOff x="7136130" y="4228800"/>
            <a:chExt cx="1198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14:cNvPr>
                <p14:cNvContentPartPr/>
                <p14:nvPr/>
              </p14:nvContentPartPr>
              <p14:xfrm>
                <a:off x="7136130" y="422880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9C018FCD-4265-D41E-E3E1-4A00792AFA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73130" y="4166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14:cNvPr>
                <p14:cNvContentPartPr/>
                <p14:nvPr/>
              </p14:nvContentPartPr>
              <p14:xfrm>
                <a:off x="7254210" y="4228800"/>
                <a:ext cx="1800" cy="3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5764F28-EEC4-07C6-D539-BD71C86B39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91210" y="4166160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14:cNvPr>
              <p14:cNvContentPartPr/>
              <p14:nvPr/>
            </p14:nvContentPartPr>
            <p14:xfrm>
              <a:off x="7365450" y="4015680"/>
              <a:ext cx="53280" cy="2476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3E8B95A-AD8C-6FDD-48E1-EF3CD68CE1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2810" y="3952680"/>
                <a:ext cx="1789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14:cNvPr>
              <p14:cNvContentPartPr/>
              <p14:nvPr/>
            </p14:nvContentPartPr>
            <p14:xfrm>
              <a:off x="6201930" y="4522200"/>
              <a:ext cx="13680" cy="1530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D32412D5-50D5-FDCE-BB80-142408D2CC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39290" y="4459560"/>
                <a:ext cx="139320" cy="2786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3038434-3C72-3561-4AB5-1B8C89B2680F}"/>
              </a:ext>
            </a:extLst>
          </p:cNvPr>
          <p:cNvSpPr txBox="1"/>
          <p:nvPr/>
        </p:nvSpPr>
        <p:spPr>
          <a:xfrm>
            <a:off x="741449" y="4579897"/>
            <a:ext cx="1126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and the magnetic field components B1 and B2 are directed along two photon polarizations.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C2BFF1-FADB-52A5-D6F1-1D7400996949}"/>
              </a:ext>
            </a:extLst>
          </p:cNvPr>
          <p:cNvSpPr txBox="1"/>
          <p:nvPr/>
        </p:nvSpPr>
        <p:spPr>
          <a:xfrm>
            <a:off x="772834" y="4967772"/>
            <a:ext cx="664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For an initial </a:t>
            </a:r>
            <a:r>
              <a:rPr lang="en-US" sz="2000" b="1" dirty="0">
                <a:solidFill>
                  <a:schemeClr val="bg1"/>
                </a:solidFill>
              </a:rPr>
              <a:t>axion</a:t>
            </a:r>
            <a:r>
              <a:rPr lang="en-US" sz="2000" dirty="0">
                <a:solidFill>
                  <a:schemeClr val="bg1"/>
                </a:solidFill>
              </a:rPr>
              <a:t> state</a:t>
            </a:r>
            <a:r>
              <a:rPr lang="ru-RU" sz="2000" dirty="0">
                <a:solidFill>
                  <a:schemeClr val="bg1"/>
                </a:solidFill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751AF-AD0F-C5D0-E5E4-25069BB241A1}"/>
              </a:ext>
            </a:extLst>
          </p:cNvPr>
          <p:cNvSpPr txBox="1"/>
          <p:nvPr/>
        </p:nvSpPr>
        <p:spPr>
          <a:xfrm>
            <a:off x="3513662" y="125954"/>
            <a:ext cx="5123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STEP 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768DF8-BC2D-3E28-4E74-C98E63ABD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0239" y="1422372"/>
            <a:ext cx="4610175" cy="11662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CCDE2E-BDE7-3D7E-1D13-8F8C348A33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8122" y="3005316"/>
            <a:ext cx="4293358" cy="139808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8D7C7F-2B52-53F4-9449-10462261D0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8122" y="5381296"/>
            <a:ext cx="4219075" cy="8438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C586C4-9E15-A2BB-86D2-FAAC9C16935A}"/>
              </a:ext>
            </a:extLst>
          </p:cNvPr>
          <p:cNvSpPr txBox="1"/>
          <p:nvPr/>
        </p:nvSpPr>
        <p:spPr>
          <a:xfrm>
            <a:off x="9345706" y="6414407"/>
            <a:ext cx="299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ppc.inr.ac.r</a:t>
            </a:r>
            <a:r>
              <a:rPr lang="en-US" sz="2400" dirty="0">
                <a:solidFill>
                  <a:schemeClr val="bg1"/>
                </a:solidFill>
              </a:rPr>
              <a:t>9/19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2937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{270C5909-DF78-4DBC-892F-820275598B89}tf03457452</Template>
  <TotalTime>25159</TotalTime>
  <Words>2137</Words>
  <Application>Microsoft Office PowerPoint</Application>
  <PresentationFormat>Широкоэкранный</PresentationFormat>
  <Paragraphs>206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Google Sans</vt:lpstr>
      <vt:lpstr>Roboto</vt:lpstr>
      <vt:lpstr>Небесная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Давыдов</dc:creator>
  <cp:lastModifiedBy>Huawei</cp:lastModifiedBy>
  <cp:revision>30</cp:revision>
  <dcterms:created xsi:type="dcterms:W3CDTF">2022-04-20T21:02:31Z</dcterms:created>
  <dcterms:modified xsi:type="dcterms:W3CDTF">2024-05-20T12:55:12Z</dcterms:modified>
</cp:coreProperties>
</file>