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488" r:id="rId2"/>
    <p:sldId id="474" r:id="rId3"/>
    <p:sldId id="454" r:id="rId4"/>
    <p:sldId id="455" r:id="rId5"/>
    <p:sldId id="456" r:id="rId6"/>
    <p:sldId id="457" r:id="rId7"/>
    <p:sldId id="471" r:id="rId8"/>
    <p:sldId id="371" r:id="rId9"/>
    <p:sldId id="490" r:id="rId10"/>
    <p:sldId id="460" r:id="rId11"/>
    <p:sldId id="461" r:id="rId12"/>
    <p:sldId id="466" r:id="rId13"/>
    <p:sldId id="489" r:id="rId14"/>
    <p:sldId id="472" r:id="rId15"/>
    <p:sldId id="478" r:id="rId16"/>
    <p:sldId id="479" r:id="rId17"/>
    <p:sldId id="487" r:id="rId18"/>
    <p:sldId id="477" r:id="rId19"/>
    <p:sldId id="482" r:id="rId20"/>
    <p:sldId id="483" r:id="rId21"/>
    <p:sldId id="492" r:id="rId22"/>
    <p:sldId id="486" r:id="rId23"/>
    <p:sldId id="491" r:id="rId24"/>
    <p:sldId id="496" r:id="rId25"/>
    <p:sldId id="273" r:id="rId26"/>
    <p:sldId id="497" r:id="rId27"/>
    <p:sldId id="266" r:id="rId28"/>
    <p:sldId id="267" r:id="rId29"/>
    <p:sldId id="268" r:id="rId30"/>
    <p:sldId id="475" r:id="rId31"/>
  </p:sldIdLst>
  <p:sldSz cx="9144000" cy="6858000" type="screen4x3"/>
  <p:notesSz cx="6761163" cy="9942513"/>
  <p:custDataLst>
    <p:tags r:id="rId33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FFFF"/>
    <a:srgbClr val="A3FDFB"/>
    <a:srgbClr val="FF0000"/>
    <a:srgbClr val="FF3300"/>
    <a:srgbClr val="00CCFF"/>
    <a:srgbClr val="FF7C8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0" autoAdjust="0"/>
    <p:restoredTop sz="92920" autoAdjust="0"/>
  </p:normalViewPr>
  <p:slideViewPr>
    <p:cSldViewPr>
      <p:cViewPr varScale="1">
        <p:scale>
          <a:sx n="79" d="100"/>
          <a:sy n="79" d="100"/>
        </p:scale>
        <p:origin x="16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0574" cy="4972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10" y="1"/>
            <a:ext cx="2930574" cy="4972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F851ECB-B081-4FF5-8136-E09C7934A61B}" type="datetimeFigureOut">
              <a:rPr lang="ru-RU"/>
              <a:pPr>
                <a:defRPr/>
              </a:pPr>
              <a:t>20.05.2024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3763" y="744538"/>
            <a:ext cx="497363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5801" y="4722654"/>
            <a:ext cx="5409562" cy="4474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709"/>
            <a:ext cx="2930574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10" y="9443709"/>
            <a:ext cx="2930574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7A053E0-125A-4A6F-8B61-2A6584688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4AD71-9383-43B7-8BA3-8CBA13FC39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B0981-13DC-4168-87D2-7098F9407C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BC0D9-BD8A-42A5-8113-2705331D6F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16F96-D828-47C2-BB03-50F4431205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F801F-8F35-4A59-A986-CC47ABFFA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4567D-2310-46F3-83E2-D489931302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30693-2845-4DDA-81BE-10A8669486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756A8-39E0-4C35-8215-299860441A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28158-B477-4807-BAA7-27EA3A51D3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A72D3-DD1A-420C-AA30-D914CF6C1F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3914-F2A4-4BDE-8C5E-341361AAA5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F717967-A310-4BDB-9CEA-2BE1077F9C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2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2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25.xml"/><Relationship Id="rId7" Type="http://schemas.openxmlformats.org/officeDocument/2006/relationships/image" Target="../media/image32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28.xml"/><Relationship Id="rId7" Type="http://schemas.openxmlformats.org/officeDocument/2006/relationships/image" Target="../media/image36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2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4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40.png"/><Relationship Id="rId5" Type="http://schemas.openxmlformats.org/officeDocument/2006/relationships/tags" Target="../tags/tag33.xml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tags" Target="../tags/tag32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7.png"/><Relationship Id="rId3" Type="http://schemas.openxmlformats.org/officeDocument/2006/relationships/tags" Target="../tags/tag3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9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48.png"/><Relationship Id="rId5" Type="http://schemas.openxmlformats.org/officeDocument/2006/relationships/tags" Target="../tags/tag40.xml"/><Relationship Id="rId10" Type="http://schemas.openxmlformats.org/officeDocument/2006/relationships/image" Target="../media/image47.png"/><Relationship Id="rId4" Type="http://schemas.openxmlformats.org/officeDocument/2006/relationships/tags" Target="../tags/tag39.xml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52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47.xml"/><Relationship Id="rId7" Type="http://schemas.openxmlformats.org/officeDocument/2006/relationships/image" Target="../media/image53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5" Type="http://schemas.openxmlformats.org/officeDocument/2006/relationships/tags" Target="../tags/tag49.xml"/><Relationship Id="rId10" Type="http://schemas.openxmlformats.org/officeDocument/2006/relationships/image" Target="../media/image56.png"/><Relationship Id="rId4" Type="http://schemas.openxmlformats.org/officeDocument/2006/relationships/tags" Target="../tags/tag48.xml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3.png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image" Target="../media/image61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60.png"/><Relationship Id="rId5" Type="http://schemas.openxmlformats.org/officeDocument/2006/relationships/tags" Target="../tags/tag54.xml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tags" Target="../tags/tag53.xml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27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61.xml"/><Relationship Id="rId7" Type="http://schemas.openxmlformats.org/officeDocument/2006/relationships/image" Target="../media/image66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9.png"/><Relationship Id="rId4" Type="http://schemas.openxmlformats.org/officeDocument/2006/relationships/tags" Target="../tags/tag62.xml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65.xml"/><Relationship Id="rId7" Type="http://schemas.openxmlformats.org/officeDocument/2006/relationships/image" Target="../media/image71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hyperlink" Target="https://arxiv.org/search/hep-th?searchtype=author&amp;query=Mukohyama,+S" TargetMode="External"/><Relationship Id="rId5" Type="http://schemas.openxmlformats.org/officeDocument/2006/relationships/hyperlink" Target="https://arxiv.org/search/hep-th?searchtype=author&amp;query=Gumrukcuoglu,+A" TargetMode="Externa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68.xml"/><Relationship Id="rId7" Type="http://schemas.openxmlformats.org/officeDocument/2006/relationships/image" Target="../media/image71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73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9.xml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5.04708" TargetMode="External"/><Relationship Id="rId2" Type="http://schemas.openxmlformats.org/officeDocument/2006/relationships/hyperlink" Target="https://arxiv.org/abs/2207.0893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72.xml"/><Relationship Id="rId7" Type="http://schemas.openxmlformats.org/officeDocument/2006/relationships/image" Target="../media/image77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4.xml"/><Relationship Id="rId10" Type="http://schemas.openxmlformats.org/officeDocument/2006/relationships/image" Target="../media/image2.png"/><Relationship Id="rId4" Type="http://schemas.openxmlformats.org/officeDocument/2006/relationships/tags" Target="../tags/tag73.xml"/><Relationship Id="rId9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4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83.png"/><Relationship Id="rId5" Type="http://schemas.openxmlformats.org/officeDocument/2006/relationships/tags" Target="../tags/tag79.xml"/><Relationship Id="rId10" Type="http://schemas.openxmlformats.org/officeDocument/2006/relationships/image" Target="../media/image82.png"/><Relationship Id="rId4" Type="http://schemas.openxmlformats.org/officeDocument/2006/relationships/tags" Target="../tags/tag78.xml"/><Relationship Id="rId9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tags" Target="../tags/tag82.xml"/><Relationship Id="rId16" Type="http://schemas.openxmlformats.org/officeDocument/2006/relationships/image" Target="../media/image89.png"/><Relationship Id="rId20" Type="http://schemas.openxmlformats.org/officeDocument/2006/relationships/image" Target="../media/image2.pn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85.xml"/><Relationship Id="rId15" Type="http://schemas.openxmlformats.org/officeDocument/2006/relationships/image" Target="../media/image88.png"/><Relationship Id="rId10" Type="http://schemas.openxmlformats.org/officeDocument/2006/relationships/tags" Target="../tags/tag90.xml"/><Relationship Id="rId19" Type="http://schemas.openxmlformats.org/officeDocument/2006/relationships/image" Target="../media/image92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image" Target="../media/image96.png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95.png"/><Relationship Id="rId17" Type="http://schemas.openxmlformats.org/officeDocument/2006/relationships/image" Target="../media/image92.png"/><Relationship Id="rId2" Type="http://schemas.openxmlformats.org/officeDocument/2006/relationships/tags" Target="../tags/tag92.xml"/><Relationship Id="rId16" Type="http://schemas.openxmlformats.org/officeDocument/2006/relationships/image" Target="../media/image99.png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94.png"/><Relationship Id="rId5" Type="http://schemas.openxmlformats.org/officeDocument/2006/relationships/tags" Target="../tags/tag95.xml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tags" Target="../tags/tag9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101.xml"/><Relationship Id="rId7" Type="http://schemas.openxmlformats.org/officeDocument/2006/relationships/image" Target="../media/image100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4.png"/><Relationship Id="rId5" Type="http://schemas.openxmlformats.org/officeDocument/2006/relationships/tags" Target="../tags/tag103.xml"/><Relationship Id="rId10" Type="http://schemas.openxmlformats.org/officeDocument/2006/relationships/image" Target="../media/image103.png"/><Relationship Id="rId4" Type="http://schemas.openxmlformats.org/officeDocument/2006/relationships/tags" Target="../tags/tag102.xml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5.xml"/><Relationship Id="rId7" Type="http://schemas.openxmlformats.org/officeDocument/2006/relationships/image" Target="../media/image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9.xml"/><Relationship Id="rId7" Type="http://schemas.openxmlformats.org/officeDocument/2006/relationships/image" Target="../media/image1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tags" Target="../tags/tag11.xml"/><Relationship Id="rId10" Type="http://schemas.openxmlformats.org/officeDocument/2006/relationships/image" Target="../media/image14.png"/><Relationship Id="rId4" Type="http://schemas.openxmlformats.org/officeDocument/2006/relationships/tags" Target="../tags/tag10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4.xml"/><Relationship Id="rId7" Type="http://schemas.openxmlformats.org/officeDocument/2006/relationships/image" Target="../media/image1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tags" Target="../tags/tag15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110.14688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ARKS-2024">
            <a:extLst>
              <a:ext uri="{FF2B5EF4-FFF2-40B4-BE49-F238E27FC236}">
                <a16:creationId xmlns:a16="http://schemas.microsoft.com/office/drawing/2014/main" id="{4C0C0F6D-F736-41C2-B12B-9ED26DC8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36"/>
            <a:ext cx="9144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F039FF9-10E4-4FFF-AB82-A7614B7ED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628800"/>
            <a:ext cx="81369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Liberation Sans"/>
              </a:rPr>
              <a:t>Conundrum of higher derivative quantum gravity: </a:t>
            </a:r>
            <a:r>
              <a:rPr lang="en-US" altLang="ru-RU" sz="2800" b="1" dirty="0" err="1">
                <a:solidFill>
                  <a:srgbClr val="FF0000"/>
                </a:solidFill>
              </a:rPr>
              <a:t>Ho</a:t>
            </a:r>
            <a:r>
              <a:rPr lang="en-US" altLang="ru-RU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řava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Liberation Sans"/>
              </a:rPr>
              <a:t> model, renormalization group and asymptotic freedom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11ECE0-E437-4C7A-9763-D5DC93A74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3789040"/>
            <a:ext cx="590465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solidFill>
                  <a:srgbClr val="3333FF"/>
                </a:solidFill>
              </a:rPr>
              <a:t>                                </a:t>
            </a:r>
            <a:r>
              <a:rPr lang="en-US" sz="1600" b="1" dirty="0" err="1">
                <a:solidFill>
                  <a:srgbClr val="3333FF"/>
                </a:solidFill>
              </a:rPr>
              <a:t>A.O.Barvinsky</a:t>
            </a:r>
            <a:r>
              <a:rPr lang="en-US" sz="1800" b="1" dirty="0">
                <a:solidFill>
                  <a:srgbClr val="3333FF"/>
                </a:solidFill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3333FF"/>
                </a:solidFill>
              </a:rPr>
              <a:t>Theory</a:t>
            </a:r>
            <a:r>
              <a:rPr lang="en-US" sz="2400" b="1" dirty="0">
                <a:solidFill>
                  <a:srgbClr val="3333FF"/>
                </a:solidFill>
              </a:rPr>
              <a:t> </a:t>
            </a:r>
            <a:r>
              <a:rPr lang="en-US" sz="1600" b="1" dirty="0">
                <a:solidFill>
                  <a:srgbClr val="3333FF"/>
                </a:solidFill>
              </a:rPr>
              <a:t>Department</a:t>
            </a:r>
            <a:r>
              <a:rPr lang="en-US" sz="2400" b="1" dirty="0">
                <a:solidFill>
                  <a:srgbClr val="3333FF"/>
                </a:solidFill>
              </a:rPr>
              <a:t>, </a:t>
            </a:r>
            <a:r>
              <a:rPr lang="en-US" sz="1600" b="1" dirty="0" err="1">
                <a:solidFill>
                  <a:srgbClr val="3333FF"/>
                </a:solidFill>
              </a:rPr>
              <a:t>Lebedev</a:t>
            </a:r>
            <a:r>
              <a:rPr lang="en-US" sz="2400" b="1" dirty="0">
                <a:solidFill>
                  <a:srgbClr val="3333FF"/>
                </a:solidFill>
              </a:rPr>
              <a:t> </a:t>
            </a:r>
            <a:r>
              <a:rPr lang="en-US" sz="1600" b="1" dirty="0">
                <a:solidFill>
                  <a:srgbClr val="3333FF"/>
                </a:solidFill>
              </a:rPr>
              <a:t>Physics</a:t>
            </a:r>
            <a:r>
              <a:rPr lang="en-US" sz="2400" b="1" dirty="0">
                <a:solidFill>
                  <a:srgbClr val="3333FF"/>
                </a:solidFill>
              </a:rPr>
              <a:t> </a:t>
            </a:r>
            <a:r>
              <a:rPr lang="en-US" sz="1600" b="1" dirty="0">
                <a:solidFill>
                  <a:srgbClr val="3333FF"/>
                </a:solidFill>
              </a:rPr>
              <a:t>Institute, Moscow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3333FF"/>
                </a:solidFill>
              </a:rPr>
              <a:t>                                                 and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3333FF"/>
                </a:solidFill>
              </a:rPr>
              <a:t>                                ITMP, Moscow University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3333FF"/>
                </a:solidFill>
              </a:rPr>
              <a:t>                                                                  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3333FF"/>
                </a:solidFill>
              </a:rPr>
              <a:t>                                            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1600" b="1" dirty="0">
              <a:solidFill>
                <a:srgbClr val="3333FF"/>
              </a:solidFill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ru-RU" sz="1600" dirty="0">
              <a:solidFill>
                <a:srgbClr val="3333FF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700" dirty="0">
              <a:solidFill>
                <a:srgbClr val="3333FF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ru-RU" sz="1400" dirty="0">
              <a:solidFill>
                <a:srgbClr val="3333FF"/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8CAF896-EC9B-4013-A96D-10686A326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5301208"/>
            <a:ext cx="583264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			          </a:t>
            </a:r>
            <a:r>
              <a:rPr lang="en-US" sz="1200" b="1" i="1" dirty="0">
                <a:solidFill>
                  <a:srgbClr val="FF0000"/>
                </a:solidFill>
              </a:rPr>
              <a:t>with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i="1" dirty="0">
                <a:solidFill>
                  <a:srgbClr val="FF0000"/>
                </a:solidFill>
              </a:rPr>
              <a:t>D. Blas </a:t>
            </a:r>
          </a:p>
          <a:p>
            <a:r>
              <a:rPr lang="en-US" sz="1200" b="1" i="1" dirty="0">
                <a:solidFill>
                  <a:srgbClr val="FF0000"/>
                </a:solidFill>
              </a:rPr>
              <a:t>        			        	M. </a:t>
            </a:r>
            <a:r>
              <a:rPr lang="en-US" sz="1200" b="1" i="1" dirty="0" err="1">
                <a:solidFill>
                  <a:srgbClr val="FF0000"/>
                </a:solidFill>
              </a:rPr>
              <a:t>Herrero-Valea</a:t>
            </a:r>
            <a:endParaRPr lang="en-US" sz="1200" b="1" i="1" dirty="0">
              <a:solidFill>
                <a:srgbClr val="FF0000"/>
              </a:solidFill>
            </a:endParaRPr>
          </a:p>
          <a:p>
            <a:r>
              <a:rPr lang="en-US" sz="1200" b="1" i="1" dirty="0">
                <a:solidFill>
                  <a:srgbClr val="FF0000"/>
                </a:solidFill>
              </a:rPr>
              <a:t>	  			A. </a:t>
            </a:r>
            <a:r>
              <a:rPr lang="en-US" sz="1200" b="1" i="1" dirty="0" err="1">
                <a:solidFill>
                  <a:srgbClr val="FF0000"/>
                </a:solidFill>
              </a:rPr>
              <a:t>Kurov</a:t>
            </a:r>
            <a:r>
              <a:rPr lang="en-US" sz="1200" b="1" i="1" dirty="0">
                <a:solidFill>
                  <a:srgbClr val="FF0000"/>
                </a:solidFill>
              </a:rPr>
              <a:t> </a:t>
            </a:r>
          </a:p>
          <a:p>
            <a:r>
              <a:rPr lang="en-US" sz="1200" b="1" i="1" dirty="0">
                <a:solidFill>
                  <a:srgbClr val="FF0000"/>
                </a:solidFill>
              </a:rPr>
              <a:t>         			        	S. </a:t>
            </a:r>
            <a:r>
              <a:rPr lang="en-US" sz="1200" b="1" i="1" dirty="0" err="1">
                <a:solidFill>
                  <a:srgbClr val="FF0000"/>
                </a:solidFill>
              </a:rPr>
              <a:t>Sibiryakov</a:t>
            </a:r>
            <a:r>
              <a:rPr lang="en-US" sz="1200" b="1" i="1" dirty="0">
                <a:solidFill>
                  <a:srgbClr val="FF0000"/>
                </a:solidFill>
              </a:rPr>
              <a:t> </a:t>
            </a:r>
          </a:p>
          <a:p>
            <a:r>
              <a:rPr lang="en-US" sz="1200" b="1" i="1" dirty="0">
                <a:solidFill>
                  <a:srgbClr val="FF0000"/>
                </a:solidFill>
              </a:rPr>
              <a:t>         			        	C. </a:t>
            </a:r>
            <a:r>
              <a:rPr lang="en-US" sz="1200" b="1" i="1" dirty="0" err="1">
                <a:solidFill>
                  <a:srgbClr val="FF0000"/>
                </a:solidFill>
              </a:rPr>
              <a:t>Steinwachs</a:t>
            </a:r>
            <a:endParaRPr lang="en-US" sz="1200" b="1" i="1" dirty="0">
              <a:solidFill>
                <a:srgbClr val="FF0000"/>
              </a:solidFill>
            </a:endParaRPr>
          </a:p>
          <a:p>
            <a:r>
              <a:rPr lang="en-US" sz="1200" b="1" i="1" dirty="0">
                <a:solidFill>
                  <a:srgbClr val="FF0000"/>
                </a:solidFill>
              </a:rPr>
              <a:t>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35962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835696" y="2276872"/>
            <a:ext cx="5327176" cy="534907"/>
          </a:xfrm>
          <a:prstGeom prst="rect">
            <a:avLst/>
          </a:prstGeom>
          <a:noFill/>
          <a:ln/>
          <a:effectLst/>
        </p:spPr>
      </p:pic>
      <p:sp>
        <p:nvSpPr>
          <p:cNvPr id="4" name="Прямоугольник 3"/>
          <p:cNvSpPr/>
          <p:nvPr/>
        </p:nvSpPr>
        <p:spPr>
          <a:xfrm>
            <a:off x="1762626" y="762491"/>
            <a:ext cx="5473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3333FF"/>
                </a:solidFill>
              </a:rPr>
              <a:t>Asymptotic freedom in (2+1)-dimensions</a:t>
            </a:r>
            <a:endParaRPr lang="en-US" sz="2400" b="1" dirty="0">
              <a:solidFill>
                <a:srgbClr val="3333FF"/>
              </a:solidFill>
              <a:latin typeface="cmmi10"/>
            </a:endParaRPr>
          </a:p>
        </p:txBody>
      </p:sp>
      <p:grpSp>
        <p:nvGrpSpPr>
          <p:cNvPr id="15" name="Группа 14"/>
          <p:cNvGrpSpPr/>
          <p:nvPr/>
        </p:nvGrpSpPr>
        <p:grpSpPr bwMode="auto">
          <a:xfrm>
            <a:off x="887266" y="4180609"/>
            <a:ext cx="5270751" cy="540611"/>
            <a:chOff x="899592" y="4180609"/>
            <a:chExt cx="5270751" cy="540611"/>
          </a:xfrm>
        </p:grpSpPr>
        <p:sp>
          <p:nvSpPr>
            <p:cNvPr id="9" name="Прямоугольник 8"/>
            <p:cNvSpPr/>
            <p:nvPr/>
          </p:nvSpPr>
          <p:spPr bwMode="auto">
            <a:xfrm>
              <a:off x="899592" y="4221088"/>
              <a:ext cx="38884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solidFill>
                    <a:srgbClr val="3333FF"/>
                  </a:solidFill>
                </a:rPr>
                <a:t>Essential coupling constants:</a:t>
              </a:r>
              <a:endParaRPr lang="en-US" dirty="0">
                <a:solidFill>
                  <a:srgbClr val="3333FF"/>
                </a:solidFill>
                <a:latin typeface="cmmi10"/>
              </a:endParaRPr>
            </a:p>
          </p:txBody>
        </p:sp>
        <p:pic>
          <p:nvPicPr>
            <p:cNvPr id="12" name="Рисунок 11" descr="txp_fi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/>
            <a:stretch>
              <a:fillRect/>
            </a:stretch>
          </p:blipFill>
          <p:spPr bwMode="auto">
            <a:xfrm>
              <a:off x="4872358" y="4180609"/>
              <a:ext cx="1297985" cy="540611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0" name="Прямоугольник 9"/>
          <p:cNvSpPr/>
          <p:nvPr/>
        </p:nvSpPr>
        <p:spPr>
          <a:xfrm>
            <a:off x="539552" y="530498"/>
            <a:ext cx="7704856" cy="864096"/>
          </a:xfrm>
          <a:prstGeom prst="rect">
            <a:avLst/>
          </a:prstGeom>
          <a:solidFill>
            <a:srgbClr val="00FFFF">
              <a:alpha val="10000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3140968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3333FF"/>
                </a:solidFill>
              </a:rPr>
              <a:t>Off-shell extension </a:t>
            </a:r>
          </a:p>
          <a:p>
            <a:r>
              <a:rPr lang="en-US" sz="1800" i="1" dirty="0">
                <a:solidFill>
                  <a:srgbClr val="3333FF"/>
                </a:solidFill>
              </a:rPr>
              <a:t>is not unique:</a:t>
            </a:r>
            <a:endParaRPr lang="en-US" dirty="0">
              <a:solidFill>
                <a:srgbClr val="3333FF"/>
              </a:solidFill>
              <a:latin typeface="cmmi10"/>
            </a:endParaRPr>
          </a:p>
        </p:txBody>
      </p:sp>
      <p:pic>
        <p:nvPicPr>
          <p:cNvPr id="16" name="Рисунок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779912" y="3212975"/>
            <a:ext cx="4184709" cy="60977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563889" y="828789"/>
            <a:ext cx="3168351" cy="1265627"/>
          </a:xfrm>
          <a:prstGeom prst="rect">
            <a:avLst/>
          </a:prstGeom>
          <a:noFill/>
          <a:ln/>
          <a:effectLst/>
        </p:spPr>
      </p:pic>
      <p:pic>
        <p:nvPicPr>
          <p:cNvPr id="7" name="Рисунок 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015833" y="3985758"/>
            <a:ext cx="3924319" cy="1627156"/>
          </a:xfrm>
          <a:prstGeom prst="rect">
            <a:avLst/>
          </a:prstGeom>
          <a:noFill/>
          <a:ln/>
          <a:effectLst/>
        </p:spPr>
      </p:pic>
      <p:sp>
        <p:nvSpPr>
          <p:cNvPr id="8" name="Прямоугольник 7"/>
          <p:cNvSpPr/>
          <p:nvPr/>
        </p:nvSpPr>
        <p:spPr>
          <a:xfrm>
            <a:off x="4427984" y="2627620"/>
            <a:ext cx="3024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err="1">
                <a:solidFill>
                  <a:srgbClr val="3333FF"/>
                </a:solidFill>
              </a:rPr>
              <a:t>Mathematica</a:t>
            </a:r>
            <a:r>
              <a:rPr lang="en-US" sz="1600" b="1" i="1" dirty="0">
                <a:solidFill>
                  <a:srgbClr val="3333FF"/>
                </a:solidFill>
              </a:rPr>
              <a:t> package  </a:t>
            </a:r>
            <a:r>
              <a:rPr lang="en-US" sz="1600" b="1" i="1" dirty="0" err="1">
                <a:solidFill>
                  <a:srgbClr val="3333FF"/>
                </a:solidFill>
              </a:rPr>
              <a:t>xAct</a:t>
            </a:r>
            <a:endParaRPr lang="ru-RU" sz="1600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3383869" y="2440053"/>
            <a:ext cx="360040" cy="776634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08076" y="3748302"/>
            <a:ext cx="4871665" cy="2102067"/>
          </a:xfrm>
          <a:prstGeom prst="rect">
            <a:avLst/>
          </a:prstGeom>
          <a:solidFill>
            <a:srgbClr val="00FFFF">
              <a:alpha val="11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C39DB03-51AA-44C4-B07D-A231C255B4B6}"/>
              </a:ext>
            </a:extLst>
          </p:cNvPr>
          <p:cNvGrpSpPr/>
          <p:nvPr/>
        </p:nvGrpSpPr>
        <p:grpSpPr>
          <a:xfrm>
            <a:off x="827584" y="980728"/>
            <a:ext cx="2376264" cy="861774"/>
            <a:chOff x="827584" y="980728"/>
            <a:chExt cx="2376264" cy="861774"/>
          </a:xfrm>
        </p:grpSpPr>
        <p:sp>
          <p:nvSpPr>
            <p:cNvPr id="19" name="Прямоугольник 18"/>
            <p:cNvSpPr/>
            <p:nvPr/>
          </p:nvSpPr>
          <p:spPr bwMode="auto">
            <a:xfrm>
              <a:off x="827584" y="980728"/>
              <a:ext cx="237626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background covariant</a:t>
              </a:r>
            </a:p>
            <a:p>
              <a:r>
                <a:rPr lang="en-US" sz="1600" i="1" dirty="0">
                  <a:solidFill>
                    <a:srgbClr val="3333FF"/>
                  </a:solidFill>
                </a:rPr>
                <a:t>gauge-fixing term</a:t>
              </a:r>
            </a:p>
            <a:p>
              <a:r>
                <a:rPr lang="en-US" sz="1800" i="1" dirty="0">
                  <a:solidFill>
                    <a:srgbClr val="FF0000"/>
                  </a:solidFill>
                  <a:latin typeface="cmmi10"/>
                </a:rPr>
                <a:t>        </a:t>
              </a:r>
              <a:r>
                <a:rPr lang="en-US" sz="1600" i="1" dirty="0">
                  <a:solidFill>
                    <a:srgbClr val="3333FF"/>
                  </a:solidFill>
                </a:rPr>
                <a:t> – free parameters</a:t>
              </a:r>
            </a:p>
          </p:txBody>
        </p:sp>
        <p:pic>
          <p:nvPicPr>
            <p:cNvPr id="3" name="Рисунок 2" descr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color{red}\sigma,\xi&#10;\end{eqnarray*}&#10;\end{document}&#10;" title="IguanaTex Bitmap Display">
              <a:extLst>
                <a:ext uri="{FF2B5EF4-FFF2-40B4-BE49-F238E27FC236}">
                  <a16:creationId xmlns:a16="http://schemas.microsoft.com/office/drawing/2014/main" id="{E578E95F-98C1-4E7E-98D4-8287A8C193C6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17" y="1573766"/>
              <a:ext cx="324036" cy="249708"/>
            </a:xfrm>
            <a:prstGeom prst="rect">
              <a:avLst/>
            </a:prstGeom>
            <a:solidFill>
              <a:srgbClr val="FFFFFF"/>
            </a:solidFill>
            <a:ln/>
            <a:effectLst/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ownloads\RGflow_G5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908720"/>
            <a:ext cx="4761999" cy="36273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404664"/>
            <a:ext cx="36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3333FF"/>
                </a:solidFill>
              </a:rPr>
              <a:t>Renormalization flows:</a:t>
            </a:r>
            <a:endParaRPr lang="en-US" sz="2400" b="1" dirty="0">
              <a:solidFill>
                <a:srgbClr val="3333FF"/>
              </a:solidFill>
              <a:latin typeface="cmmi1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00092" y="5095927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AF UV fixed point</a:t>
            </a:r>
            <a:endParaRPr lang="en-US" sz="1800" dirty="0">
              <a:solidFill>
                <a:srgbClr val="3333FF"/>
              </a:solidFill>
              <a:latin typeface="cmmi10"/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5292080" y="4941168"/>
            <a:ext cx="2232248" cy="648072"/>
          </a:xfrm>
          <a:prstGeom prst="wedgeRectCallout">
            <a:avLst>
              <a:gd name="adj1" fmla="val -38340"/>
              <a:gd name="adj2" fmla="val -125050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797152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333FF"/>
                </a:solidFill>
              </a:rPr>
              <a:t>strongly coupled fixed point</a:t>
            </a:r>
            <a:endParaRPr lang="en-US" sz="1600" dirty="0">
              <a:solidFill>
                <a:srgbClr val="3333FF"/>
              </a:solidFill>
              <a:latin typeface="cmmi10"/>
            </a:endParaRPr>
          </a:p>
        </p:txBody>
      </p:sp>
      <p:pic>
        <p:nvPicPr>
          <p:cNvPr id="11" name="Рисунок 1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827584" y="5135004"/>
            <a:ext cx="2096877" cy="908472"/>
          </a:xfrm>
          <a:prstGeom prst="rect">
            <a:avLst/>
          </a:prstGeom>
          <a:noFill/>
          <a:ln/>
          <a:effectLst/>
        </p:spPr>
      </p:pic>
      <p:sp>
        <p:nvSpPr>
          <p:cNvPr id="10" name="Прямоугольная выноска 9"/>
          <p:cNvSpPr/>
          <p:nvPr/>
        </p:nvSpPr>
        <p:spPr>
          <a:xfrm>
            <a:off x="467544" y="4725144"/>
            <a:ext cx="2664296" cy="1512168"/>
          </a:xfrm>
          <a:prstGeom prst="wedgeRectCallout">
            <a:avLst>
              <a:gd name="adj1" fmla="val 52008"/>
              <a:gd name="adj2" fmla="val -78607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4C6E6B0-553A-4ED3-9341-6445BE47E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3" y="2910195"/>
            <a:ext cx="5292588" cy="394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9120676-E696-4579-BA84-4DE6EE0A8F3F}"/>
              </a:ext>
            </a:extLst>
          </p:cNvPr>
          <p:cNvSpPr/>
          <p:nvPr/>
        </p:nvSpPr>
        <p:spPr>
          <a:xfrm>
            <a:off x="2252424" y="439797"/>
            <a:ext cx="439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3333FF"/>
                </a:solidFill>
              </a:rPr>
              <a:t>(3+1)-dimensional </a:t>
            </a:r>
            <a:r>
              <a:rPr lang="en-US" b="1" i="1" dirty="0" err="1">
                <a:solidFill>
                  <a:srgbClr val="3333FF"/>
                </a:solidFill>
              </a:rPr>
              <a:t>Horava</a:t>
            </a:r>
            <a:r>
              <a:rPr lang="en-US" b="1" i="1" dirty="0">
                <a:solidFill>
                  <a:srgbClr val="3333FF"/>
                </a:solidFill>
              </a:rPr>
              <a:t> gravity</a:t>
            </a:r>
            <a:endParaRPr lang="en-US" sz="2400" b="1" dirty="0">
              <a:solidFill>
                <a:srgbClr val="3333FF"/>
              </a:solidFill>
              <a:latin typeface="cmmi1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CA75509-9B2F-4E48-A0CE-6FF015143BCA}"/>
              </a:ext>
            </a:extLst>
          </p:cNvPr>
          <p:cNvGrpSpPr/>
          <p:nvPr/>
        </p:nvGrpSpPr>
        <p:grpSpPr>
          <a:xfrm>
            <a:off x="1037920" y="1259163"/>
            <a:ext cx="7386507" cy="851860"/>
            <a:chOff x="755253" y="1733619"/>
            <a:chExt cx="7386507" cy="851860"/>
          </a:xfrm>
        </p:grpSpPr>
        <p:pic>
          <p:nvPicPr>
            <p:cNvPr id="5" name="Рисунок 4" descr="txp_fig">
              <a:extLst>
                <a:ext uri="{FF2B5EF4-FFF2-40B4-BE49-F238E27FC236}">
                  <a16:creationId xmlns:a16="http://schemas.microsoft.com/office/drawing/2014/main" id="{A684CDAC-0017-419F-9AF1-134FB657B260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tretch>
              <a:fillRect/>
            </a:stretch>
          </p:blipFill>
          <p:spPr bwMode="auto">
            <a:xfrm>
              <a:off x="755253" y="1733619"/>
              <a:ext cx="4068967" cy="43861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" name="Рисунок 5" descr="txp_fig">
              <a:extLst>
                <a:ext uri="{FF2B5EF4-FFF2-40B4-BE49-F238E27FC236}">
                  <a16:creationId xmlns:a16="http://schemas.microsoft.com/office/drawing/2014/main" id="{A7EE7525-7472-4CCE-86CD-E12B3FCD633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tretch>
              <a:fillRect/>
            </a:stretch>
          </p:blipFill>
          <p:spPr bwMode="auto">
            <a:xfrm>
              <a:off x="755576" y="2276872"/>
              <a:ext cx="7386184" cy="308607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1D34861-6911-4A47-8BDE-537234659E73}"/>
              </a:ext>
            </a:extLst>
          </p:cNvPr>
          <p:cNvGrpSpPr/>
          <p:nvPr/>
        </p:nvGrpSpPr>
        <p:grpSpPr>
          <a:xfrm>
            <a:off x="1115616" y="2336916"/>
            <a:ext cx="6192688" cy="308607"/>
            <a:chOff x="1043608" y="2132856"/>
            <a:chExt cx="6045374" cy="307777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FE665DB-C6A3-4A28-ABE8-9893C3774423}"/>
                </a:ext>
              </a:extLst>
            </p:cNvPr>
            <p:cNvSpPr/>
            <p:nvPr/>
          </p:nvSpPr>
          <p:spPr>
            <a:xfrm>
              <a:off x="1043608" y="2132856"/>
              <a:ext cx="36004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i="1" dirty="0">
                  <a:solidFill>
                    <a:srgbClr val="3333FF"/>
                  </a:solidFill>
                </a:rPr>
                <a:t>Six </a:t>
              </a:r>
              <a:r>
                <a:rPr lang="en-US" sz="1400" b="1" i="1" dirty="0">
                  <a:solidFill>
                    <a:srgbClr val="FF0000"/>
                  </a:solidFill>
                </a:rPr>
                <a:t>essential </a:t>
              </a:r>
              <a:r>
                <a:rPr lang="en-US" sz="1400" b="1" i="1" dirty="0">
                  <a:solidFill>
                    <a:srgbClr val="3333FF"/>
                  </a:solidFill>
                </a:rPr>
                <a:t>coupling constants</a:t>
              </a:r>
              <a:endParaRPr lang="en-US" sz="1600" b="1" dirty="0">
                <a:solidFill>
                  <a:srgbClr val="3333FF"/>
                </a:solidFill>
                <a:latin typeface="cmmi10"/>
              </a:endParaRPr>
            </a:p>
          </p:txBody>
        </p:sp>
        <p:pic>
          <p:nvPicPr>
            <p:cNvPr id="9" name="Рисунок 8" descr="txp_fig">
              <a:extLst>
                <a:ext uri="{FF2B5EF4-FFF2-40B4-BE49-F238E27FC236}">
                  <a16:creationId xmlns:a16="http://schemas.microsoft.com/office/drawing/2014/main" id="{ADA4E652-F7FB-422B-839F-D59EFA62DA4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/>
            <a:stretch>
              <a:fillRect/>
            </a:stretch>
          </p:blipFill>
          <p:spPr bwMode="auto">
            <a:xfrm>
              <a:off x="4139952" y="2169326"/>
              <a:ext cx="2949030" cy="230239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0773141-FBED-43E2-82E2-E29E9C1F5F88}"/>
              </a:ext>
            </a:extLst>
          </p:cNvPr>
          <p:cNvSpPr/>
          <p:nvPr/>
        </p:nvSpPr>
        <p:spPr>
          <a:xfrm>
            <a:off x="719571" y="260648"/>
            <a:ext cx="7704856" cy="692664"/>
          </a:xfrm>
          <a:prstGeom prst="rect">
            <a:avLst/>
          </a:prstGeom>
          <a:solidFill>
            <a:srgbClr val="00FFFF">
              <a:alpha val="10000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809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70817" y="1400830"/>
            <a:ext cx="1102790" cy="255731"/>
          </a:xfrm>
          <a:prstGeom prst="rect">
            <a:avLst/>
          </a:prstGeom>
          <a:noFill/>
          <a:ln/>
          <a:effectLst/>
        </p:spPr>
      </p:pic>
      <p:sp>
        <p:nvSpPr>
          <p:cNvPr id="17" name="Прямоугольник 16"/>
          <p:cNvSpPr/>
          <p:nvPr/>
        </p:nvSpPr>
        <p:spPr>
          <a:xfrm>
            <a:off x="854793" y="1256814"/>
            <a:ext cx="1656184" cy="576064"/>
          </a:xfrm>
          <a:prstGeom prst="rect">
            <a:avLst/>
          </a:prstGeom>
          <a:solidFill>
            <a:srgbClr val="00FFFF">
              <a:alpha val="21000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715333" y="1256814"/>
            <a:ext cx="2916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3333FF"/>
                </a:solidFill>
              </a:rPr>
              <a:t>M. </a:t>
            </a:r>
            <a:r>
              <a:rPr lang="en-US" sz="1200" i="1" dirty="0" err="1">
                <a:solidFill>
                  <a:srgbClr val="3333FF"/>
                </a:solidFill>
              </a:rPr>
              <a:t>Herrero-Valea</a:t>
            </a:r>
            <a:r>
              <a:rPr lang="en-US" sz="1200" i="1" dirty="0">
                <a:solidFill>
                  <a:srgbClr val="3333FF"/>
                </a:solidFill>
              </a:rPr>
              <a:t>, S. </a:t>
            </a:r>
            <a:r>
              <a:rPr lang="en-US" sz="1200" i="1" dirty="0" err="1">
                <a:solidFill>
                  <a:srgbClr val="3333FF"/>
                </a:solidFill>
              </a:rPr>
              <a:t>Sibiryakov</a:t>
            </a:r>
            <a:r>
              <a:rPr lang="en-US" sz="1200" i="1" dirty="0">
                <a:solidFill>
                  <a:srgbClr val="3333FF"/>
                </a:solidFill>
              </a:rPr>
              <a:t> &amp; A.B., </a:t>
            </a:r>
            <a:r>
              <a:rPr lang="en-US" sz="1200" dirty="0">
                <a:solidFill>
                  <a:srgbClr val="3333FF"/>
                </a:solidFill>
              </a:rPr>
              <a:t>PRD100 (2019) 026012</a:t>
            </a:r>
            <a:endParaRPr lang="ru-RU" sz="12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BE0DE95-6FE4-424C-9A50-B1EAD55A514C}"/>
              </a:ext>
            </a:extLst>
          </p:cNvPr>
          <p:cNvGrpSpPr/>
          <p:nvPr/>
        </p:nvGrpSpPr>
        <p:grpSpPr>
          <a:xfrm>
            <a:off x="121000" y="2996952"/>
            <a:ext cx="8836679" cy="2876989"/>
            <a:chOff x="121000" y="2996952"/>
            <a:chExt cx="8836679" cy="2876989"/>
          </a:xfrm>
        </p:grpSpPr>
        <p:pic>
          <p:nvPicPr>
            <p:cNvPr id="15" name="Рисунок 14" descr="hcLrwk0w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73607" y="2996952"/>
              <a:ext cx="3975760" cy="2876989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6293382" y="4725144"/>
              <a:ext cx="266429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>
                  <a:solidFill>
                    <a:srgbClr val="3333FF"/>
                  </a:solidFill>
                </a:rPr>
                <a:t>The curves correspond to potential location of fixed points of the full RG flow. The region λ ∈ [1/3,1]  is excluded by the requirement of unitarity.</a:t>
              </a:r>
              <a:endParaRPr lang="ru-RU" sz="1200" i="1" dirty="0">
                <a:solidFill>
                  <a:srgbClr val="3333FF"/>
                </a:solidFill>
              </a:endParaRPr>
            </a:p>
          </p:txBody>
        </p:sp>
        <p:pic>
          <p:nvPicPr>
            <p:cNvPr id="21" name="Рисунок 20" descr="txp_fi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tretch>
              <a:fillRect/>
            </a:stretch>
          </p:blipFill>
          <p:spPr bwMode="auto">
            <a:xfrm>
              <a:off x="6365391" y="3501008"/>
              <a:ext cx="2545641" cy="43151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2" name="Рисунок 21" descr="txp_fi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tretch>
              <a:fillRect/>
            </a:stretch>
          </p:blipFill>
          <p:spPr bwMode="auto">
            <a:xfrm>
              <a:off x="154214" y="3541229"/>
              <a:ext cx="1821857" cy="42361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3" name="Прямоугольная выноска 22"/>
            <p:cNvSpPr/>
            <p:nvPr/>
          </p:nvSpPr>
          <p:spPr>
            <a:xfrm>
              <a:off x="121000" y="3428999"/>
              <a:ext cx="1928896" cy="648072"/>
            </a:xfrm>
            <a:prstGeom prst="wedgeRectCallout">
              <a:avLst>
                <a:gd name="adj1" fmla="val 54337"/>
                <a:gd name="adj2" fmla="val 80625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ая выноска 23"/>
            <p:cNvSpPr/>
            <p:nvPr/>
          </p:nvSpPr>
          <p:spPr>
            <a:xfrm>
              <a:off x="6293383" y="3284984"/>
              <a:ext cx="2664296" cy="792088"/>
            </a:xfrm>
            <a:prstGeom prst="wedgeRectCallout">
              <a:avLst>
                <a:gd name="adj1" fmla="val -67457"/>
                <a:gd name="adj2" fmla="val 137484"/>
              </a:avLst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FF12792-33AD-4ECE-A5D4-13968A336ED3}"/>
              </a:ext>
            </a:extLst>
          </p:cNvPr>
          <p:cNvSpPr/>
          <p:nvPr/>
        </p:nvSpPr>
        <p:spPr>
          <a:xfrm>
            <a:off x="2692126" y="1214808"/>
            <a:ext cx="2614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333FF"/>
                </a:solidFill>
              </a:rPr>
              <a:t>o</a:t>
            </a:r>
            <a:r>
              <a:rPr lang="en-US" sz="1400" i="1">
                <a:solidFill>
                  <a:srgbClr val="3333FF"/>
                </a:solidFill>
              </a:rPr>
              <a:t>btained </a:t>
            </a:r>
            <a:r>
              <a:rPr lang="en-US" sz="1400" i="1" dirty="0">
                <a:solidFill>
                  <a:srgbClr val="3333FF"/>
                </a:solidFill>
              </a:rPr>
              <a:t>by </a:t>
            </a:r>
            <a:r>
              <a:rPr lang="en-US" sz="1400" i="1" dirty="0">
                <a:solidFill>
                  <a:srgbClr val="FF0000"/>
                </a:solidFill>
              </a:rPr>
              <a:t>usual</a:t>
            </a:r>
            <a:r>
              <a:rPr lang="en-US" sz="1400" i="1" dirty="0">
                <a:solidFill>
                  <a:srgbClr val="3333FF"/>
                </a:solidFill>
              </a:rPr>
              <a:t> Feynman diagrams </a:t>
            </a:r>
            <a:endParaRPr lang="en-US" sz="1600" dirty="0">
              <a:solidFill>
                <a:srgbClr val="3333FF"/>
              </a:solidFill>
              <a:latin typeface="cmmi1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6094" y="303944"/>
            <a:ext cx="8054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3333FF"/>
                </a:solidFill>
              </a:rPr>
              <a:t>Background field method + heat kernel method + dimensional reduction </a:t>
            </a:r>
            <a:endParaRPr lang="en-US" b="1" dirty="0">
              <a:solidFill>
                <a:srgbClr val="3333FF"/>
              </a:solidFill>
              <a:latin typeface="cmmi10"/>
            </a:endParaRPr>
          </a:p>
        </p:txBody>
      </p:sp>
      <p:pic>
        <p:nvPicPr>
          <p:cNvPr id="6" name="Рисунок 5" descr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varGamma_{\rm one-loop}=\frac12{\rm Tr}_{4}\ln\hat F(\nabla)&#10;=-\frac12\int_0^\infty\frac{ds}s\,{\rm Tr}_{4}\,e^{-s\hat F(\nabla)}&#10;\end{eqnarray*}&#10;\end{document}&#10;" title="IguanaTex Bitmap Display">
            <a:extLst>
              <a:ext uri="{FF2B5EF4-FFF2-40B4-BE49-F238E27FC236}">
                <a16:creationId xmlns:a16="http://schemas.microsoft.com/office/drawing/2014/main" id="{4220793F-FF31-4B1C-AE20-B65DE8C116A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973412"/>
            <a:ext cx="4667479" cy="468636"/>
          </a:xfrm>
          <a:prstGeom prst="rect">
            <a:avLst/>
          </a:prstGeom>
          <a:solidFill>
            <a:srgbClr val="FFFFFF"/>
          </a:solidFill>
          <a:ln/>
          <a:effectLst/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A8AA823-121D-46AF-BDED-58E2975A46D7}"/>
              </a:ext>
            </a:extLst>
          </p:cNvPr>
          <p:cNvGrpSpPr/>
          <p:nvPr/>
        </p:nvGrpSpPr>
        <p:grpSpPr>
          <a:xfrm>
            <a:off x="2454352" y="2974237"/>
            <a:ext cx="5281760" cy="937984"/>
            <a:chOff x="2339752" y="3110701"/>
            <a:chExt cx="5472608" cy="1091375"/>
          </a:xfrm>
        </p:grpSpPr>
        <p:pic>
          <p:nvPicPr>
            <p:cNvPr id="4" name="Рисунок 3" descr="txp_fi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2339752" y="3110701"/>
              <a:ext cx="3456384" cy="410052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2" name="Рисунок 11" descr="txp_fi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2339752" y="3645024"/>
              <a:ext cx="5472608" cy="557052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29" name="Рисунок 2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39752" y="4565758"/>
            <a:ext cx="5171535" cy="721031"/>
          </a:xfrm>
          <a:prstGeom prst="rect">
            <a:avLst/>
          </a:prstGeom>
          <a:noFill/>
          <a:ln/>
          <a:effectLst/>
        </p:spPr>
      </p:pic>
      <p:pic>
        <p:nvPicPr>
          <p:cNvPr id="25" name="Рисунок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3289619" y="5749070"/>
            <a:ext cx="4896453" cy="382511"/>
          </a:xfrm>
          <a:prstGeom prst="rect">
            <a:avLst/>
          </a:prstGeom>
          <a:noFill/>
          <a:ln/>
          <a:effectLst/>
        </p:spPr>
      </p:pic>
      <p:sp>
        <p:nvSpPr>
          <p:cNvPr id="13" name="Прямоугольник 12"/>
          <p:cNvSpPr/>
          <p:nvPr/>
        </p:nvSpPr>
        <p:spPr>
          <a:xfrm>
            <a:off x="1039460" y="2531653"/>
            <a:ext cx="66966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333FF"/>
                </a:solidFill>
              </a:rPr>
              <a:t>Heat kernel  (Schwinger-DeWitt) expansion for minimal second order operators</a:t>
            </a:r>
            <a:endParaRPr lang="en-US" sz="1600" dirty="0">
              <a:solidFill>
                <a:srgbClr val="3333FF"/>
              </a:solidFill>
              <a:latin typeface="cmmi1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57371" y="5805008"/>
            <a:ext cx="2232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333FF"/>
                </a:solidFill>
              </a:rPr>
              <a:t>One-loop divergences</a:t>
            </a:r>
            <a:endParaRPr lang="en-US" sz="1600" dirty="0">
              <a:solidFill>
                <a:srgbClr val="3333FF"/>
              </a:solidFill>
              <a:latin typeface="cmmi1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99592" y="980728"/>
            <a:ext cx="18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333FF"/>
                </a:solidFill>
              </a:rPr>
              <a:t>One-loop effective action</a:t>
            </a:r>
            <a:endParaRPr lang="en-US" sz="1600" dirty="0">
              <a:solidFill>
                <a:srgbClr val="3333FF"/>
              </a:solidFill>
              <a:latin typeface="cmmi10"/>
            </a:endParaRPr>
          </a:p>
        </p:txBody>
      </p:sp>
      <p:pic>
        <p:nvPicPr>
          <p:cNvPr id="19" name="Рисунок 1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2555776" y="1700808"/>
            <a:ext cx="1467686" cy="262399"/>
          </a:xfrm>
          <a:prstGeom prst="rect">
            <a:avLst/>
          </a:prstGeom>
          <a:noFill/>
          <a:ln/>
          <a:effectLst/>
        </p:spPr>
      </p:pic>
      <p:sp>
        <p:nvSpPr>
          <p:cNvPr id="20" name="Прямоугольник 19"/>
          <p:cNvSpPr/>
          <p:nvPr/>
        </p:nvSpPr>
        <p:spPr>
          <a:xfrm>
            <a:off x="971600" y="1700808"/>
            <a:ext cx="1512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333FF"/>
                </a:solidFill>
              </a:rPr>
              <a:t>Action Hessian</a:t>
            </a:r>
            <a:endParaRPr lang="en-US" sz="1600" dirty="0">
              <a:solidFill>
                <a:srgbClr val="3333FF"/>
              </a:solidFill>
              <a:latin typeface="cmmi1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067944" y="1700808"/>
            <a:ext cx="2520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333FF"/>
                </a:solidFill>
              </a:rPr>
              <a:t>acting in the space of fields </a:t>
            </a:r>
            <a:endParaRPr lang="en-US" sz="1600" dirty="0">
              <a:solidFill>
                <a:srgbClr val="3333FF"/>
              </a:solidFill>
              <a:latin typeface="cmmi10"/>
            </a:endParaRPr>
          </a:p>
        </p:txBody>
      </p:sp>
      <p:pic>
        <p:nvPicPr>
          <p:cNvPr id="23" name="Рисунок 2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6444208" y="1694011"/>
            <a:ext cx="981505" cy="252520"/>
          </a:xfrm>
          <a:prstGeom prst="rect">
            <a:avLst/>
          </a:prstGeom>
          <a:noFill/>
          <a:ln/>
          <a:effectLst/>
        </p:spPr>
      </p:pic>
      <p:sp>
        <p:nvSpPr>
          <p:cNvPr id="26" name="Прямоугольник 25"/>
          <p:cNvSpPr/>
          <p:nvPr/>
        </p:nvSpPr>
        <p:spPr>
          <a:xfrm>
            <a:off x="971600" y="4095429"/>
            <a:ext cx="4104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333FF"/>
                </a:solidFill>
              </a:rPr>
              <a:t>Schwinger-DeWitt (</a:t>
            </a:r>
            <a:r>
              <a:rPr lang="en-US" sz="1400" i="1" dirty="0" err="1">
                <a:solidFill>
                  <a:srgbClr val="3333FF"/>
                </a:solidFill>
              </a:rPr>
              <a:t>Gilkey-Seely</a:t>
            </a:r>
            <a:r>
              <a:rPr lang="en-US" sz="1400" i="1" dirty="0">
                <a:solidFill>
                  <a:srgbClr val="3333FF"/>
                </a:solidFill>
              </a:rPr>
              <a:t>) coefficients</a:t>
            </a:r>
            <a:endParaRPr lang="en-US" sz="1600" dirty="0">
              <a:solidFill>
                <a:srgbClr val="FF0000"/>
              </a:solidFill>
              <a:latin typeface="cmmi1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72612D6-0742-4356-9C1B-8802B0F31181}"/>
              </a:ext>
            </a:extLst>
          </p:cNvPr>
          <p:cNvGrpSpPr/>
          <p:nvPr/>
        </p:nvGrpSpPr>
        <p:grpSpPr>
          <a:xfrm>
            <a:off x="899592" y="1887195"/>
            <a:ext cx="7560840" cy="338554"/>
            <a:chOff x="899592" y="1587467"/>
            <a:chExt cx="7560840" cy="33855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899592" y="1587467"/>
              <a:ext cx="701052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solidFill>
                    <a:srgbClr val="3333FF"/>
                  </a:solidFill>
                </a:rPr>
                <a:t>Structure of operators on a static 3-metric background with generic 3-metric </a:t>
              </a:r>
              <a:endParaRPr lang="en-US" sz="1800" dirty="0">
                <a:solidFill>
                  <a:srgbClr val="3333FF"/>
                </a:solidFill>
                <a:latin typeface="cmmi10"/>
              </a:endParaRPr>
            </a:p>
          </p:txBody>
        </p:sp>
        <p:pic>
          <p:nvPicPr>
            <p:cNvPr id="31" name="Рисунок 30" descr="\documentclass{slides}&#10;\pagestyle{empty}&#10;\usepackage{amsfonts}&#10;\usepackage{amssymb}&#10;%\usepackage{amsfonts}&#10;\usepackage{amsmath}&#10;\def\baselinestretch{1.4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gamma_{ij}({\bf x})&#10;\end{eqnarray*}&#10;\end{document}&#10;" title="IguanaTex Bitmap Display">
              <a:extLst>
                <a:ext uri="{FF2B5EF4-FFF2-40B4-BE49-F238E27FC236}">
                  <a16:creationId xmlns:a16="http://schemas.microsoft.com/office/drawing/2014/main" id="{EDCBE33A-1552-459B-B0BC-24F049E49E87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0112" y="1617821"/>
              <a:ext cx="550320" cy="288663"/>
            </a:xfrm>
            <a:prstGeom prst="rect">
              <a:avLst/>
            </a:prstGeom>
            <a:solidFill>
              <a:srgbClr val="FFFFFF"/>
            </a:solidFill>
            <a:ln/>
            <a:effectLst/>
          </p:spPr>
        </p:pic>
      </p:grpSp>
      <p:sp>
        <p:nvSpPr>
          <p:cNvPr id="8" name="Прямоугольник 7"/>
          <p:cNvSpPr/>
          <p:nvPr/>
        </p:nvSpPr>
        <p:spPr>
          <a:xfrm>
            <a:off x="899592" y="63246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3333FF"/>
                </a:solidFill>
              </a:rPr>
              <a:t>However, in </a:t>
            </a:r>
            <a:r>
              <a:rPr lang="en-US" sz="1800" i="1" dirty="0" err="1">
                <a:solidFill>
                  <a:srgbClr val="3333FF"/>
                </a:solidFill>
              </a:rPr>
              <a:t>Horava</a:t>
            </a:r>
            <a:r>
              <a:rPr lang="en-US" sz="1800" i="1" dirty="0">
                <a:solidFill>
                  <a:srgbClr val="3333FF"/>
                </a:solidFill>
              </a:rPr>
              <a:t> gravity operators are </a:t>
            </a:r>
            <a:r>
              <a:rPr lang="en-US" sz="1800" i="1" dirty="0">
                <a:solidFill>
                  <a:srgbClr val="FF0000"/>
                </a:solidFill>
              </a:rPr>
              <a:t>nonminimal</a:t>
            </a:r>
            <a:endParaRPr lang="en-US" dirty="0">
              <a:solidFill>
                <a:srgbClr val="FF0000"/>
              </a:solidFill>
              <a:latin typeface="cmmi10"/>
            </a:endParaRPr>
          </a:p>
        </p:txBody>
      </p:sp>
      <p:pic>
        <p:nvPicPr>
          <p:cNvPr id="13" name="Рисунок 12" descr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hat F(\nabla)=-\hat 1\, \partial^2_\tau&#10;+\hat{\mathbb{F}}(\nabla)&#10;\end{eqnarray*}&#10;\end{document}&#10;" title="IguanaTex Bitmap Display">
            <a:extLst>
              <a:ext uri="{FF2B5EF4-FFF2-40B4-BE49-F238E27FC236}">
                <a16:creationId xmlns:a16="http://schemas.microsoft.com/office/drawing/2014/main" id="{5AFE38CB-71C7-4DFF-9229-979FD5B8BBC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01" y="2448075"/>
            <a:ext cx="2137925" cy="315879"/>
          </a:xfrm>
          <a:prstGeom prst="rect">
            <a:avLst/>
          </a:prstGeom>
          <a:solidFill>
            <a:srgbClr val="FFFFFF"/>
          </a:solidFill>
          <a:ln/>
          <a:effectLst/>
        </p:spPr>
      </p:pic>
      <p:pic>
        <p:nvPicPr>
          <p:cNvPr id="7" name="Рисунок 6" descr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hat{\mathbb{F}}=&#10;\Big\{\mathbb{F}^{\;\;kl}_{ij},&#10;\mathbb{F}^{k}_{\;i}\Big\}\sim \nabla^6+R\nabla^4+R^2\nabla^2+R^3&#10;\end{eqnarray*}&#10;\end{document}&#10;" title="IguanaTex Bitmap Display">
            <a:extLst>
              <a:ext uri="{FF2B5EF4-FFF2-40B4-BE49-F238E27FC236}">
                <a16:creationId xmlns:a16="http://schemas.microsoft.com/office/drawing/2014/main" id="{A1FE67FA-6CA8-409F-838F-6D19D867D7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52" y="2399939"/>
            <a:ext cx="4288595" cy="461765"/>
          </a:xfrm>
          <a:prstGeom prst="rect">
            <a:avLst/>
          </a:prstGeom>
          <a:solidFill>
            <a:srgbClr val="FFFFFF"/>
          </a:solidFill>
          <a:ln/>
          <a:effectLst/>
        </p:spPr>
      </p:pic>
      <p:sp>
        <p:nvSpPr>
          <p:cNvPr id="18" name="Прямоугольник 17"/>
          <p:cNvSpPr/>
          <p:nvPr/>
        </p:nvSpPr>
        <p:spPr>
          <a:xfrm>
            <a:off x="3149935" y="3128901"/>
            <a:ext cx="2530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3333FF"/>
                </a:solidFill>
              </a:rPr>
              <a:t>space parts of metric and vector </a:t>
            </a:r>
          </a:p>
          <a:p>
            <a:r>
              <a:rPr lang="en-US" sz="1200" i="1" dirty="0">
                <a:solidFill>
                  <a:srgbClr val="3333FF"/>
                </a:solidFill>
              </a:rPr>
              <a:t>(shifts and ghosts) operators:</a:t>
            </a:r>
            <a:endParaRPr lang="en-US" sz="1400" dirty="0">
              <a:solidFill>
                <a:srgbClr val="3333FF"/>
              </a:solidFill>
              <a:latin typeface="cmmi10"/>
            </a:endParaRPr>
          </a:p>
        </p:txBody>
      </p:sp>
      <p:pic>
        <p:nvPicPr>
          <p:cNvPr id="25" name="Рисунок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929226" y="4689503"/>
            <a:ext cx="5706763" cy="834421"/>
          </a:xfrm>
          <a:prstGeom prst="rect">
            <a:avLst/>
          </a:prstGeom>
          <a:noFill/>
          <a:ln/>
          <a:effectLst/>
        </p:spPr>
      </p:pic>
      <p:sp>
        <p:nvSpPr>
          <p:cNvPr id="6" name="Облачко с текстом: прямоугольное 5">
            <a:extLst>
              <a:ext uri="{FF2B5EF4-FFF2-40B4-BE49-F238E27FC236}">
                <a16:creationId xmlns:a16="http://schemas.microsoft.com/office/drawing/2014/main" id="{9FFB7D0D-F6EC-4518-BF43-599ACEC93164}"/>
              </a:ext>
            </a:extLst>
          </p:cNvPr>
          <p:cNvSpPr/>
          <p:nvPr/>
        </p:nvSpPr>
        <p:spPr>
          <a:xfrm>
            <a:off x="3059832" y="3082358"/>
            <a:ext cx="2530410" cy="510986"/>
          </a:xfrm>
          <a:prstGeom prst="wedgeRectCallout">
            <a:avLst>
              <a:gd name="adj1" fmla="val -39587"/>
              <a:gd name="adj2" fmla="val -109554"/>
            </a:avLst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078923A-071B-4A9D-9553-D793E98A3D7E}"/>
              </a:ext>
            </a:extLst>
          </p:cNvPr>
          <p:cNvGrpSpPr/>
          <p:nvPr/>
        </p:nvGrpSpPr>
        <p:grpSpPr>
          <a:xfrm>
            <a:off x="902845" y="1305652"/>
            <a:ext cx="5541363" cy="338554"/>
            <a:chOff x="1250487" y="1549613"/>
            <a:chExt cx="5541363" cy="338554"/>
          </a:xfrm>
        </p:grpSpPr>
        <p:pic>
          <p:nvPicPr>
            <p:cNvPr id="19" name="Рисунок 18" descr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varphi(x)=h_{ij}(x), n^i(x)\;\;+\;\;FP\;\;ghosts &#10;\end{eqnarray*}&#10;\end{document}&#10;" title="IguanaTex Bitmap Display">
              <a:extLst>
                <a:ext uri="{FF2B5EF4-FFF2-40B4-BE49-F238E27FC236}">
                  <a16:creationId xmlns:a16="http://schemas.microsoft.com/office/drawing/2014/main" id="{4B6386F5-5CFF-4FEE-83BF-ECE95FAB294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1561031"/>
              <a:ext cx="3299970" cy="315906"/>
            </a:xfrm>
            <a:prstGeom prst="rect">
              <a:avLst/>
            </a:prstGeom>
            <a:solidFill>
              <a:srgbClr val="FFFFFF"/>
            </a:solidFill>
            <a:ln/>
            <a:effectLst/>
          </p:spPr>
        </p:pic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8079893-004A-4316-BA5A-A85F939F9FDA}"/>
                </a:ext>
              </a:extLst>
            </p:cNvPr>
            <p:cNvSpPr/>
            <p:nvPr/>
          </p:nvSpPr>
          <p:spPr>
            <a:xfrm>
              <a:off x="1250487" y="1549613"/>
              <a:ext cx="224139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solidFill>
                    <a:srgbClr val="3333FF"/>
                  </a:solidFill>
                </a:rPr>
                <a:t>Set of quantum fields</a:t>
              </a:r>
              <a:endParaRPr lang="en-US" sz="1800" dirty="0">
                <a:solidFill>
                  <a:srgbClr val="FF0000"/>
                </a:solidFill>
                <a:latin typeface="cmmi1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9D78771-157A-44A1-9706-CD395EEBABEB}"/>
              </a:ext>
            </a:extLst>
          </p:cNvPr>
          <p:cNvGrpSpPr/>
          <p:nvPr/>
        </p:nvGrpSpPr>
        <p:grpSpPr>
          <a:xfrm>
            <a:off x="1043608" y="4055221"/>
            <a:ext cx="6007603" cy="338554"/>
            <a:chOff x="885169" y="3867299"/>
            <a:chExt cx="6408712" cy="33855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885169" y="3867299"/>
              <a:ext cx="64087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solidFill>
                    <a:srgbClr val="3333FF"/>
                  </a:solidFill>
                </a:rPr>
                <a:t>Example  –  for the ghost operator  in         -family of gauges:</a:t>
              </a:r>
              <a:endParaRPr lang="en-US" sz="1800" dirty="0">
                <a:solidFill>
                  <a:srgbClr val="3333FF"/>
                </a:solidFill>
                <a:latin typeface="cmmi10"/>
              </a:endParaRPr>
            </a:p>
          </p:txBody>
        </p:sp>
        <p:pic>
          <p:nvPicPr>
            <p:cNvPr id="23" name="Рисунок 22" descr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color{red}\sigma,\xi&#10;\end{eqnarray*}&#10;\end{document}&#10;" title="IguanaTex Bitmap Display">
              <a:extLst>
                <a:ext uri="{FF2B5EF4-FFF2-40B4-BE49-F238E27FC236}">
                  <a16:creationId xmlns:a16="http://schemas.microsoft.com/office/drawing/2014/main" id="{57F0E09B-5AB8-4345-951B-84B785B3A479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1793" y="3902377"/>
              <a:ext cx="324036" cy="249708"/>
            </a:xfrm>
            <a:prstGeom prst="rect">
              <a:avLst/>
            </a:prstGeom>
            <a:solidFill>
              <a:srgbClr val="FFFFFF"/>
            </a:solidFill>
            <a:ln/>
            <a:effectLst/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23262"/>
            <a:ext cx="65527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333FF"/>
                </a:solidFill>
              </a:rPr>
              <a:t>Extension to </a:t>
            </a:r>
            <a:r>
              <a:rPr lang="en-US" sz="1400" b="1" i="1" dirty="0">
                <a:solidFill>
                  <a:srgbClr val="3333FF"/>
                </a:solidFill>
              </a:rPr>
              <a:t>non-minimal and higher-derivative operators </a:t>
            </a:r>
            <a:r>
              <a:rPr lang="en-US" sz="1400" i="1" dirty="0">
                <a:solidFill>
                  <a:srgbClr val="3333FF"/>
                </a:solidFill>
              </a:rPr>
              <a:t>-- the method of </a:t>
            </a:r>
            <a:r>
              <a:rPr lang="en-US" sz="1400" i="1" dirty="0">
                <a:solidFill>
                  <a:srgbClr val="FF0000"/>
                </a:solidFill>
              </a:rPr>
              <a:t>universal functional traces </a:t>
            </a:r>
            <a:r>
              <a:rPr lang="en-US" sz="1400" i="1" dirty="0">
                <a:solidFill>
                  <a:srgbClr val="3333FF"/>
                </a:solidFill>
              </a:rPr>
              <a:t>(I. Jack and H. Osborn (1984), </a:t>
            </a:r>
            <a:r>
              <a:rPr lang="en-US" sz="1400" i="1" dirty="0" err="1">
                <a:solidFill>
                  <a:srgbClr val="3333FF"/>
                </a:solidFill>
              </a:rPr>
              <a:t>G.A.Vilkovisky</a:t>
            </a:r>
            <a:r>
              <a:rPr lang="en-US" sz="1400" i="1" dirty="0">
                <a:solidFill>
                  <a:srgbClr val="3333FF"/>
                </a:solidFill>
              </a:rPr>
              <a:t> &amp; A.B.,  Phys. Rept. 119 (1985) 1)</a:t>
            </a:r>
          </a:p>
        </p:txBody>
      </p:sp>
      <p:pic>
        <p:nvPicPr>
          <p:cNvPr id="7" name="Рисунок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019219" y="1676380"/>
            <a:ext cx="4848733" cy="863405"/>
          </a:xfrm>
          <a:prstGeom prst="rect">
            <a:avLst/>
          </a:prstGeom>
          <a:noFill/>
          <a:ln/>
          <a:effectLst/>
        </p:spPr>
      </p:pic>
      <p:pic>
        <p:nvPicPr>
          <p:cNvPr id="10" name="Рисунок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019219" y="3429000"/>
            <a:ext cx="4617313" cy="524893"/>
          </a:xfrm>
          <a:prstGeom prst="rect">
            <a:avLst/>
          </a:prstGeom>
          <a:noFill/>
          <a:ln/>
          <a:effectLst/>
        </p:spPr>
      </p:pic>
      <p:sp>
        <p:nvSpPr>
          <p:cNvPr id="11" name="Прямоугольник 10"/>
          <p:cNvSpPr/>
          <p:nvPr/>
        </p:nvSpPr>
        <p:spPr>
          <a:xfrm>
            <a:off x="4282020" y="4149080"/>
            <a:ext cx="2160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universal functional traces</a:t>
            </a:r>
            <a:endParaRPr lang="en-US" sz="1200" b="1" i="1" dirty="0">
              <a:solidFill>
                <a:srgbClr val="FF0000"/>
              </a:solidFill>
              <a:latin typeface="cmmi1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5218124" y="3933056"/>
            <a:ext cx="0" cy="216024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nabla...\nabla\frac{\hat 1}{\Box^n}\,\delta(x,y)\,&#10;\Big|_{\,y=x}^{\,\rm div} =\frac{(-1)^n}{\varGamma(n)}&#10;\nabla...\nabla\int_0^\infty ds\,s^{n-1}\,e^{s\Box}\,\hat\delta(x,y)\,&#10;    \Big|_{\,y=x}^{\,\rm div}&#10;\end{eqnarray*}&#10;\end{document}&#10;" title="IguanaTex Bitmap Display">
            <a:extLst>
              <a:ext uri="{FF2B5EF4-FFF2-40B4-BE49-F238E27FC236}">
                <a16:creationId xmlns:a16="http://schemas.microsoft.com/office/drawing/2014/main" id="{33F5703A-AA48-4C38-84DF-126664E8CB8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52" y="4725144"/>
            <a:ext cx="5806081" cy="524892"/>
          </a:xfrm>
          <a:prstGeom prst="rect">
            <a:avLst/>
          </a:prstGeom>
          <a:solidFill>
            <a:srgbClr val="FFFFFF"/>
          </a:solidFill>
          <a:ln/>
          <a:effectLst/>
        </p:spPr>
      </p:pic>
      <p:sp>
        <p:nvSpPr>
          <p:cNvPr id="15" name="Прямоугольник 14"/>
          <p:cNvSpPr/>
          <p:nvPr/>
        </p:nvSpPr>
        <p:spPr>
          <a:xfrm>
            <a:off x="5679114" y="5445227"/>
            <a:ext cx="2376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3333FF"/>
                </a:solidFill>
              </a:rPr>
              <a:t>Schwinger-DeWitt expansion</a:t>
            </a:r>
            <a:endParaRPr lang="en-US" sz="1400" dirty="0">
              <a:solidFill>
                <a:srgbClr val="FF0000"/>
              </a:solidFill>
              <a:latin typeface="cmmi1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6759234" y="5157195"/>
            <a:ext cx="0" cy="216024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792E9AB-A51F-4763-BAF1-52EAD6215D0B}"/>
              </a:ext>
            </a:extLst>
          </p:cNvPr>
          <p:cNvSpPr/>
          <p:nvPr/>
        </p:nvSpPr>
        <p:spPr>
          <a:xfrm>
            <a:off x="1115616" y="1684703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Idea:</a:t>
            </a:r>
            <a:endParaRPr lang="en-US" sz="1800" dirty="0">
              <a:solidFill>
                <a:srgbClr val="FF0000"/>
              </a:solidFill>
              <a:latin typeface="cmmi10"/>
            </a:endParaRPr>
          </a:p>
        </p:txBody>
      </p:sp>
      <p:sp>
        <p:nvSpPr>
          <p:cNvPr id="14" name="Стрелка вниз 9">
            <a:extLst>
              <a:ext uri="{FF2B5EF4-FFF2-40B4-BE49-F238E27FC236}">
                <a16:creationId xmlns:a16="http://schemas.microsoft.com/office/drawing/2014/main" id="{2280BB4A-23EF-4A55-811A-D46BBF9FE56F}"/>
              </a:ext>
            </a:extLst>
          </p:cNvPr>
          <p:cNvSpPr/>
          <p:nvPr/>
        </p:nvSpPr>
        <p:spPr>
          <a:xfrm>
            <a:off x="4081296" y="2708907"/>
            <a:ext cx="360040" cy="524893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{\rm Tr}_{\color{red}4}\ln(-\partial^2_\tau+\mathbb{F})=&#10;-\int_0^\infty\frac{ds}{s}\,&#10;{\rm Tr}_{\color{red}4} e^{-s(-\partial^2_\tau+\mathbb{F})}=&#10;-\int d\tau\;  {\rm Tr}_{\color{red}3}\sqrt{{\mathbb{F}}}&#10;\end{eqnarray*}&#10;\end{document}&#10;" title="IguanaTex Bitmap Display">
            <a:extLst>
              <a:ext uri="{FF2B5EF4-FFF2-40B4-BE49-F238E27FC236}">
                <a16:creationId xmlns:a16="http://schemas.microsoft.com/office/drawing/2014/main" id="{184A0A0D-6CCA-49A7-B0DB-2A8ED6FCDD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47" y="1291267"/>
            <a:ext cx="6378496" cy="477573"/>
          </a:xfrm>
          <a:prstGeom prst="rect">
            <a:avLst/>
          </a:prstGeom>
          <a:solidFill>
            <a:srgbClr val="FFFFFF"/>
          </a:solidFill>
          <a:ln/>
          <a:effectLst/>
        </p:spPr>
      </p:pic>
      <p:sp>
        <p:nvSpPr>
          <p:cNvPr id="12" name="Прямоугольник 11"/>
          <p:cNvSpPr/>
          <p:nvPr/>
        </p:nvSpPr>
        <p:spPr>
          <a:xfrm>
            <a:off x="971600" y="620688"/>
            <a:ext cx="7272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3333FF"/>
                </a:solidFill>
              </a:rPr>
              <a:t>Dimensional reduction </a:t>
            </a:r>
            <a:r>
              <a:rPr lang="en-US" sz="1600" i="1" dirty="0">
                <a:solidFill>
                  <a:srgbClr val="3333FF"/>
                </a:solidFill>
              </a:rPr>
              <a:t>method on a static background with </a:t>
            </a:r>
            <a:r>
              <a:rPr lang="en-US" sz="1600" i="1" dirty="0">
                <a:solidFill>
                  <a:srgbClr val="FF0000"/>
                </a:solidFill>
              </a:rPr>
              <a:t>generic</a:t>
            </a:r>
            <a:r>
              <a:rPr lang="en-US" sz="1600" i="1" dirty="0">
                <a:solidFill>
                  <a:srgbClr val="3333FF"/>
                </a:solidFill>
              </a:rPr>
              <a:t> 3-metric</a:t>
            </a:r>
            <a:endParaRPr lang="en-US" sz="1800" dirty="0">
              <a:solidFill>
                <a:srgbClr val="3333FF"/>
              </a:solidFill>
              <a:latin typeface="cmmi1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2260458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How to proceed with the square root  of the 6-th order differential operator?</a:t>
            </a:r>
            <a:endParaRPr lang="en-US" sz="1800" dirty="0">
              <a:solidFill>
                <a:srgbClr val="3333FF"/>
              </a:solidFill>
              <a:latin typeface="cmmi10"/>
            </a:endParaRPr>
          </a:p>
        </p:txBody>
      </p:sp>
      <p:pic>
        <p:nvPicPr>
          <p:cNvPr id="13" name="Рисунок 1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223628" y="2678607"/>
            <a:ext cx="5832648" cy="577490"/>
          </a:xfrm>
          <a:prstGeom prst="rect">
            <a:avLst/>
          </a:prstGeom>
          <a:noFill/>
          <a:ln/>
          <a:effectLst/>
        </p:spPr>
      </p:pic>
      <p:pic>
        <p:nvPicPr>
          <p:cNvPr id="15" name="Рисунок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051720" y="4541614"/>
            <a:ext cx="4392055" cy="613956"/>
          </a:xfrm>
          <a:prstGeom prst="rect">
            <a:avLst/>
          </a:prstGeom>
          <a:noFill/>
          <a:ln/>
          <a:effectLst/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9D64D4E-C28B-4AAB-8777-3621A4C379FB}"/>
              </a:ext>
            </a:extLst>
          </p:cNvPr>
          <p:cNvGrpSpPr/>
          <p:nvPr/>
        </p:nvGrpSpPr>
        <p:grpSpPr>
          <a:xfrm>
            <a:off x="1062206" y="4048753"/>
            <a:ext cx="6602416" cy="405405"/>
            <a:chOff x="971600" y="4802309"/>
            <a:chExt cx="6602416" cy="405405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971600" y="4802309"/>
              <a:ext cx="619268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 err="1">
                  <a:solidFill>
                    <a:srgbClr val="FF0000"/>
                  </a:solidFill>
                </a:rPr>
                <a:t>Pseudodifferential</a:t>
              </a:r>
              <a:r>
                <a:rPr lang="en-US" sz="1600" i="1" dirty="0">
                  <a:solidFill>
                    <a:srgbClr val="3333FF"/>
                  </a:solidFill>
                </a:rPr>
                <a:t> operator – infinite series in curvature invariants</a:t>
              </a:r>
              <a:endParaRPr lang="en-US" sz="1800" dirty="0">
                <a:solidFill>
                  <a:srgbClr val="3333FF"/>
                </a:solidFill>
                <a:latin typeface="cmmi10"/>
              </a:endParaRPr>
            </a:p>
          </p:txBody>
        </p:sp>
        <p:pic>
          <p:nvPicPr>
            <p:cNvPr id="20" name="Рисунок 19" descr="txp_fi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7069960" y="4919682"/>
              <a:ext cx="504056" cy="288032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4" name="Облачко с текстом: прямоугольное 13">
            <a:extLst>
              <a:ext uri="{FF2B5EF4-FFF2-40B4-BE49-F238E27FC236}">
                <a16:creationId xmlns:a16="http://schemas.microsoft.com/office/drawing/2014/main" id="{D0FBAFE4-B0CD-4A6C-9866-724E9C3C2C01}"/>
              </a:ext>
            </a:extLst>
          </p:cNvPr>
          <p:cNvSpPr/>
          <p:nvPr/>
        </p:nvSpPr>
        <p:spPr>
          <a:xfrm>
            <a:off x="7524328" y="1845372"/>
            <a:ext cx="1142284" cy="338554"/>
          </a:xfrm>
          <a:prstGeom prst="wedgeRectCallout">
            <a:avLst>
              <a:gd name="adj1" fmla="val -44200"/>
              <a:gd name="adj2" fmla="val -112570"/>
            </a:avLst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5AB9D5-B358-480F-9CED-7FF078F096C5}"/>
              </a:ext>
            </a:extLst>
          </p:cNvPr>
          <p:cNvSpPr txBox="1"/>
          <p:nvPr/>
        </p:nvSpPr>
        <p:spPr>
          <a:xfrm>
            <a:off x="7544833" y="1875277"/>
            <a:ext cx="1164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square root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1" name="Стрелка вниз 9">
            <a:extLst>
              <a:ext uri="{FF2B5EF4-FFF2-40B4-BE49-F238E27FC236}">
                <a16:creationId xmlns:a16="http://schemas.microsoft.com/office/drawing/2014/main" id="{5EAA837A-41E8-48D5-8B56-423B9431DB0E}"/>
              </a:ext>
            </a:extLst>
          </p:cNvPr>
          <p:cNvSpPr/>
          <p:nvPr/>
        </p:nvSpPr>
        <p:spPr>
          <a:xfrm>
            <a:off x="4183394" y="3369553"/>
            <a:ext cx="360040" cy="524893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txp_fig">
            <a:extLst>
              <a:ext uri="{FF2B5EF4-FFF2-40B4-BE49-F238E27FC236}">
                <a16:creationId xmlns:a16="http://schemas.microsoft.com/office/drawing/2014/main" id="{9E0D5712-4BCF-4456-B0D7-D957CFCFF5E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207382" y="5747812"/>
            <a:ext cx="6885798" cy="546629"/>
          </a:xfrm>
          <a:prstGeom prst="rect">
            <a:avLst/>
          </a:prstGeom>
          <a:noFill/>
          <a:ln/>
          <a:effectLst/>
        </p:spPr>
      </p:pic>
      <p:sp>
        <p:nvSpPr>
          <p:cNvPr id="24" name="Стрелка вниз 9">
            <a:extLst>
              <a:ext uri="{FF2B5EF4-FFF2-40B4-BE49-F238E27FC236}">
                <a16:creationId xmlns:a16="http://schemas.microsoft.com/office/drawing/2014/main" id="{6A8341CE-FF30-4E7B-9BD6-E2ECBC970855}"/>
              </a:ext>
            </a:extLst>
          </p:cNvPr>
          <p:cNvSpPr/>
          <p:nvPr/>
        </p:nvSpPr>
        <p:spPr>
          <a:xfrm>
            <a:off x="4183394" y="5133856"/>
            <a:ext cx="360040" cy="524893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блачко с текстом: прямоугольное 24">
            <a:extLst>
              <a:ext uri="{FF2B5EF4-FFF2-40B4-BE49-F238E27FC236}">
                <a16:creationId xmlns:a16="http://schemas.microsoft.com/office/drawing/2014/main" id="{62993AA6-1892-4110-9680-05C55B98ED92}"/>
              </a:ext>
            </a:extLst>
          </p:cNvPr>
          <p:cNvSpPr/>
          <p:nvPr/>
        </p:nvSpPr>
        <p:spPr>
          <a:xfrm>
            <a:off x="7592538" y="4959684"/>
            <a:ext cx="1142284" cy="690873"/>
          </a:xfrm>
          <a:prstGeom prst="wedgeRectCallout">
            <a:avLst>
              <a:gd name="adj1" fmla="val -96999"/>
              <a:gd name="adj2" fmla="val 56921"/>
            </a:avLst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FC48FE-F5B2-44EE-A7D9-302942D2ABBF}"/>
              </a:ext>
            </a:extLst>
          </p:cNvPr>
          <p:cNvSpPr txBox="1"/>
          <p:nvPr/>
        </p:nvSpPr>
        <p:spPr>
          <a:xfrm>
            <a:off x="7609779" y="5003735"/>
            <a:ext cx="1164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3D universal </a:t>
            </a:r>
          </a:p>
          <a:p>
            <a:r>
              <a:rPr lang="en-US" sz="1200" b="1" i="1" dirty="0">
                <a:solidFill>
                  <a:srgbClr val="FF0000"/>
                </a:solidFill>
              </a:rPr>
              <a:t>Functional traces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3333FF"/>
                </a:solidFill>
              </a:rPr>
              <a:t>Results for beta functions of (3+1)-dimensional </a:t>
            </a:r>
            <a:r>
              <a:rPr lang="en-US" sz="1800" b="1" i="1" dirty="0" err="1">
                <a:solidFill>
                  <a:srgbClr val="3333FF"/>
                </a:solidFill>
              </a:rPr>
              <a:t>Horava</a:t>
            </a:r>
            <a:r>
              <a:rPr lang="en-US" sz="1800" b="1" i="1" dirty="0">
                <a:solidFill>
                  <a:srgbClr val="3333FF"/>
                </a:solidFill>
              </a:rPr>
              <a:t> gravity</a:t>
            </a:r>
            <a:endParaRPr lang="en-US" b="1" dirty="0">
              <a:solidFill>
                <a:srgbClr val="3333FF"/>
              </a:solidFill>
              <a:latin typeface="cmmi10"/>
            </a:endParaRPr>
          </a:p>
        </p:txBody>
      </p:sp>
      <p:pic>
        <p:nvPicPr>
          <p:cNvPr id="3" name="Рисунок 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115616" y="980728"/>
            <a:ext cx="4248472" cy="438610"/>
          </a:xfrm>
          <a:prstGeom prst="rect">
            <a:avLst/>
          </a:prstGeom>
          <a:noFill/>
          <a:ln/>
          <a:effectLst/>
        </p:spPr>
      </p:pic>
      <p:pic>
        <p:nvPicPr>
          <p:cNvPr id="5" name="Рисунок 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043608" y="1556792"/>
            <a:ext cx="6923481" cy="308616"/>
          </a:xfrm>
          <a:prstGeom prst="rect">
            <a:avLst/>
          </a:prstGeom>
          <a:noFill/>
          <a:ln/>
          <a:effectLst/>
        </p:spPr>
      </p:pic>
      <p:pic>
        <p:nvPicPr>
          <p:cNvPr id="20" name="Рисунок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141954" y="2626615"/>
            <a:ext cx="5995996" cy="497586"/>
          </a:xfrm>
          <a:prstGeom prst="rect">
            <a:avLst/>
          </a:prstGeom>
          <a:noFill/>
          <a:ln/>
          <a:effectLst/>
        </p:spPr>
      </p:pic>
      <p:pic>
        <p:nvPicPr>
          <p:cNvPr id="25" name="Рисунок 2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115616" y="3683811"/>
            <a:ext cx="6912769" cy="1503369"/>
          </a:xfrm>
          <a:prstGeom prst="rect">
            <a:avLst/>
          </a:prstGeom>
          <a:noFill/>
          <a:ln/>
          <a:effectLst/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767FEFF-1006-4718-93C8-92F463A68A51}"/>
              </a:ext>
            </a:extLst>
          </p:cNvPr>
          <p:cNvGrpSpPr/>
          <p:nvPr/>
        </p:nvGrpSpPr>
        <p:grpSpPr>
          <a:xfrm>
            <a:off x="1043608" y="2132856"/>
            <a:ext cx="5590183" cy="307777"/>
            <a:chOff x="1043608" y="2132856"/>
            <a:chExt cx="5590183" cy="30777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043608" y="2132856"/>
              <a:ext cx="36004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i="1" dirty="0">
                  <a:solidFill>
                    <a:srgbClr val="3333FF"/>
                  </a:solidFill>
                </a:rPr>
                <a:t>Six </a:t>
              </a:r>
              <a:r>
                <a:rPr lang="en-US" sz="1400" b="1" i="1" dirty="0">
                  <a:solidFill>
                    <a:srgbClr val="FF0000"/>
                  </a:solidFill>
                </a:rPr>
                <a:t>essential </a:t>
              </a:r>
              <a:r>
                <a:rPr lang="en-US" sz="1400" b="1" i="1" dirty="0">
                  <a:solidFill>
                    <a:srgbClr val="3333FF"/>
                  </a:solidFill>
                </a:rPr>
                <a:t>coupling constants</a:t>
              </a:r>
              <a:endParaRPr lang="en-US" sz="1600" b="1" dirty="0">
                <a:solidFill>
                  <a:srgbClr val="3333FF"/>
                </a:solidFill>
                <a:latin typeface="cmmi10"/>
              </a:endParaRPr>
            </a:p>
          </p:txBody>
        </p:sp>
        <p:pic>
          <p:nvPicPr>
            <p:cNvPr id="21" name="Рисунок 20" descr="txp_fi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4139952" y="2204864"/>
              <a:ext cx="2493839" cy="194701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27" name="Рисунок 26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1490989" y="5577552"/>
            <a:ext cx="3960440" cy="205898"/>
          </a:xfrm>
          <a:prstGeom prst="rect">
            <a:avLst/>
          </a:prstGeom>
          <a:noFill/>
          <a:ln/>
          <a:effectLst/>
        </p:spPr>
      </p:pic>
      <p:pic>
        <p:nvPicPr>
          <p:cNvPr id="16" name="Рисунок 15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1475448" y="5988066"/>
            <a:ext cx="4070746" cy="213079"/>
          </a:xfrm>
          <a:prstGeom prst="rect">
            <a:avLst/>
          </a:prstGeom>
          <a:noFill/>
          <a:ln/>
          <a:effectLst/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EB2F65F-6E9B-4A4B-B5BD-BB6CB2592E69}"/>
              </a:ext>
            </a:extLst>
          </p:cNvPr>
          <p:cNvSpPr/>
          <p:nvPr/>
        </p:nvSpPr>
        <p:spPr>
          <a:xfrm>
            <a:off x="539552" y="3513800"/>
            <a:ext cx="7776864" cy="1826196"/>
          </a:xfrm>
          <a:prstGeom prst="rect">
            <a:avLst/>
          </a:prstGeom>
          <a:solidFill>
            <a:srgbClr val="00FFFF">
              <a:alpha val="6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396305" y="2853358"/>
            <a:ext cx="8351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200" b="1">
              <a:solidFill>
                <a:srgbClr val="3333FF"/>
              </a:solidFill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395536" y="1124744"/>
            <a:ext cx="8496944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z="1400" b="1" i="1" dirty="0">
              <a:solidFill>
                <a:srgbClr val="3333FF"/>
              </a:solidFill>
            </a:endParaRPr>
          </a:p>
          <a:p>
            <a:pPr marL="285750" indent="-285750"/>
            <a:r>
              <a:rPr lang="en-US" sz="1600" b="1" i="1" dirty="0">
                <a:solidFill>
                  <a:srgbClr val="3333FF"/>
                </a:solidFill>
              </a:rPr>
              <a:t>              </a:t>
            </a:r>
            <a:r>
              <a:rPr lang="en-US" sz="1600" b="1" i="1" dirty="0" err="1">
                <a:solidFill>
                  <a:srgbClr val="3333FF"/>
                </a:solidFill>
              </a:rPr>
              <a:t>Horava</a:t>
            </a:r>
            <a:r>
              <a:rPr lang="en-US" sz="1600" b="1" i="1" dirty="0">
                <a:solidFill>
                  <a:srgbClr val="3333FF"/>
                </a:solidFill>
              </a:rPr>
              <a:t> gravity:</a:t>
            </a:r>
          </a:p>
          <a:p>
            <a:pPr marL="285750" indent="-285750"/>
            <a:endParaRPr lang="en-US" sz="1800" b="1" i="1" dirty="0">
              <a:solidFill>
                <a:srgbClr val="3333FF"/>
              </a:solidFill>
            </a:endParaRPr>
          </a:p>
          <a:p>
            <a:r>
              <a:rPr lang="en-US" sz="1600" b="1" i="1" dirty="0">
                <a:solidFill>
                  <a:srgbClr val="3333FF"/>
                </a:solidFill>
              </a:rPr>
              <a:t>	1) Renormalizable </a:t>
            </a:r>
            <a:r>
              <a:rPr lang="en-US" altLang="ru-RU" sz="1600" b="1" i="1" dirty="0" err="1">
                <a:solidFill>
                  <a:srgbClr val="3333FF"/>
                </a:solidFill>
              </a:rPr>
              <a:t>Ho</a:t>
            </a:r>
            <a:r>
              <a:rPr lang="en-US" altLang="ru-RU" sz="1600" b="1" i="1" dirty="0" err="1">
                <a:solidFill>
                  <a:srgbClr val="3333FF"/>
                </a:solidFill>
                <a:cs typeface="Arial" panose="020B0604020202020204" pitchFamily="34" charset="0"/>
              </a:rPr>
              <a:t>řava</a:t>
            </a:r>
            <a:r>
              <a:rPr lang="en-US" altLang="ru-RU" sz="1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600" b="1" i="1" dirty="0">
                <a:solidFill>
                  <a:srgbClr val="3333FF"/>
                </a:solidFill>
                <a:cs typeface="Arial" panose="020B0604020202020204" pitchFamily="34" charset="0"/>
              </a:rPr>
              <a:t>gravity</a:t>
            </a:r>
            <a:r>
              <a:rPr lang="en-US" sz="1600" b="1" i="1" dirty="0">
                <a:solidFill>
                  <a:srgbClr val="3333FF"/>
                </a:solidFill>
              </a:rPr>
              <a:t>: projectable models</a:t>
            </a:r>
          </a:p>
          <a:p>
            <a:endParaRPr lang="en-US" sz="1600" b="1" i="1" dirty="0">
              <a:solidFill>
                <a:srgbClr val="3333FF"/>
              </a:solidFill>
            </a:endParaRPr>
          </a:p>
          <a:p>
            <a:r>
              <a:rPr lang="en-US" sz="1600" b="1" i="1" dirty="0">
                <a:solidFill>
                  <a:srgbClr val="3333FF"/>
                </a:solidFill>
              </a:rPr>
              <a:t>	2) Asymptotic freedom in (2+1)-dimensional model </a:t>
            </a:r>
          </a:p>
          <a:p>
            <a:endParaRPr lang="en-US" sz="1600" b="1" i="1" dirty="0">
              <a:solidFill>
                <a:srgbClr val="3333FF"/>
              </a:solidFill>
            </a:endParaRPr>
          </a:p>
          <a:p>
            <a:r>
              <a:rPr lang="en-US" sz="1600" b="1" i="1" dirty="0">
                <a:solidFill>
                  <a:srgbClr val="3333FF"/>
                </a:solidFill>
              </a:rPr>
              <a:t>	3) Beta functions and RG fixed points in (3+1)-dimensions </a:t>
            </a:r>
          </a:p>
          <a:p>
            <a:endParaRPr lang="en-US" sz="1600" b="1" i="1" dirty="0">
              <a:solidFill>
                <a:srgbClr val="3333FF"/>
              </a:solidFill>
            </a:endParaRPr>
          </a:p>
          <a:p>
            <a:r>
              <a:rPr lang="en-US" sz="1600" b="1" i="1" dirty="0">
                <a:solidFill>
                  <a:srgbClr val="3333FF"/>
                </a:solidFill>
              </a:rPr>
              <a:t>	4) RG flows and AF in (3+1)-dimensions </a:t>
            </a:r>
          </a:p>
          <a:p>
            <a:endParaRPr lang="en-US" sz="1600" b="1" i="1" dirty="0">
              <a:solidFill>
                <a:srgbClr val="3333FF"/>
              </a:solidFill>
            </a:endParaRPr>
          </a:p>
          <a:p>
            <a:r>
              <a:rPr lang="en-US" sz="1600" b="1" i="1" dirty="0">
                <a:solidFill>
                  <a:srgbClr val="3333FF"/>
                </a:solidFill>
              </a:rPr>
              <a:t>                5) Riddles of  higher derivative gravity models:</a:t>
            </a:r>
          </a:p>
          <a:p>
            <a:r>
              <a:rPr lang="en-US" sz="1600" b="1" i="1" dirty="0">
                <a:solidFill>
                  <a:srgbClr val="3333FF"/>
                </a:solidFill>
              </a:rPr>
              <a:t>		</a:t>
            </a:r>
            <a:r>
              <a:rPr lang="en-US" sz="1400" i="1" dirty="0">
                <a:solidFill>
                  <a:srgbClr val="3333FF"/>
                </a:solidFill>
              </a:rPr>
              <a:t>complexity of operator dimensions;</a:t>
            </a:r>
          </a:p>
          <a:p>
            <a:r>
              <a:rPr lang="en-US" sz="1600" i="1" dirty="0">
                <a:solidFill>
                  <a:srgbClr val="3333FF"/>
                </a:solidFill>
              </a:rPr>
              <a:t>		</a:t>
            </a:r>
            <a:r>
              <a:rPr lang="en-US" sz="1400" i="1" dirty="0">
                <a:solidFill>
                  <a:srgbClr val="3333FF"/>
                </a:solidFill>
              </a:rPr>
              <a:t>renormalizability and AF of </a:t>
            </a:r>
            <a:r>
              <a:rPr lang="en-US" sz="1400" i="1" dirty="0" err="1">
                <a:solidFill>
                  <a:srgbClr val="3333FF"/>
                </a:solidFill>
              </a:rPr>
              <a:t>nonprojectable</a:t>
            </a:r>
            <a:r>
              <a:rPr lang="en-US" sz="1400" i="1" dirty="0">
                <a:solidFill>
                  <a:srgbClr val="3333FF"/>
                </a:solidFill>
              </a:rPr>
              <a:t> HG?;</a:t>
            </a:r>
          </a:p>
          <a:p>
            <a:r>
              <a:rPr lang="en-US" sz="1600" i="1" dirty="0">
                <a:solidFill>
                  <a:srgbClr val="3333FF"/>
                </a:solidFill>
              </a:rPr>
              <a:t>		</a:t>
            </a:r>
            <a:r>
              <a:rPr lang="en-US" sz="1400" i="1" dirty="0">
                <a:solidFill>
                  <a:srgbClr val="3333FF"/>
                </a:solidFill>
              </a:rPr>
              <a:t>tadpoles, IR divergences and modification of beta functions in quadratic 			gravity (Donoghue et al);</a:t>
            </a:r>
          </a:p>
          <a:p>
            <a:r>
              <a:rPr lang="en-US" sz="1400" i="1" dirty="0">
                <a:solidFill>
                  <a:srgbClr val="3333FF"/>
                </a:solidFill>
              </a:rPr>
              <a:t>		no running of G and      --- metamorphosis of the running scale</a:t>
            </a:r>
            <a:endParaRPr lang="en-US" sz="1600" i="1" dirty="0">
              <a:solidFill>
                <a:srgbClr val="3333FF"/>
              </a:solidFill>
            </a:endParaRPr>
          </a:p>
          <a:p>
            <a:endParaRPr lang="en-US" sz="1600" b="1" i="1" dirty="0">
              <a:solidFill>
                <a:srgbClr val="3333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68216" y="341040"/>
            <a:ext cx="2520280" cy="648072"/>
          </a:xfrm>
          <a:prstGeom prst="rect">
            <a:avLst/>
          </a:prstGeom>
          <a:solidFill>
            <a:srgbClr val="00FFFF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203848" y="404664"/>
            <a:ext cx="216024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3333FF"/>
                </a:solidFill>
                <a:latin typeface="Calibri" pitchFamily="34" charset="0"/>
              </a:rPr>
              <a:t>Plan</a:t>
            </a:r>
            <a:endParaRPr lang="ru-RU" sz="2800" b="1" dirty="0">
              <a:solidFill>
                <a:srgbClr val="3333FF"/>
              </a:solidFill>
              <a:latin typeface="Calibri" pitchFamily="34" charset="0"/>
            </a:endParaRPr>
          </a:p>
        </p:txBody>
      </p:sp>
      <p:pic>
        <p:nvPicPr>
          <p:cNvPr id="9" name="Рисунок 8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 &#10;$$\color{blue}\varLambda$$&#10;   \end{document}&#10;" title="IguanaTex Bitmap Display">
            <a:extLst>
              <a:ext uri="{FF2B5EF4-FFF2-40B4-BE49-F238E27FC236}">
                <a16:creationId xmlns:a16="http://schemas.microsoft.com/office/drawing/2014/main" id="{41EA5EEF-7DC1-4BD9-A627-FD3C1AB84B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085184"/>
            <a:ext cx="150850" cy="144016"/>
          </a:xfrm>
          <a:prstGeom prst="rect">
            <a:avLst/>
          </a:prstGeom>
          <a:solidFill>
            <a:srgbClr val="FFFFFF"/>
          </a:solidFill>
          <a:ln/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259632" y="1844824"/>
            <a:ext cx="6674959" cy="3000243"/>
          </a:xfrm>
          <a:prstGeom prst="rect">
            <a:avLst/>
          </a:prstGeom>
          <a:noFill/>
          <a:ln/>
          <a:effectLst/>
        </p:spPr>
      </p:pic>
      <p:sp>
        <p:nvSpPr>
          <p:cNvPr id="5" name="Прямоугольник 4"/>
          <p:cNvSpPr/>
          <p:nvPr/>
        </p:nvSpPr>
        <p:spPr>
          <a:xfrm>
            <a:off x="1115616" y="1268760"/>
            <a:ext cx="36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333FF"/>
                </a:solidFill>
              </a:rPr>
              <a:t>Example (one of the longest ones):</a:t>
            </a:r>
            <a:endParaRPr lang="en-US" sz="1600" dirty="0">
              <a:solidFill>
                <a:srgbClr val="3333FF"/>
              </a:solidFill>
              <a:latin typeface="cmmi1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692696"/>
            <a:ext cx="338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3333FF"/>
                </a:solidFill>
              </a:rPr>
              <a:t>Use of </a:t>
            </a:r>
            <a:r>
              <a:rPr lang="en-US" sz="1400" b="1" i="1" dirty="0" err="1">
                <a:solidFill>
                  <a:srgbClr val="FF0000"/>
                </a:solidFill>
              </a:rPr>
              <a:t>Mathematica</a:t>
            </a:r>
            <a:r>
              <a:rPr lang="en-US" sz="1400" b="1" i="1" dirty="0">
                <a:solidFill>
                  <a:srgbClr val="FF0000"/>
                </a:solidFill>
              </a:rPr>
              <a:t> package  </a:t>
            </a:r>
            <a:r>
              <a:rPr lang="en-US" sz="1400" b="1" i="1" dirty="0" err="1">
                <a:solidFill>
                  <a:srgbClr val="FF0000"/>
                </a:solidFill>
              </a:rPr>
              <a:t>xAct</a:t>
            </a:r>
            <a:endParaRPr lang="en-US" sz="1600" b="1" dirty="0">
              <a:solidFill>
                <a:srgbClr val="FF0000"/>
              </a:solidFill>
              <a:latin typeface="cmmi1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5229200"/>
            <a:ext cx="67687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Check</a:t>
            </a:r>
            <a:r>
              <a:rPr lang="en-US" sz="1400" i="1" dirty="0">
                <a:solidFill>
                  <a:srgbClr val="3333FF"/>
                </a:solidFill>
              </a:rPr>
              <a:t> of the results: independence of  essential  beta functions on the choice of gauge (</a:t>
            </a:r>
            <a:r>
              <a:rPr lang="en-US" sz="1400" i="1" dirty="0">
                <a:solidFill>
                  <a:srgbClr val="3333FF"/>
                </a:solidFill>
                <a:latin typeface="cmmi10"/>
              </a:rPr>
              <a:t>            </a:t>
            </a:r>
            <a:r>
              <a:rPr lang="en-US" sz="1400" i="1" dirty="0">
                <a:solidFill>
                  <a:srgbClr val="3333FF"/>
                </a:solidFill>
              </a:rPr>
              <a:t>- family of gauge conditions) and  spectral sum method in dimensional and  zeta-functional regularization.</a:t>
            </a:r>
            <a:endParaRPr lang="en-US" sz="1600" dirty="0">
              <a:solidFill>
                <a:srgbClr val="3333FF"/>
              </a:solidFill>
              <a:latin typeface="cmmi10"/>
            </a:endParaRPr>
          </a:p>
        </p:txBody>
      </p:sp>
      <p:pic>
        <p:nvPicPr>
          <p:cNvPr id="7" name="Рисунок 6" descr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color{red}\sigma,\xi&#10;\end{eqnarray*}&#10;\end{document}&#10;" title="IguanaTex Bitmap Display">
            <a:extLst>
              <a:ext uri="{FF2B5EF4-FFF2-40B4-BE49-F238E27FC236}">
                <a16:creationId xmlns:a16="http://schemas.microsoft.com/office/drawing/2014/main" id="{59C1F788-FB7C-4434-8307-0F05496073C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464386"/>
            <a:ext cx="324036" cy="249708"/>
          </a:xfrm>
          <a:prstGeom prst="rect">
            <a:avLst/>
          </a:prstGeom>
          <a:solidFill>
            <a:srgbClr val="FFFFFF"/>
          </a:solidFill>
          <a:ln/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3">
            <a:extLst>
              <a:ext uri="{FF2B5EF4-FFF2-40B4-BE49-F238E27FC236}">
                <a16:creationId xmlns:a16="http://schemas.microsoft.com/office/drawing/2014/main" id="{284A1D85-42D7-4248-A266-12EB642E3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051056"/>
              </p:ext>
            </p:extLst>
          </p:nvPr>
        </p:nvGraphicFramePr>
        <p:xfrm>
          <a:off x="1863853" y="3543087"/>
          <a:ext cx="2646042" cy="132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2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21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21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2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2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3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" name="object 4">
            <a:extLst>
              <a:ext uri="{FF2B5EF4-FFF2-40B4-BE49-F238E27FC236}">
                <a16:creationId xmlns:a16="http://schemas.microsoft.com/office/drawing/2014/main" id="{36254926-D1BE-4700-A5BF-2646E59ECF1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62045" y="3646658"/>
            <a:ext cx="2535516" cy="1179973"/>
          </a:xfrm>
          <a:prstGeom prst="rect">
            <a:avLst/>
          </a:prstGeom>
        </p:spPr>
      </p:pic>
      <p:sp>
        <p:nvSpPr>
          <p:cNvPr id="20" name="object 5">
            <a:extLst>
              <a:ext uri="{FF2B5EF4-FFF2-40B4-BE49-F238E27FC236}">
                <a16:creationId xmlns:a16="http://schemas.microsoft.com/office/drawing/2014/main" id="{7CC854B0-3B33-4782-A1D7-EF7C565934AE}"/>
              </a:ext>
            </a:extLst>
          </p:cNvPr>
          <p:cNvSpPr txBox="1"/>
          <p:nvPr/>
        </p:nvSpPr>
        <p:spPr>
          <a:xfrm>
            <a:off x="1966889" y="4861254"/>
            <a:ext cx="361950" cy="1192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700" spc="75" dirty="0">
                <a:latin typeface="VL PGothic"/>
                <a:cs typeface="VL PGothic"/>
              </a:rPr>
              <a:t>-</a:t>
            </a:r>
            <a:r>
              <a:rPr sz="700" spc="-10" dirty="0">
                <a:latin typeface="Arial"/>
                <a:cs typeface="Arial"/>
              </a:rPr>
              <a:t>3</a:t>
            </a:r>
            <a:r>
              <a:rPr sz="700" spc="-10" dirty="0">
                <a:latin typeface="VL PGothic"/>
                <a:cs typeface="VL PGothic"/>
              </a:rPr>
              <a:t>×</a:t>
            </a:r>
            <a:r>
              <a:rPr sz="700" spc="-10" dirty="0">
                <a:latin typeface="Arial"/>
                <a:cs typeface="Arial"/>
              </a:rPr>
              <a:t>10</a:t>
            </a:r>
            <a:r>
              <a:rPr sz="750" spc="-15" baseline="33333" dirty="0">
                <a:latin typeface="Arial"/>
                <a:cs typeface="Arial"/>
              </a:rPr>
              <a:t>6</a:t>
            </a:r>
            <a:endParaRPr sz="750" baseline="33333">
              <a:latin typeface="Arial"/>
              <a:cs typeface="Arial"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2E17C14E-119B-4B3D-8A0E-EDB6564D7BD0}"/>
              </a:ext>
            </a:extLst>
          </p:cNvPr>
          <p:cNvSpPr txBox="1"/>
          <p:nvPr/>
        </p:nvSpPr>
        <p:spPr>
          <a:xfrm>
            <a:off x="2710887" y="4861254"/>
            <a:ext cx="361950" cy="1192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700" spc="75" dirty="0">
                <a:latin typeface="VL PGothic"/>
                <a:cs typeface="VL PGothic"/>
              </a:rPr>
              <a:t>-</a:t>
            </a:r>
            <a:r>
              <a:rPr sz="700" spc="-10" dirty="0">
                <a:latin typeface="Arial"/>
                <a:cs typeface="Arial"/>
              </a:rPr>
              <a:t>2</a:t>
            </a:r>
            <a:r>
              <a:rPr sz="700" spc="-10" dirty="0">
                <a:latin typeface="VL PGothic"/>
                <a:cs typeface="VL PGothic"/>
              </a:rPr>
              <a:t>×</a:t>
            </a:r>
            <a:r>
              <a:rPr sz="700" spc="-10" dirty="0">
                <a:latin typeface="Arial"/>
                <a:cs typeface="Arial"/>
              </a:rPr>
              <a:t>10</a:t>
            </a:r>
            <a:r>
              <a:rPr sz="750" spc="-15" baseline="33333" dirty="0">
                <a:latin typeface="Arial"/>
                <a:cs typeface="Arial"/>
              </a:rPr>
              <a:t>6</a:t>
            </a:r>
            <a:endParaRPr sz="750" baseline="33333">
              <a:latin typeface="Arial"/>
              <a:cs typeface="Arial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C85A6A7F-D866-45E4-8446-5AFD767BD031}"/>
              </a:ext>
            </a:extLst>
          </p:cNvPr>
          <p:cNvSpPr txBox="1"/>
          <p:nvPr/>
        </p:nvSpPr>
        <p:spPr>
          <a:xfrm>
            <a:off x="3505297" y="4861254"/>
            <a:ext cx="260985" cy="1192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700" spc="75" dirty="0">
                <a:latin typeface="VL PGothic"/>
                <a:cs typeface="VL PGothic"/>
              </a:rPr>
              <a:t>-</a:t>
            </a:r>
            <a:r>
              <a:rPr sz="700" spc="-25" dirty="0">
                <a:latin typeface="Arial"/>
                <a:cs typeface="Arial"/>
              </a:rPr>
              <a:t>10</a:t>
            </a:r>
            <a:r>
              <a:rPr sz="750" spc="-37" baseline="33333" dirty="0">
                <a:latin typeface="Arial"/>
                <a:cs typeface="Arial"/>
              </a:rPr>
              <a:t>6</a:t>
            </a:r>
            <a:endParaRPr sz="750" baseline="33333">
              <a:latin typeface="Arial"/>
              <a:cs typeface="Arial"/>
            </a:endParaRPr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5559630C-D5B5-4B86-9736-623648CD3A61}"/>
              </a:ext>
            </a:extLst>
          </p:cNvPr>
          <p:cNvSpPr txBox="1"/>
          <p:nvPr/>
        </p:nvSpPr>
        <p:spPr>
          <a:xfrm>
            <a:off x="4343874" y="4856564"/>
            <a:ext cx="74930" cy="1192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spc="-5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24" name="object 9">
            <a:extLst>
              <a:ext uri="{FF2B5EF4-FFF2-40B4-BE49-F238E27FC236}">
                <a16:creationId xmlns:a16="http://schemas.microsoft.com/office/drawing/2014/main" id="{DA8BC138-35E9-4012-9C00-EB5F32B5A1E1}"/>
              </a:ext>
            </a:extLst>
          </p:cNvPr>
          <p:cNvSpPr/>
          <p:nvPr/>
        </p:nvSpPr>
        <p:spPr>
          <a:xfrm>
            <a:off x="1868130" y="4802548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379" y="0"/>
                </a:lnTo>
              </a:path>
            </a:pathLst>
          </a:custGeom>
          <a:ln w="58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0">
            <a:extLst>
              <a:ext uri="{FF2B5EF4-FFF2-40B4-BE49-F238E27FC236}">
                <a16:creationId xmlns:a16="http://schemas.microsoft.com/office/drawing/2014/main" id="{A57B7AB5-F591-4B6B-829C-BCCE91BA07EB}"/>
              </a:ext>
            </a:extLst>
          </p:cNvPr>
          <p:cNvSpPr txBox="1"/>
          <p:nvPr/>
        </p:nvSpPr>
        <p:spPr>
          <a:xfrm>
            <a:off x="1691880" y="4732398"/>
            <a:ext cx="179705" cy="1192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spc="110" dirty="0">
                <a:latin typeface="VL PGothic"/>
                <a:cs typeface="VL PGothic"/>
              </a:rPr>
              <a:t>-</a:t>
            </a:r>
            <a:r>
              <a:rPr sz="700" spc="-25" dirty="0">
                <a:latin typeface="Arial"/>
                <a:cs typeface="Arial"/>
              </a:rPr>
              <a:t>10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11">
            <a:extLst>
              <a:ext uri="{FF2B5EF4-FFF2-40B4-BE49-F238E27FC236}">
                <a16:creationId xmlns:a16="http://schemas.microsoft.com/office/drawing/2014/main" id="{BA04F7BA-849D-496F-B1F4-EEE731C78238}"/>
              </a:ext>
            </a:extLst>
          </p:cNvPr>
          <p:cNvSpPr txBox="1"/>
          <p:nvPr/>
        </p:nvSpPr>
        <p:spPr>
          <a:xfrm>
            <a:off x="1741121" y="4434800"/>
            <a:ext cx="130810" cy="1192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spc="110" dirty="0">
                <a:latin typeface="VL PGothic"/>
                <a:cs typeface="VL PGothic"/>
              </a:rPr>
              <a:t>-</a:t>
            </a:r>
            <a:r>
              <a:rPr sz="700" spc="-60" dirty="0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6A04E6CC-676A-4D56-976F-650BD905697C}"/>
              </a:ext>
            </a:extLst>
          </p:cNvPr>
          <p:cNvSpPr/>
          <p:nvPr/>
        </p:nvSpPr>
        <p:spPr>
          <a:xfrm>
            <a:off x="1868130" y="3612148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379" y="0"/>
                </a:lnTo>
              </a:path>
            </a:pathLst>
          </a:custGeom>
          <a:ln w="58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id="{490B37BE-38A7-40E9-8024-E48C55A7F9E2}"/>
              </a:ext>
            </a:extLst>
          </p:cNvPr>
          <p:cNvSpPr txBox="1"/>
          <p:nvPr/>
        </p:nvSpPr>
        <p:spPr>
          <a:xfrm>
            <a:off x="1568585" y="4137200"/>
            <a:ext cx="328930" cy="1192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700" i="1" dirty="0">
                <a:latin typeface="Arial"/>
                <a:cs typeface="Arial"/>
              </a:rPr>
              <a:t>v</a:t>
            </a:r>
            <a:r>
              <a:rPr sz="750" baseline="-11111" dirty="0">
                <a:latin typeface="Arial"/>
                <a:cs typeface="Arial"/>
              </a:rPr>
              <a:t>2</a:t>
            </a:r>
            <a:r>
              <a:rPr sz="750" spc="509" baseline="-11111" dirty="0">
                <a:latin typeface="Arial"/>
                <a:cs typeface="Arial"/>
              </a:rPr>
              <a:t>  </a:t>
            </a:r>
            <a:r>
              <a:rPr sz="700" spc="-5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4D48AC2D-3618-44B7-BBD9-84F28F1843C4}"/>
              </a:ext>
            </a:extLst>
          </p:cNvPr>
          <p:cNvSpPr txBox="1"/>
          <p:nvPr/>
        </p:nvSpPr>
        <p:spPr>
          <a:xfrm>
            <a:off x="3111656" y="4975563"/>
            <a:ext cx="154940" cy="1192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700" i="1" spc="-25" dirty="0">
                <a:latin typeface="Arial"/>
                <a:cs typeface="Arial"/>
              </a:rPr>
              <a:t>v</a:t>
            </a:r>
            <a:r>
              <a:rPr sz="750" spc="-37" baseline="-11111" dirty="0">
                <a:latin typeface="Arial"/>
                <a:cs typeface="Arial"/>
              </a:rPr>
              <a:t>1</a:t>
            </a:r>
            <a:endParaRPr sz="750" baseline="-11111">
              <a:latin typeface="Arial"/>
              <a:cs typeface="Arial"/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55C3845D-77C0-468F-969A-1D8CCAB63770}"/>
              </a:ext>
            </a:extLst>
          </p:cNvPr>
          <p:cNvGrpSpPr/>
          <p:nvPr/>
        </p:nvGrpSpPr>
        <p:grpSpPr>
          <a:xfrm>
            <a:off x="4953750" y="3601011"/>
            <a:ext cx="2379345" cy="1206382"/>
            <a:chOff x="4301368" y="2231215"/>
            <a:chExt cx="2379345" cy="1206382"/>
          </a:xfrm>
        </p:grpSpPr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86201D70-2BAB-41BC-9FF4-E60A1574D235}"/>
                </a:ext>
              </a:extLst>
            </p:cNvPr>
            <p:cNvSpPr/>
            <p:nvPr/>
          </p:nvSpPr>
          <p:spPr>
            <a:xfrm>
              <a:off x="4301368" y="2231215"/>
              <a:ext cx="2379345" cy="1189990"/>
            </a:xfrm>
            <a:custGeom>
              <a:avLst/>
              <a:gdLst/>
              <a:ahLst/>
              <a:cxnLst/>
              <a:rect l="l" t="t" r="r" b="b"/>
              <a:pathLst>
                <a:path w="2379345" h="1189989">
                  <a:moveTo>
                    <a:pt x="417745" y="1188168"/>
                  </a:moveTo>
                  <a:lnTo>
                    <a:pt x="417539" y="1188238"/>
                  </a:lnTo>
                  <a:lnTo>
                    <a:pt x="417342" y="1188307"/>
                  </a:lnTo>
                  <a:lnTo>
                    <a:pt x="417145" y="1188357"/>
                  </a:lnTo>
                  <a:lnTo>
                    <a:pt x="416969" y="1188405"/>
                  </a:lnTo>
                  <a:lnTo>
                    <a:pt x="416790" y="1188455"/>
                  </a:lnTo>
                  <a:lnTo>
                    <a:pt x="416613" y="1188493"/>
                  </a:lnTo>
                  <a:lnTo>
                    <a:pt x="416278" y="1188564"/>
                  </a:lnTo>
                  <a:lnTo>
                    <a:pt x="416122" y="1188591"/>
                  </a:lnTo>
                  <a:lnTo>
                    <a:pt x="414987" y="1188788"/>
                  </a:lnTo>
                  <a:lnTo>
                    <a:pt x="414614" y="1188849"/>
                  </a:lnTo>
                  <a:lnTo>
                    <a:pt x="414140" y="1188907"/>
                  </a:lnTo>
                  <a:lnTo>
                    <a:pt x="413915" y="1188937"/>
                  </a:lnTo>
                  <a:lnTo>
                    <a:pt x="413708" y="1188967"/>
                  </a:lnTo>
                  <a:lnTo>
                    <a:pt x="413302" y="1189005"/>
                  </a:lnTo>
                  <a:lnTo>
                    <a:pt x="413096" y="1189035"/>
                  </a:lnTo>
                  <a:lnTo>
                    <a:pt x="412889" y="1189055"/>
                  </a:lnTo>
                  <a:lnTo>
                    <a:pt x="412516" y="1189086"/>
                  </a:lnTo>
                  <a:lnTo>
                    <a:pt x="412329" y="1189103"/>
                  </a:lnTo>
                  <a:lnTo>
                    <a:pt x="412160" y="1189124"/>
                  </a:lnTo>
                  <a:lnTo>
                    <a:pt x="411825" y="1189144"/>
                  </a:lnTo>
                  <a:lnTo>
                    <a:pt x="411668" y="1189164"/>
                  </a:lnTo>
                  <a:lnTo>
                    <a:pt x="411510" y="1189174"/>
                  </a:lnTo>
                  <a:lnTo>
                    <a:pt x="411225" y="1189194"/>
                  </a:lnTo>
                  <a:lnTo>
                    <a:pt x="410693" y="1189222"/>
                  </a:lnTo>
                  <a:lnTo>
                    <a:pt x="410466" y="1189242"/>
                  </a:lnTo>
                  <a:lnTo>
                    <a:pt x="410249" y="1189252"/>
                  </a:lnTo>
                  <a:lnTo>
                    <a:pt x="409855" y="1189272"/>
                  </a:lnTo>
                  <a:lnTo>
                    <a:pt x="409669" y="1189282"/>
                  </a:lnTo>
                  <a:lnTo>
                    <a:pt x="409502" y="1189292"/>
                  </a:lnTo>
                  <a:lnTo>
                    <a:pt x="409177" y="1189303"/>
                  </a:lnTo>
                  <a:lnTo>
                    <a:pt x="408900" y="1189310"/>
                  </a:lnTo>
                  <a:lnTo>
                    <a:pt x="408635" y="1189320"/>
                  </a:lnTo>
                  <a:lnTo>
                    <a:pt x="408408" y="1189330"/>
                  </a:lnTo>
                  <a:lnTo>
                    <a:pt x="408191" y="1189340"/>
                  </a:lnTo>
                  <a:lnTo>
                    <a:pt x="407984" y="1189340"/>
                  </a:lnTo>
                  <a:lnTo>
                    <a:pt x="407798" y="1189350"/>
                  </a:lnTo>
                  <a:lnTo>
                    <a:pt x="407483" y="1189361"/>
                  </a:lnTo>
                  <a:lnTo>
                    <a:pt x="407225" y="1189361"/>
                  </a:lnTo>
                  <a:lnTo>
                    <a:pt x="407029" y="1189371"/>
                  </a:lnTo>
                  <a:lnTo>
                    <a:pt x="406683" y="1189371"/>
                  </a:lnTo>
                  <a:lnTo>
                    <a:pt x="406466" y="1189381"/>
                  </a:lnTo>
                  <a:lnTo>
                    <a:pt x="405975" y="1189381"/>
                  </a:lnTo>
                </a:path>
                <a:path w="2379345" h="1189989">
                  <a:moveTo>
                    <a:pt x="2329465" y="0"/>
                  </a:moveTo>
                  <a:lnTo>
                    <a:pt x="2329515" y="375"/>
                  </a:lnTo>
                  <a:lnTo>
                    <a:pt x="2329541" y="758"/>
                  </a:lnTo>
                  <a:lnTo>
                    <a:pt x="2329641" y="1507"/>
                  </a:lnTo>
                  <a:lnTo>
                    <a:pt x="2334508" y="50983"/>
                  </a:lnTo>
                  <a:lnTo>
                    <a:pt x="2339148" y="101761"/>
                  </a:lnTo>
                  <a:lnTo>
                    <a:pt x="2343762" y="156368"/>
                  </a:lnTo>
                  <a:lnTo>
                    <a:pt x="2348326" y="215123"/>
                  </a:lnTo>
                  <a:lnTo>
                    <a:pt x="2352512" y="273897"/>
                  </a:lnTo>
                  <a:lnTo>
                    <a:pt x="2356345" y="332544"/>
                  </a:lnTo>
                  <a:lnTo>
                    <a:pt x="2360127" y="395770"/>
                  </a:lnTo>
                  <a:lnTo>
                    <a:pt x="2363859" y="463971"/>
                  </a:lnTo>
                  <a:lnTo>
                    <a:pt x="2367289" y="532339"/>
                  </a:lnTo>
                  <a:lnTo>
                    <a:pt x="2368877" y="567129"/>
                  </a:lnTo>
                  <a:lnTo>
                    <a:pt x="2368877" y="567722"/>
                  </a:lnTo>
                  <a:lnTo>
                    <a:pt x="2368953" y="568884"/>
                  </a:lnTo>
                  <a:lnTo>
                    <a:pt x="2369029" y="571227"/>
                  </a:lnTo>
                  <a:lnTo>
                    <a:pt x="2369230" y="575927"/>
                  </a:lnTo>
                  <a:lnTo>
                    <a:pt x="2369659" y="585363"/>
                  </a:lnTo>
                  <a:lnTo>
                    <a:pt x="2369760" y="587725"/>
                  </a:lnTo>
                  <a:lnTo>
                    <a:pt x="2370693" y="605546"/>
                  </a:lnTo>
                  <a:lnTo>
                    <a:pt x="2370743" y="606716"/>
                  </a:lnTo>
                  <a:lnTo>
                    <a:pt x="2370844" y="609071"/>
                  </a:lnTo>
                  <a:lnTo>
                    <a:pt x="2370869" y="609661"/>
                  </a:lnTo>
                  <a:lnTo>
                    <a:pt x="2370895" y="610243"/>
                  </a:lnTo>
                  <a:lnTo>
                    <a:pt x="2370945" y="611426"/>
                  </a:lnTo>
                  <a:lnTo>
                    <a:pt x="2371046" y="613779"/>
                  </a:lnTo>
                  <a:lnTo>
                    <a:pt x="2371096" y="614961"/>
                  </a:lnTo>
                  <a:lnTo>
                    <a:pt x="2371147" y="616144"/>
                  </a:lnTo>
                  <a:lnTo>
                    <a:pt x="2371222" y="618506"/>
                  </a:lnTo>
                  <a:lnTo>
                    <a:pt x="2371374" y="623245"/>
                  </a:lnTo>
                  <a:lnTo>
                    <a:pt x="2371399" y="624427"/>
                  </a:lnTo>
                  <a:lnTo>
                    <a:pt x="2371424" y="625610"/>
                  </a:lnTo>
                  <a:lnTo>
                    <a:pt x="2371500" y="627993"/>
                  </a:lnTo>
                  <a:lnTo>
                    <a:pt x="2371550" y="629175"/>
                  </a:lnTo>
                  <a:lnTo>
                    <a:pt x="2371575" y="630365"/>
                  </a:lnTo>
                  <a:lnTo>
                    <a:pt x="2371651" y="632751"/>
                  </a:lnTo>
                  <a:lnTo>
                    <a:pt x="2371651" y="633341"/>
                  </a:lnTo>
                  <a:lnTo>
                    <a:pt x="2371676" y="633941"/>
                  </a:lnTo>
                  <a:lnTo>
                    <a:pt x="2371727" y="635134"/>
                  </a:lnTo>
                  <a:lnTo>
                    <a:pt x="2371802" y="637527"/>
                  </a:lnTo>
                  <a:lnTo>
                    <a:pt x="2372004" y="642305"/>
                  </a:lnTo>
                  <a:lnTo>
                    <a:pt x="2372004" y="642865"/>
                  </a:lnTo>
                  <a:lnTo>
                    <a:pt x="2372029" y="643427"/>
                  </a:lnTo>
                  <a:lnTo>
                    <a:pt x="2372105" y="644539"/>
                  </a:lnTo>
                  <a:lnTo>
                    <a:pt x="2372206" y="646786"/>
                  </a:lnTo>
                  <a:lnTo>
                    <a:pt x="2372433" y="651267"/>
                  </a:lnTo>
                  <a:lnTo>
                    <a:pt x="2372483" y="652392"/>
                  </a:lnTo>
                  <a:lnTo>
                    <a:pt x="2372559" y="653514"/>
                  </a:lnTo>
                  <a:lnTo>
                    <a:pt x="2372937" y="660282"/>
                  </a:lnTo>
                  <a:lnTo>
                    <a:pt x="2372988" y="661404"/>
                  </a:lnTo>
                  <a:lnTo>
                    <a:pt x="2373063" y="662536"/>
                  </a:lnTo>
                  <a:lnTo>
                    <a:pt x="2373189" y="664803"/>
                  </a:lnTo>
                  <a:lnTo>
                    <a:pt x="2373214" y="665363"/>
                  </a:lnTo>
                  <a:lnTo>
                    <a:pt x="2373265" y="665935"/>
                  </a:lnTo>
                  <a:lnTo>
                    <a:pt x="2373315" y="667067"/>
                  </a:lnTo>
                  <a:lnTo>
                    <a:pt x="2373416" y="669334"/>
                  </a:lnTo>
                  <a:lnTo>
                    <a:pt x="2373441" y="669894"/>
                  </a:lnTo>
                  <a:lnTo>
                    <a:pt x="2373467" y="670466"/>
                  </a:lnTo>
                  <a:lnTo>
                    <a:pt x="2373517" y="671598"/>
                  </a:lnTo>
                  <a:lnTo>
                    <a:pt x="2373542" y="672171"/>
                  </a:lnTo>
                  <a:lnTo>
                    <a:pt x="2373567" y="672741"/>
                  </a:lnTo>
                  <a:lnTo>
                    <a:pt x="2373618" y="673873"/>
                  </a:lnTo>
                  <a:lnTo>
                    <a:pt x="2373668" y="675015"/>
                  </a:lnTo>
                  <a:lnTo>
                    <a:pt x="2373694" y="676150"/>
                  </a:lnTo>
                  <a:lnTo>
                    <a:pt x="2373744" y="677292"/>
                  </a:lnTo>
                  <a:lnTo>
                    <a:pt x="2373769" y="678434"/>
                  </a:lnTo>
                  <a:lnTo>
                    <a:pt x="2373794" y="679045"/>
                  </a:lnTo>
                  <a:lnTo>
                    <a:pt x="2373820" y="679665"/>
                  </a:lnTo>
                  <a:lnTo>
                    <a:pt x="2373845" y="680906"/>
                  </a:lnTo>
                  <a:lnTo>
                    <a:pt x="2373845" y="681526"/>
                  </a:lnTo>
                  <a:lnTo>
                    <a:pt x="2373870" y="682149"/>
                  </a:lnTo>
                  <a:lnTo>
                    <a:pt x="2373895" y="683379"/>
                  </a:lnTo>
                  <a:lnTo>
                    <a:pt x="2373895" y="684000"/>
                  </a:lnTo>
                  <a:lnTo>
                    <a:pt x="2373920" y="684620"/>
                  </a:lnTo>
                  <a:lnTo>
                    <a:pt x="2373946" y="686481"/>
                  </a:lnTo>
                  <a:lnTo>
                    <a:pt x="2373946" y="687101"/>
                  </a:lnTo>
                  <a:lnTo>
                    <a:pt x="2373971" y="688354"/>
                  </a:lnTo>
                  <a:lnTo>
                    <a:pt x="2373996" y="690836"/>
                  </a:lnTo>
                  <a:lnTo>
                    <a:pt x="2373996" y="691456"/>
                  </a:lnTo>
                  <a:lnTo>
                    <a:pt x="2374021" y="692086"/>
                  </a:lnTo>
                  <a:lnTo>
                    <a:pt x="2374047" y="693947"/>
                  </a:lnTo>
                  <a:lnTo>
                    <a:pt x="2374047" y="694578"/>
                  </a:lnTo>
                  <a:lnTo>
                    <a:pt x="2374072" y="695818"/>
                  </a:lnTo>
                  <a:lnTo>
                    <a:pt x="2374072" y="696449"/>
                  </a:lnTo>
                  <a:lnTo>
                    <a:pt x="2374097" y="697072"/>
                  </a:lnTo>
                  <a:lnTo>
                    <a:pt x="2374122" y="698322"/>
                  </a:lnTo>
                  <a:lnTo>
                    <a:pt x="2374122" y="698943"/>
                  </a:lnTo>
                  <a:lnTo>
                    <a:pt x="2374147" y="699573"/>
                  </a:lnTo>
                  <a:lnTo>
                    <a:pt x="2374173" y="700824"/>
                  </a:lnTo>
                  <a:lnTo>
                    <a:pt x="2374198" y="701444"/>
                  </a:lnTo>
                  <a:lnTo>
                    <a:pt x="2374198" y="702074"/>
                  </a:lnTo>
                  <a:lnTo>
                    <a:pt x="2374248" y="703325"/>
                  </a:lnTo>
                  <a:lnTo>
                    <a:pt x="2374248" y="703955"/>
                  </a:lnTo>
                  <a:lnTo>
                    <a:pt x="2374274" y="704576"/>
                  </a:lnTo>
                  <a:lnTo>
                    <a:pt x="2374324" y="705837"/>
                  </a:lnTo>
                  <a:lnTo>
                    <a:pt x="2374349" y="706457"/>
                  </a:lnTo>
                  <a:lnTo>
                    <a:pt x="2374374" y="707087"/>
                  </a:lnTo>
                  <a:lnTo>
                    <a:pt x="2374425" y="708348"/>
                  </a:lnTo>
                  <a:lnTo>
                    <a:pt x="2374450" y="708968"/>
                  </a:lnTo>
                  <a:lnTo>
                    <a:pt x="2374551" y="710860"/>
                  </a:lnTo>
                  <a:lnTo>
                    <a:pt x="2374677" y="713371"/>
                  </a:lnTo>
                  <a:lnTo>
                    <a:pt x="2374753" y="714632"/>
                  </a:lnTo>
                  <a:lnTo>
                    <a:pt x="2374828" y="715893"/>
                  </a:lnTo>
                  <a:lnTo>
                    <a:pt x="2374879" y="716523"/>
                  </a:lnTo>
                  <a:lnTo>
                    <a:pt x="2374929" y="717153"/>
                  </a:lnTo>
                  <a:lnTo>
                    <a:pt x="2375005" y="718414"/>
                  </a:lnTo>
                  <a:lnTo>
                    <a:pt x="2376341" y="756563"/>
                  </a:lnTo>
                  <a:lnTo>
                    <a:pt x="2376341" y="757156"/>
                  </a:lnTo>
                  <a:lnTo>
                    <a:pt x="2376341" y="757736"/>
                  </a:lnTo>
                  <a:lnTo>
                    <a:pt x="2376316" y="758918"/>
                  </a:lnTo>
                  <a:lnTo>
                    <a:pt x="2376291" y="759519"/>
                  </a:lnTo>
                  <a:lnTo>
                    <a:pt x="2376266" y="761884"/>
                  </a:lnTo>
                  <a:lnTo>
                    <a:pt x="2376266" y="762474"/>
                  </a:lnTo>
                  <a:lnTo>
                    <a:pt x="2376240" y="763656"/>
                  </a:lnTo>
                  <a:lnTo>
                    <a:pt x="2376240" y="764839"/>
                  </a:lnTo>
                  <a:lnTo>
                    <a:pt x="2376240" y="768995"/>
                  </a:lnTo>
                  <a:lnTo>
                    <a:pt x="2376266" y="769595"/>
                  </a:lnTo>
                  <a:lnTo>
                    <a:pt x="2376291" y="770777"/>
                  </a:lnTo>
                  <a:lnTo>
                    <a:pt x="2376291" y="771378"/>
                  </a:lnTo>
                  <a:lnTo>
                    <a:pt x="2376316" y="771970"/>
                  </a:lnTo>
                  <a:lnTo>
                    <a:pt x="2376316" y="772560"/>
                  </a:lnTo>
                  <a:lnTo>
                    <a:pt x="2376341" y="773160"/>
                  </a:lnTo>
                  <a:lnTo>
                    <a:pt x="2376366" y="773753"/>
                  </a:lnTo>
                  <a:lnTo>
                    <a:pt x="2376366" y="774353"/>
                  </a:lnTo>
                  <a:lnTo>
                    <a:pt x="2376417" y="775546"/>
                  </a:lnTo>
                  <a:lnTo>
                    <a:pt x="2376467" y="776136"/>
                  </a:lnTo>
                  <a:lnTo>
                    <a:pt x="2376493" y="776736"/>
                  </a:lnTo>
                  <a:lnTo>
                    <a:pt x="2376543" y="777929"/>
                  </a:lnTo>
                  <a:lnTo>
                    <a:pt x="2376568" y="778519"/>
                  </a:lnTo>
                  <a:lnTo>
                    <a:pt x="2376619" y="779121"/>
                  </a:lnTo>
                  <a:lnTo>
                    <a:pt x="2376694" y="780312"/>
                  </a:lnTo>
                  <a:lnTo>
                    <a:pt x="2376719" y="780914"/>
                  </a:lnTo>
                  <a:lnTo>
                    <a:pt x="2376770" y="781504"/>
                  </a:lnTo>
                  <a:lnTo>
                    <a:pt x="2376846" y="782705"/>
                  </a:lnTo>
                  <a:lnTo>
                    <a:pt x="2377022" y="785100"/>
                  </a:lnTo>
                  <a:lnTo>
                    <a:pt x="2377072" y="785690"/>
                  </a:lnTo>
                  <a:lnTo>
                    <a:pt x="2377123" y="786290"/>
                  </a:lnTo>
                  <a:lnTo>
                    <a:pt x="2377224" y="787493"/>
                  </a:lnTo>
                  <a:lnTo>
                    <a:pt x="2377451" y="789896"/>
                  </a:lnTo>
                  <a:lnTo>
                    <a:pt x="2377879" y="794702"/>
                  </a:lnTo>
                  <a:lnTo>
                    <a:pt x="2378005" y="796003"/>
                  </a:lnTo>
                  <a:lnTo>
                    <a:pt x="2378106" y="797312"/>
                  </a:lnTo>
                  <a:lnTo>
                    <a:pt x="2378157" y="797963"/>
                  </a:lnTo>
                  <a:lnTo>
                    <a:pt x="2378207" y="798623"/>
                  </a:lnTo>
                  <a:lnTo>
                    <a:pt x="2378308" y="799935"/>
                  </a:lnTo>
                  <a:lnTo>
                    <a:pt x="2378358" y="800583"/>
                  </a:lnTo>
                  <a:lnTo>
                    <a:pt x="2378409" y="801243"/>
                  </a:lnTo>
                  <a:lnTo>
                    <a:pt x="2378434" y="801894"/>
                  </a:lnTo>
                  <a:lnTo>
                    <a:pt x="2378485" y="802554"/>
                  </a:lnTo>
                  <a:lnTo>
                    <a:pt x="2378535" y="803213"/>
                  </a:lnTo>
                  <a:lnTo>
                    <a:pt x="2378560" y="803863"/>
                  </a:lnTo>
                  <a:lnTo>
                    <a:pt x="2378611" y="804524"/>
                  </a:lnTo>
                  <a:lnTo>
                    <a:pt x="2378636" y="805184"/>
                  </a:lnTo>
                  <a:lnTo>
                    <a:pt x="2378661" y="805833"/>
                  </a:lnTo>
                  <a:lnTo>
                    <a:pt x="2378686" y="806493"/>
                  </a:lnTo>
                  <a:lnTo>
                    <a:pt x="2378737" y="807812"/>
                  </a:lnTo>
                  <a:lnTo>
                    <a:pt x="2378737" y="808473"/>
                  </a:lnTo>
                  <a:lnTo>
                    <a:pt x="2378762" y="809123"/>
                  </a:lnTo>
                  <a:lnTo>
                    <a:pt x="2378762" y="810442"/>
                  </a:lnTo>
                  <a:lnTo>
                    <a:pt x="2378762" y="811103"/>
                  </a:lnTo>
                  <a:lnTo>
                    <a:pt x="2378737" y="813082"/>
                  </a:lnTo>
                  <a:lnTo>
                    <a:pt x="2378712" y="814403"/>
                  </a:lnTo>
                  <a:lnTo>
                    <a:pt x="2378636" y="815722"/>
                  </a:lnTo>
                  <a:lnTo>
                    <a:pt x="2378611" y="816393"/>
                  </a:lnTo>
                  <a:lnTo>
                    <a:pt x="2378535" y="817712"/>
                  </a:lnTo>
                  <a:lnTo>
                    <a:pt x="2378434" y="819033"/>
                  </a:lnTo>
                  <a:lnTo>
                    <a:pt x="2378384" y="819701"/>
                  </a:lnTo>
                  <a:lnTo>
                    <a:pt x="2378258" y="821023"/>
                  </a:lnTo>
                  <a:lnTo>
                    <a:pt x="2378182" y="821691"/>
                  </a:lnTo>
                  <a:lnTo>
                    <a:pt x="2378132" y="822351"/>
                  </a:lnTo>
                  <a:lnTo>
                    <a:pt x="2377980" y="823680"/>
                  </a:lnTo>
                  <a:lnTo>
                    <a:pt x="2377678" y="826330"/>
                  </a:lnTo>
                  <a:lnTo>
                    <a:pt x="2377602" y="827001"/>
                  </a:lnTo>
                  <a:lnTo>
                    <a:pt x="2377501" y="827662"/>
                  </a:lnTo>
                  <a:lnTo>
                    <a:pt x="2377325" y="829001"/>
                  </a:lnTo>
                  <a:lnTo>
                    <a:pt x="2376997" y="831661"/>
                  </a:lnTo>
                  <a:lnTo>
                    <a:pt x="2376921" y="832329"/>
                  </a:lnTo>
                  <a:lnTo>
                    <a:pt x="2376820" y="832990"/>
                  </a:lnTo>
                  <a:lnTo>
                    <a:pt x="2376669" y="834329"/>
                  </a:lnTo>
                  <a:lnTo>
                    <a:pt x="2376366" y="836999"/>
                  </a:lnTo>
                  <a:lnTo>
                    <a:pt x="2376316" y="837620"/>
                  </a:lnTo>
                  <a:lnTo>
                    <a:pt x="2376240" y="838240"/>
                  </a:lnTo>
                  <a:lnTo>
                    <a:pt x="2376139" y="839491"/>
                  </a:lnTo>
                  <a:lnTo>
                    <a:pt x="2376064" y="840111"/>
                  </a:lnTo>
                  <a:lnTo>
                    <a:pt x="2376013" y="840741"/>
                  </a:lnTo>
                  <a:lnTo>
                    <a:pt x="2375913" y="841982"/>
                  </a:lnTo>
                  <a:lnTo>
                    <a:pt x="2375862" y="842612"/>
                  </a:lnTo>
                  <a:lnTo>
                    <a:pt x="2375812" y="843233"/>
                  </a:lnTo>
                  <a:lnTo>
                    <a:pt x="2375736" y="844483"/>
                  </a:lnTo>
                  <a:lnTo>
                    <a:pt x="2375560" y="846987"/>
                  </a:lnTo>
                  <a:lnTo>
                    <a:pt x="2375534" y="847618"/>
                  </a:lnTo>
                  <a:lnTo>
                    <a:pt x="2375509" y="848238"/>
                  </a:lnTo>
                  <a:lnTo>
                    <a:pt x="2375433" y="849489"/>
                  </a:lnTo>
                  <a:lnTo>
                    <a:pt x="2375333" y="852000"/>
                  </a:lnTo>
                  <a:lnTo>
                    <a:pt x="2375282" y="852621"/>
                  </a:lnTo>
                  <a:lnTo>
                    <a:pt x="2375257" y="853251"/>
                  </a:lnTo>
                  <a:lnTo>
                    <a:pt x="2375207" y="854512"/>
                  </a:lnTo>
                  <a:lnTo>
                    <a:pt x="2375106" y="857023"/>
                  </a:lnTo>
                  <a:lnTo>
                    <a:pt x="2375080" y="857654"/>
                  </a:lnTo>
                  <a:lnTo>
                    <a:pt x="2375030" y="858274"/>
                  </a:lnTo>
                  <a:lnTo>
                    <a:pt x="2375005" y="858904"/>
                  </a:lnTo>
                  <a:lnTo>
                    <a:pt x="2374980" y="859535"/>
                  </a:lnTo>
                  <a:lnTo>
                    <a:pt x="2374879" y="860795"/>
                  </a:lnTo>
                  <a:lnTo>
                    <a:pt x="2374803" y="862056"/>
                  </a:lnTo>
                  <a:lnTo>
                    <a:pt x="2374753" y="862687"/>
                  </a:lnTo>
                  <a:lnTo>
                    <a:pt x="2374702" y="863317"/>
                  </a:lnTo>
                  <a:lnTo>
                    <a:pt x="2374652" y="863947"/>
                  </a:lnTo>
                  <a:lnTo>
                    <a:pt x="2374576" y="864578"/>
                  </a:lnTo>
                  <a:lnTo>
                    <a:pt x="2374526" y="865208"/>
                  </a:lnTo>
                  <a:lnTo>
                    <a:pt x="2374274" y="867099"/>
                  </a:lnTo>
                  <a:lnTo>
                    <a:pt x="2374198" y="867740"/>
                  </a:lnTo>
                  <a:lnTo>
                    <a:pt x="2374097" y="868370"/>
                  </a:lnTo>
                  <a:lnTo>
                    <a:pt x="2372988" y="873434"/>
                  </a:lnTo>
                  <a:lnTo>
                    <a:pt x="2372811" y="874074"/>
                  </a:lnTo>
                  <a:lnTo>
                    <a:pt x="2372584" y="874705"/>
                  </a:lnTo>
                  <a:lnTo>
                    <a:pt x="2372382" y="875345"/>
                  </a:lnTo>
                  <a:lnTo>
                    <a:pt x="2372155" y="875975"/>
                  </a:lnTo>
                  <a:lnTo>
                    <a:pt x="2371626" y="877246"/>
                  </a:lnTo>
                  <a:lnTo>
                    <a:pt x="2371323" y="877935"/>
                  </a:lnTo>
                  <a:lnTo>
                    <a:pt x="2370970" y="878626"/>
                  </a:lnTo>
                  <a:lnTo>
                    <a:pt x="2370617" y="879324"/>
                  </a:lnTo>
                  <a:lnTo>
                    <a:pt x="2337862" y="900856"/>
                  </a:lnTo>
                  <a:lnTo>
                    <a:pt x="2303694" y="911356"/>
                  </a:lnTo>
                  <a:lnTo>
                    <a:pt x="2301122" y="912054"/>
                  </a:lnTo>
                  <a:lnTo>
                    <a:pt x="2261786" y="921876"/>
                  </a:lnTo>
                  <a:lnTo>
                    <a:pt x="2210194" y="932928"/>
                  </a:lnTo>
                  <a:lnTo>
                    <a:pt x="2146499" y="944008"/>
                  </a:lnTo>
                  <a:lnTo>
                    <a:pt x="2107424" y="949573"/>
                  </a:lnTo>
                  <a:lnTo>
                    <a:pt x="2061229" y="955148"/>
                  </a:lnTo>
                  <a:lnTo>
                    <a:pt x="2005280" y="960744"/>
                  </a:lnTo>
                  <a:lnTo>
                    <a:pt x="1936035" y="966359"/>
                  </a:lnTo>
                  <a:lnTo>
                    <a:pt x="1897946" y="968987"/>
                  </a:lnTo>
                  <a:lnTo>
                    <a:pt x="1855462" y="971617"/>
                  </a:lnTo>
                  <a:lnTo>
                    <a:pt x="1808064" y="974247"/>
                  </a:lnTo>
                  <a:lnTo>
                    <a:pt x="1755270" y="976887"/>
                  </a:lnTo>
                  <a:lnTo>
                    <a:pt x="1696731" y="979527"/>
                  </a:lnTo>
                  <a:lnTo>
                    <a:pt x="1632292" y="982177"/>
                  </a:lnTo>
                  <a:lnTo>
                    <a:pt x="1486484" y="987475"/>
                  </a:lnTo>
                  <a:lnTo>
                    <a:pt x="1446935" y="988806"/>
                  </a:lnTo>
                  <a:lnTo>
                    <a:pt x="1406376" y="990135"/>
                  </a:lnTo>
                  <a:lnTo>
                    <a:pt x="1322828" y="992795"/>
                  </a:lnTo>
                  <a:lnTo>
                    <a:pt x="1150561" y="998103"/>
                  </a:lnTo>
                  <a:lnTo>
                    <a:pt x="1128951" y="998774"/>
                  </a:lnTo>
                  <a:lnTo>
                    <a:pt x="1064484" y="1000764"/>
                  </a:lnTo>
                  <a:lnTo>
                    <a:pt x="980001" y="1003424"/>
                  </a:lnTo>
                  <a:lnTo>
                    <a:pt x="819298" y="1008732"/>
                  </a:lnTo>
                  <a:lnTo>
                    <a:pt x="778146" y="1010169"/>
                  </a:lnTo>
                  <a:lnTo>
                    <a:pt x="738163" y="1011609"/>
                  </a:lnTo>
                  <a:lnTo>
                    <a:pt x="661868" y="1014484"/>
                  </a:lnTo>
                  <a:lnTo>
                    <a:pt x="590623" y="1017351"/>
                  </a:lnTo>
                  <a:lnTo>
                    <a:pt x="524530" y="1020218"/>
                  </a:lnTo>
                  <a:lnTo>
                    <a:pt x="463537" y="1023075"/>
                  </a:lnTo>
                  <a:lnTo>
                    <a:pt x="407541" y="1025929"/>
                  </a:lnTo>
                  <a:lnTo>
                    <a:pt x="356360" y="1028776"/>
                  </a:lnTo>
                  <a:lnTo>
                    <a:pt x="309801" y="1031613"/>
                  </a:lnTo>
                  <a:lnTo>
                    <a:pt x="267623" y="1034442"/>
                  </a:lnTo>
                  <a:lnTo>
                    <a:pt x="229592" y="1037259"/>
                  </a:lnTo>
                  <a:lnTo>
                    <a:pt x="164946" y="1042872"/>
                  </a:lnTo>
                  <a:lnTo>
                    <a:pt x="125499" y="1047050"/>
                  </a:lnTo>
                  <a:lnTo>
                    <a:pt x="74593" y="1053964"/>
                  </a:lnTo>
                  <a:lnTo>
                    <a:pt x="36003" y="1061607"/>
                  </a:lnTo>
                  <a:lnTo>
                    <a:pt x="1132" y="1077770"/>
                  </a:lnTo>
                  <a:lnTo>
                    <a:pt x="0" y="1081414"/>
                  </a:lnTo>
                  <a:lnTo>
                    <a:pt x="0" y="1082017"/>
                  </a:lnTo>
                  <a:lnTo>
                    <a:pt x="26516" y="1102789"/>
                  </a:lnTo>
                  <a:lnTo>
                    <a:pt x="27767" y="1103342"/>
                  </a:lnTo>
                  <a:lnTo>
                    <a:pt x="72220" y="1119200"/>
                  </a:lnTo>
                  <a:lnTo>
                    <a:pt x="100941" y="1127640"/>
                  </a:lnTo>
                  <a:lnTo>
                    <a:pt x="102794" y="1128162"/>
                  </a:lnTo>
                  <a:lnTo>
                    <a:pt x="158693" y="1142850"/>
                  </a:lnTo>
                  <a:lnTo>
                    <a:pt x="215035" y="1156363"/>
                  </a:lnTo>
                  <a:lnTo>
                    <a:pt x="218137" y="1157072"/>
                  </a:lnTo>
                  <a:lnTo>
                    <a:pt x="221211" y="1157783"/>
                  </a:lnTo>
                  <a:lnTo>
                    <a:pt x="261685" y="1166775"/>
                  </a:lnTo>
                  <a:lnTo>
                    <a:pt x="301329" y="1174970"/>
                  </a:lnTo>
                  <a:lnTo>
                    <a:pt x="302552" y="1175207"/>
                  </a:lnTo>
                  <a:lnTo>
                    <a:pt x="303752" y="1175451"/>
                  </a:lnTo>
                  <a:lnTo>
                    <a:pt x="336868" y="1181569"/>
                  </a:lnTo>
                  <a:lnTo>
                    <a:pt x="337804" y="1181728"/>
                  </a:lnTo>
                  <a:lnTo>
                    <a:pt x="363246" y="1185717"/>
                  </a:lnTo>
                  <a:lnTo>
                    <a:pt x="364487" y="1185893"/>
                  </a:lnTo>
                  <a:lnTo>
                    <a:pt x="366890" y="1186219"/>
                  </a:lnTo>
                  <a:lnTo>
                    <a:pt x="371401" y="1186799"/>
                  </a:lnTo>
                  <a:lnTo>
                    <a:pt x="372465" y="1186937"/>
                  </a:lnTo>
                  <a:lnTo>
                    <a:pt x="373499" y="1187066"/>
                  </a:lnTo>
                  <a:lnTo>
                    <a:pt x="375509" y="1187303"/>
                  </a:lnTo>
                  <a:lnTo>
                    <a:pt x="379243" y="1187727"/>
                  </a:lnTo>
                  <a:lnTo>
                    <a:pt x="379685" y="1187774"/>
                  </a:lnTo>
                  <a:lnTo>
                    <a:pt x="380118" y="1187825"/>
                  </a:lnTo>
                  <a:lnTo>
                    <a:pt x="380966" y="1187913"/>
                  </a:lnTo>
                  <a:lnTo>
                    <a:pt x="382612" y="1188080"/>
                  </a:lnTo>
                  <a:lnTo>
                    <a:pt x="385636" y="1188365"/>
                  </a:lnTo>
                  <a:lnTo>
                    <a:pt x="385999" y="1188395"/>
                  </a:lnTo>
                  <a:lnTo>
                    <a:pt x="386344" y="1188435"/>
                  </a:lnTo>
                  <a:lnTo>
                    <a:pt x="387033" y="1188493"/>
                  </a:lnTo>
                  <a:lnTo>
                    <a:pt x="388344" y="1188602"/>
                  </a:lnTo>
                  <a:lnTo>
                    <a:pt x="390747" y="1188788"/>
                  </a:lnTo>
                  <a:lnTo>
                    <a:pt x="391022" y="1188818"/>
                  </a:lnTo>
                  <a:lnTo>
                    <a:pt x="391299" y="1188839"/>
                  </a:lnTo>
                  <a:lnTo>
                    <a:pt x="391831" y="1188869"/>
                  </a:lnTo>
                  <a:lnTo>
                    <a:pt x="392835" y="1188937"/>
                  </a:lnTo>
                  <a:lnTo>
                    <a:pt x="393082" y="1188957"/>
                  </a:lnTo>
                  <a:lnTo>
                    <a:pt x="393319" y="1188977"/>
                  </a:lnTo>
                  <a:lnTo>
                    <a:pt x="393790" y="1189005"/>
                  </a:lnTo>
                  <a:lnTo>
                    <a:pt x="394678" y="1189055"/>
                  </a:lnTo>
                  <a:lnTo>
                    <a:pt x="394895" y="1189076"/>
                  </a:lnTo>
                  <a:lnTo>
                    <a:pt x="395112" y="1189086"/>
                  </a:lnTo>
                  <a:lnTo>
                    <a:pt x="395515" y="1189103"/>
                  </a:lnTo>
                  <a:lnTo>
                    <a:pt x="396302" y="1189144"/>
                  </a:lnTo>
                  <a:lnTo>
                    <a:pt x="397711" y="1189212"/>
                  </a:lnTo>
                  <a:lnTo>
                    <a:pt x="397868" y="1189222"/>
                  </a:lnTo>
                  <a:lnTo>
                    <a:pt x="398037" y="1189232"/>
                  </a:lnTo>
                  <a:lnTo>
                    <a:pt x="398342" y="1189242"/>
                  </a:lnTo>
                  <a:lnTo>
                    <a:pt x="398932" y="1189262"/>
                  </a:lnTo>
                  <a:lnTo>
                    <a:pt x="399081" y="1189272"/>
                  </a:lnTo>
                  <a:lnTo>
                    <a:pt x="399217" y="1189282"/>
                  </a:lnTo>
                  <a:lnTo>
                    <a:pt x="399484" y="1189292"/>
                  </a:lnTo>
                  <a:lnTo>
                    <a:pt x="399996" y="1189303"/>
                  </a:lnTo>
                  <a:lnTo>
                    <a:pt x="400243" y="1189310"/>
                  </a:lnTo>
                  <a:lnTo>
                    <a:pt x="400470" y="1189320"/>
                  </a:lnTo>
                  <a:lnTo>
                    <a:pt x="400911" y="1189330"/>
                  </a:lnTo>
                  <a:lnTo>
                    <a:pt x="401118" y="1189340"/>
                  </a:lnTo>
                  <a:lnTo>
                    <a:pt x="401315" y="1189340"/>
                  </a:lnTo>
                  <a:lnTo>
                    <a:pt x="401691" y="1189350"/>
                  </a:lnTo>
                  <a:lnTo>
                    <a:pt x="401887" y="1189350"/>
                  </a:lnTo>
                  <a:lnTo>
                    <a:pt x="402074" y="1189361"/>
                  </a:lnTo>
                  <a:lnTo>
                    <a:pt x="402253" y="1189361"/>
                  </a:lnTo>
                  <a:lnTo>
                    <a:pt x="402419" y="1189371"/>
                  </a:lnTo>
                  <a:lnTo>
                    <a:pt x="402734" y="1189371"/>
                  </a:lnTo>
                  <a:lnTo>
                    <a:pt x="403019" y="1189381"/>
                  </a:lnTo>
                  <a:lnTo>
                    <a:pt x="403955" y="1189381"/>
                  </a:lnTo>
                  <a:lnTo>
                    <a:pt x="405670" y="1189391"/>
                  </a:lnTo>
                  <a:lnTo>
                    <a:pt x="405975" y="1189381"/>
                  </a:lnTo>
                </a:path>
              </a:pathLst>
            </a:custGeom>
            <a:ln w="9250">
              <a:solidFill>
                <a:srgbClr val="0000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7">
              <a:extLst>
                <a:ext uri="{FF2B5EF4-FFF2-40B4-BE49-F238E27FC236}">
                  <a16:creationId xmlns:a16="http://schemas.microsoft.com/office/drawing/2014/main" id="{70C141D5-9F6B-4F0F-A397-6BEE4D78C3C6}"/>
                </a:ext>
              </a:extLst>
            </p:cNvPr>
            <p:cNvSpPr/>
            <p:nvPr/>
          </p:nvSpPr>
          <p:spPr>
            <a:xfrm>
              <a:off x="4690605" y="3403307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33921" y="12458"/>
                  </a:moveTo>
                  <a:lnTo>
                    <a:pt x="32131" y="8140"/>
                  </a:lnTo>
                  <a:lnTo>
                    <a:pt x="25781" y="1790"/>
                  </a:lnTo>
                  <a:lnTo>
                    <a:pt x="21463" y="0"/>
                  </a:lnTo>
                  <a:lnTo>
                    <a:pt x="12458" y="0"/>
                  </a:lnTo>
                  <a:lnTo>
                    <a:pt x="8140" y="1790"/>
                  </a:lnTo>
                  <a:lnTo>
                    <a:pt x="1790" y="8140"/>
                  </a:lnTo>
                  <a:lnTo>
                    <a:pt x="0" y="12458"/>
                  </a:lnTo>
                  <a:lnTo>
                    <a:pt x="0" y="21463"/>
                  </a:lnTo>
                  <a:lnTo>
                    <a:pt x="1790" y="25781"/>
                  </a:lnTo>
                  <a:lnTo>
                    <a:pt x="8140" y="32131"/>
                  </a:lnTo>
                  <a:lnTo>
                    <a:pt x="12458" y="33921"/>
                  </a:lnTo>
                  <a:lnTo>
                    <a:pt x="21463" y="33921"/>
                  </a:lnTo>
                  <a:lnTo>
                    <a:pt x="25781" y="32131"/>
                  </a:lnTo>
                  <a:lnTo>
                    <a:pt x="32131" y="25781"/>
                  </a:lnTo>
                  <a:lnTo>
                    <a:pt x="33921" y="21463"/>
                  </a:lnTo>
                  <a:lnTo>
                    <a:pt x="33921" y="12458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33" name="object 18">
            <a:extLst>
              <a:ext uri="{FF2B5EF4-FFF2-40B4-BE49-F238E27FC236}">
                <a16:creationId xmlns:a16="http://schemas.microsoft.com/office/drawing/2014/main" id="{3565D9B7-F8C4-41FD-AEE6-CFC9FEF1C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073807"/>
              </p:ext>
            </p:extLst>
          </p:nvPr>
        </p:nvGraphicFramePr>
        <p:xfrm>
          <a:off x="4816992" y="3528319"/>
          <a:ext cx="2645410" cy="13207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62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5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5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5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5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4" name="object 19">
            <a:extLst>
              <a:ext uri="{FF2B5EF4-FFF2-40B4-BE49-F238E27FC236}">
                <a16:creationId xmlns:a16="http://schemas.microsoft.com/office/drawing/2014/main" id="{5D801765-1842-440B-879E-06DA363BDAAE}"/>
              </a:ext>
            </a:extLst>
          </p:cNvPr>
          <p:cNvSpPr txBox="1"/>
          <p:nvPr/>
        </p:nvSpPr>
        <p:spPr>
          <a:xfrm>
            <a:off x="5166637" y="4844406"/>
            <a:ext cx="567055" cy="1275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40690" algn="l"/>
              </a:tabLst>
            </a:pPr>
            <a:r>
              <a:rPr sz="750" spc="120" dirty="0">
                <a:latin typeface="VL PGothic"/>
                <a:cs typeface="VL PGothic"/>
              </a:rPr>
              <a:t>-</a:t>
            </a:r>
            <a:r>
              <a:rPr sz="750" spc="-50" dirty="0">
                <a:latin typeface="Arial"/>
                <a:cs typeface="Arial"/>
              </a:rPr>
              <a:t>2</a:t>
            </a:r>
            <a:r>
              <a:rPr sz="750" dirty="0">
                <a:latin typeface="Arial"/>
                <a:cs typeface="Arial"/>
              </a:rPr>
              <a:t>	</a:t>
            </a:r>
            <a:r>
              <a:rPr sz="750" spc="120" dirty="0">
                <a:latin typeface="VL PGothic"/>
                <a:cs typeface="VL PGothic"/>
              </a:rPr>
              <a:t>-</a:t>
            </a:r>
            <a:r>
              <a:rPr sz="750" spc="-50" dirty="0">
                <a:latin typeface="Arial"/>
                <a:cs typeface="Arial"/>
              </a:rPr>
              <a:t>1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35" name="object 20">
            <a:extLst>
              <a:ext uri="{FF2B5EF4-FFF2-40B4-BE49-F238E27FC236}">
                <a16:creationId xmlns:a16="http://schemas.microsoft.com/office/drawing/2014/main" id="{E1A29803-3E72-4AF5-8615-DF29A82292B4}"/>
              </a:ext>
            </a:extLst>
          </p:cNvPr>
          <p:cNvSpPr txBox="1"/>
          <p:nvPr/>
        </p:nvSpPr>
        <p:spPr>
          <a:xfrm>
            <a:off x="6481555" y="4844406"/>
            <a:ext cx="78105" cy="1275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50" dirty="0">
                <a:latin typeface="Arial"/>
                <a:cs typeface="Arial"/>
              </a:rPr>
              <a:t>1</a:t>
            </a:r>
            <a:endParaRPr sz="750">
              <a:latin typeface="Arial"/>
              <a:cs typeface="Arial"/>
            </a:endParaRPr>
          </a:p>
        </p:txBody>
      </p:sp>
      <p:sp>
        <p:nvSpPr>
          <p:cNvPr id="36" name="object 21">
            <a:extLst>
              <a:ext uri="{FF2B5EF4-FFF2-40B4-BE49-F238E27FC236}">
                <a16:creationId xmlns:a16="http://schemas.microsoft.com/office/drawing/2014/main" id="{830D0295-E764-4CD0-9F14-0C65EDD4B4A0}"/>
              </a:ext>
            </a:extLst>
          </p:cNvPr>
          <p:cNvSpPr txBox="1"/>
          <p:nvPr/>
        </p:nvSpPr>
        <p:spPr>
          <a:xfrm>
            <a:off x="6909776" y="4844406"/>
            <a:ext cx="78105" cy="1275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50" dirty="0">
                <a:latin typeface="Arial"/>
                <a:cs typeface="Arial"/>
              </a:rPr>
              <a:t>2</a:t>
            </a:r>
            <a:endParaRPr sz="750">
              <a:latin typeface="Arial"/>
              <a:cs typeface="Arial"/>
            </a:endParaRPr>
          </a:p>
        </p:txBody>
      </p:sp>
      <p:sp>
        <p:nvSpPr>
          <p:cNvPr id="37" name="object 22">
            <a:extLst>
              <a:ext uri="{FF2B5EF4-FFF2-40B4-BE49-F238E27FC236}">
                <a16:creationId xmlns:a16="http://schemas.microsoft.com/office/drawing/2014/main" id="{BFDC8F99-A237-402D-8AF4-AF8D942BE380}"/>
              </a:ext>
            </a:extLst>
          </p:cNvPr>
          <p:cNvSpPr txBox="1"/>
          <p:nvPr/>
        </p:nvSpPr>
        <p:spPr>
          <a:xfrm>
            <a:off x="7337994" y="4844406"/>
            <a:ext cx="78105" cy="1275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50" dirty="0">
                <a:latin typeface="Arial"/>
                <a:cs typeface="Arial"/>
              </a:rPr>
              <a:t>3</a:t>
            </a:r>
            <a:endParaRPr sz="750">
              <a:latin typeface="Arial"/>
              <a:cs typeface="Arial"/>
            </a:endParaRPr>
          </a:p>
        </p:txBody>
      </p:sp>
      <p:sp>
        <p:nvSpPr>
          <p:cNvPr id="38" name="object 23">
            <a:extLst>
              <a:ext uri="{FF2B5EF4-FFF2-40B4-BE49-F238E27FC236}">
                <a16:creationId xmlns:a16="http://schemas.microsoft.com/office/drawing/2014/main" id="{6E2F7329-6254-44EE-801F-BE100FD126EE}"/>
              </a:ext>
            </a:extLst>
          </p:cNvPr>
          <p:cNvSpPr txBox="1"/>
          <p:nvPr/>
        </p:nvSpPr>
        <p:spPr>
          <a:xfrm>
            <a:off x="4615363" y="4682263"/>
            <a:ext cx="209550" cy="1275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0" dirty="0">
                <a:latin typeface="Arial"/>
                <a:cs typeface="Arial"/>
              </a:rPr>
              <a:t>0.18</a:t>
            </a:r>
            <a:endParaRPr sz="750">
              <a:latin typeface="Arial"/>
              <a:cs typeface="Arial"/>
            </a:endParaRPr>
          </a:p>
        </p:txBody>
      </p:sp>
      <p:sp>
        <p:nvSpPr>
          <p:cNvPr id="39" name="object 24">
            <a:extLst>
              <a:ext uri="{FF2B5EF4-FFF2-40B4-BE49-F238E27FC236}">
                <a16:creationId xmlns:a16="http://schemas.microsoft.com/office/drawing/2014/main" id="{BCE05A92-867C-45B4-83E7-3406471F6760}"/>
              </a:ext>
            </a:extLst>
          </p:cNvPr>
          <p:cNvSpPr txBox="1"/>
          <p:nvPr/>
        </p:nvSpPr>
        <p:spPr>
          <a:xfrm>
            <a:off x="4615363" y="4432681"/>
            <a:ext cx="209550" cy="1275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50" spc="-20" dirty="0">
                <a:latin typeface="Arial"/>
                <a:cs typeface="Arial"/>
              </a:rPr>
              <a:t>0.19</a:t>
            </a:r>
            <a:endParaRPr sz="750">
              <a:latin typeface="Arial"/>
              <a:cs typeface="Arial"/>
            </a:endParaRPr>
          </a:p>
        </p:txBody>
      </p:sp>
      <p:sp>
        <p:nvSpPr>
          <p:cNvPr id="40" name="object 26">
            <a:extLst>
              <a:ext uri="{FF2B5EF4-FFF2-40B4-BE49-F238E27FC236}">
                <a16:creationId xmlns:a16="http://schemas.microsoft.com/office/drawing/2014/main" id="{8827BE6D-0066-4BA8-A6CA-B301997BA633}"/>
              </a:ext>
            </a:extLst>
          </p:cNvPr>
          <p:cNvSpPr txBox="1"/>
          <p:nvPr/>
        </p:nvSpPr>
        <p:spPr>
          <a:xfrm>
            <a:off x="6027937" y="4834949"/>
            <a:ext cx="194310" cy="27178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r>
              <a:rPr sz="750" spc="-50" dirty="0">
                <a:latin typeface="Arial"/>
                <a:cs typeface="Arial"/>
              </a:rPr>
              <a:t>0</a:t>
            </a:r>
            <a:endParaRPr sz="75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  <a:spcBef>
                <a:spcPts val="65"/>
              </a:spcBef>
            </a:pPr>
            <a:r>
              <a:rPr sz="750" i="1" spc="-25" dirty="0">
                <a:latin typeface="Arial"/>
                <a:cs typeface="Arial"/>
              </a:rPr>
              <a:t>v</a:t>
            </a:r>
            <a:r>
              <a:rPr sz="750" spc="-37" baseline="-16666" dirty="0">
                <a:latin typeface="Arial"/>
                <a:cs typeface="Arial"/>
              </a:rPr>
              <a:t>3</a:t>
            </a:r>
            <a:endParaRPr sz="750" baseline="-16666">
              <a:latin typeface="Arial"/>
              <a:cs typeface="Arial"/>
            </a:endParaRPr>
          </a:p>
        </p:txBody>
      </p:sp>
      <p:sp>
        <p:nvSpPr>
          <p:cNvPr id="41" name="object 27">
            <a:extLst>
              <a:ext uri="{FF2B5EF4-FFF2-40B4-BE49-F238E27FC236}">
                <a16:creationId xmlns:a16="http://schemas.microsoft.com/office/drawing/2014/main" id="{36734E6B-3F34-42C9-A7CB-9C1CD5178DFB}"/>
              </a:ext>
            </a:extLst>
          </p:cNvPr>
          <p:cNvSpPr txBox="1"/>
          <p:nvPr/>
        </p:nvSpPr>
        <p:spPr>
          <a:xfrm>
            <a:off x="4519989" y="3933513"/>
            <a:ext cx="330200" cy="388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95"/>
              </a:spcBef>
            </a:pPr>
            <a:r>
              <a:rPr sz="750" spc="-20" dirty="0">
                <a:latin typeface="Arial"/>
                <a:cs typeface="Arial"/>
              </a:rPr>
              <a:t>0.21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75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125" baseline="37037" dirty="0">
                <a:latin typeface="Komatuna"/>
                <a:cs typeface="Komatuna"/>
              </a:rPr>
              <a:t>λ</a:t>
            </a:r>
            <a:r>
              <a:rPr sz="1125" spc="-315" baseline="37037" dirty="0">
                <a:latin typeface="Komatuna"/>
                <a:cs typeface="Komatuna"/>
              </a:rPr>
              <a:t> </a:t>
            </a:r>
            <a:r>
              <a:rPr sz="750" spc="-20" dirty="0">
                <a:latin typeface="Arial"/>
                <a:cs typeface="Arial"/>
              </a:rPr>
              <a:t>0.20</a:t>
            </a:r>
            <a:endParaRPr sz="750">
              <a:latin typeface="Arial"/>
              <a:cs typeface="Arial"/>
            </a:endParaRPr>
          </a:p>
        </p:txBody>
      </p:sp>
      <p:graphicFrame>
        <p:nvGraphicFramePr>
          <p:cNvPr id="42" name="object 28">
            <a:extLst>
              <a:ext uri="{FF2B5EF4-FFF2-40B4-BE49-F238E27FC236}">
                <a16:creationId xmlns:a16="http://schemas.microsoft.com/office/drawing/2014/main" id="{9D71D50D-DB2E-48D8-964B-2F0A2CA17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517763"/>
              </p:ext>
            </p:extLst>
          </p:nvPr>
        </p:nvGraphicFramePr>
        <p:xfrm>
          <a:off x="3318943" y="5110357"/>
          <a:ext cx="2665726" cy="1330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7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76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7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76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78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47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3175">
                      <a:solidFill>
                        <a:srgbClr val="000000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3175">
                      <a:solidFill>
                        <a:srgbClr val="000000"/>
                      </a:solidFill>
                      <a:prstDash val="dash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dash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dash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3" name="object 29">
            <a:extLst>
              <a:ext uri="{FF2B5EF4-FFF2-40B4-BE49-F238E27FC236}">
                <a16:creationId xmlns:a16="http://schemas.microsoft.com/office/drawing/2014/main" id="{B9E149D7-0596-4406-905A-9756A67E1D1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38511" y="5175224"/>
            <a:ext cx="2421938" cy="1221695"/>
          </a:xfrm>
          <a:prstGeom prst="rect">
            <a:avLst/>
          </a:prstGeom>
        </p:spPr>
      </p:pic>
      <p:sp>
        <p:nvSpPr>
          <p:cNvPr id="44" name="object 30">
            <a:extLst>
              <a:ext uri="{FF2B5EF4-FFF2-40B4-BE49-F238E27FC236}">
                <a16:creationId xmlns:a16="http://schemas.microsoft.com/office/drawing/2014/main" id="{60FB67EA-9FEC-40B0-BCA6-6618377CA318}"/>
              </a:ext>
            </a:extLst>
          </p:cNvPr>
          <p:cNvSpPr txBox="1"/>
          <p:nvPr/>
        </p:nvSpPr>
        <p:spPr>
          <a:xfrm>
            <a:off x="3408419" y="6434084"/>
            <a:ext cx="73660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-50" dirty="0">
                <a:latin typeface="Arial"/>
                <a:cs typeface="Arial"/>
              </a:rPr>
              <a:t>0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31">
            <a:extLst>
              <a:ext uri="{FF2B5EF4-FFF2-40B4-BE49-F238E27FC236}">
                <a16:creationId xmlns:a16="http://schemas.microsoft.com/office/drawing/2014/main" id="{056A7EAB-CA0C-44FF-8259-02AD5306ADE8}"/>
              </a:ext>
            </a:extLst>
          </p:cNvPr>
          <p:cNvSpPr txBox="1"/>
          <p:nvPr/>
        </p:nvSpPr>
        <p:spPr>
          <a:xfrm>
            <a:off x="5178624" y="6438692"/>
            <a:ext cx="660400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  <a:tabLst>
                <a:tab pos="320040" algn="l"/>
              </a:tabLst>
            </a:pPr>
            <a:r>
              <a:rPr sz="650" spc="-25" dirty="0">
                <a:latin typeface="Arial"/>
                <a:cs typeface="Arial"/>
              </a:rPr>
              <a:t>10</a:t>
            </a:r>
            <a:r>
              <a:rPr sz="675" spc="-37" baseline="37037" dirty="0">
                <a:latin typeface="Arial"/>
                <a:cs typeface="Arial"/>
              </a:rPr>
              <a:t>4</a:t>
            </a:r>
            <a:r>
              <a:rPr sz="675" baseline="37037" dirty="0">
                <a:latin typeface="Arial"/>
                <a:cs typeface="Arial"/>
              </a:rPr>
              <a:t>	</a:t>
            </a:r>
            <a:r>
              <a:rPr sz="650" spc="-10" dirty="0">
                <a:latin typeface="Arial"/>
                <a:cs typeface="Arial"/>
              </a:rPr>
              <a:t>1.2</a:t>
            </a:r>
            <a:r>
              <a:rPr sz="650" spc="-10" dirty="0">
                <a:latin typeface="VL PGothic"/>
                <a:cs typeface="VL PGothic"/>
              </a:rPr>
              <a:t>×</a:t>
            </a:r>
            <a:r>
              <a:rPr sz="650" spc="-10" dirty="0">
                <a:latin typeface="Arial"/>
                <a:cs typeface="Arial"/>
              </a:rPr>
              <a:t>10</a:t>
            </a:r>
            <a:r>
              <a:rPr sz="675" spc="-15" baseline="37037" dirty="0">
                <a:latin typeface="Arial"/>
                <a:cs typeface="Arial"/>
              </a:rPr>
              <a:t>4</a:t>
            </a:r>
            <a:endParaRPr sz="675" baseline="37037">
              <a:latin typeface="Arial"/>
              <a:cs typeface="Arial"/>
            </a:endParaRPr>
          </a:p>
        </p:txBody>
      </p:sp>
      <p:sp>
        <p:nvSpPr>
          <p:cNvPr id="46" name="object 32">
            <a:extLst>
              <a:ext uri="{FF2B5EF4-FFF2-40B4-BE49-F238E27FC236}">
                <a16:creationId xmlns:a16="http://schemas.microsoft.com/office/drawing/2014/main" id="{4B52D431-14F1-446F-BC96-440E2EF21419}"/>
              </a:ext>
            </a:extLst>
          </p:cNvPr>
          <p:cNvSpPr txBox="1"/>
          <p:nvPr/>
        </p:nvSpPr>
        <p:spPr>
          <a:xfrm>
            <a:off x="3658508" y="6430053"/>
            <a:ext cx="1409700" cy="237886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95"/>
              </a:spcBef>
              <a:tabLst>
                <a:tab pos="405130" algn="l"/>
                <a:tab pos="772795" algn="l"/>
                <a:tab pos="1140460" algn="l"/>
              </a:tabLst>
            </a:pPr>
            <a:r>
              <a:rPr sz="650" spc="-10" dirty="0">
                <a:latin typeface="Arial"/>
                <a:cs typeface="Arial"/>
              </a:rPr>
              <a:t>2</a:t>
            </a:r>
            <a:r>
              <a:rPr sz="650" spc="-10" dirty="0">
                <a:latin typeface="VL PGothic"/>
                <a:cs typeface="VL PGothic"/>
              </a:rPr>
              <a:t>×</a:t>
            </a:r>
            <a:r>
              <a:rPr sz="650" spc="-10" dirty="0">
                <a:latin typeface="Arial"/>
                <a:cs typeface="Arial"/>
              </a:rPr>
              <a:t>10</a:t>
            </a:r>
            <a:r>
              <a:rPr sz="675" spc="-15" baseline="37037" dirty="0">
                <a:latin typeface="Arial"/>
                <a:cs typeface="Arial"/>
              </a:rPr>
              <a:t>3</a:t>
            </a:r>
            <a:r>
              <a:rPr sz="675" baseline="37037" dirty="0">
                <a:latin typeface="Arial"/>
                <a:cs typeface="Arial"/>
              </a:rPr>
              <a:t>	</a:t>
            </a:r>
            <a:r>
              <a:rPr sz="650" spc="-10" dirty="0">
                <a:latin typeface="Arial"/>
                <a:cs typeface="Arial"/>
              </a:rPr>
              <a:t>4</a:t>
            </a:r>
            <a:r>
              <a:rPr sz="650" spc="-10" dirty="0">
                <a:latin typeface="VL PGothic"/>
                <a:cs typeface="VL PGothic"/>
              </a:rPr>
              <a:t>×</a:t>
            </a:r>
            <a:r>
              <a:rPr sz="650" spc="-10" dirty="0">
                <a:latin typeface="Arial"/>
                <a:cs typeface="Arial"/>
              </a:rPr>
              <a:t>10</a:t>
            </a:r>
            <a:r>
              <a:rPr sz="675" spc="-15" baseline="37037" dirty="0">
                <a:latin typeface="Arial"/>
                <a:cs typeface="Arial"/>
              </a:rPr>
              <a:t>3</a:t>
            </a:r>
            <a:r>
              <a:rPr sz="675" baseline="37037" dirty="0">
                <a:latin typeface="Arial"/>
                <a:cs typeface="Arial"/>
              </a:rPr>
              <a:t>	</a:t>
            </a:r>
            <a:r>
              <a:rPr sz="650" spc="-20" dirty="0">
                <a:latin typeface="Arial"/>
                <a:cs typeface="Arial"/>
              </a:rPr>
              <a:t>6</a:t>
            </a:r>
            <a:r>
              <a:rPr sz="650" spc="-20" dirty="0">
                <a:latin typeface="VL PGothic"/>
                <a:cs typeface="VL PGothic"/>
              </a:rPr>
              <a:t>×</a:t>
            </a:r>
            <a:r>
              <a:rPr sz="650" spc="-20" dirty="0">
                <a:latin typeface="Arial"/>
                <a:cs typeface="Arial"/>
              </a:rPr>
              <a:t>10</a:t>
            </a:r>
            <a:r>
              <a:rPr sz="675" spc="-30" baseline="37037" dirty="0">
                <a:latin typeface="Arial"/>
                <a:cs typeface="Arial"/>
              </a:rPr>
              <a:t>3</a:t>
            </a:r>
            <a:r>
              <a:rPr sz="675" baseline="37037" dirty="0">
                <a:latin typeface="Arial"/>
                <a:cs typeface="Arial"/>
              </a:rPr>
              <a:t>	</a:t>
            </a:r>
            <a:r>
              <a:rPr sz="650" spc="-20" dirty="0">
                <a:latin typeface="Arial"/>
                <a:cs typeface="Arial"/>
              </a:rPr>
              <a:t>8</a:t>
            </a:r>
            <a:r>
              <a:rPr sz="650" spc="-20" dirty="0">
                <a:latin typeface="VL PGothic"/>
                <a:cs typeface="VL PGothic"/>
              </a:rPr>
              <a:t>×</a:t>
            </a:r>
            <a:r>
              <a:rPr sz="650" spc="-20" dirty="0">
                <a:latin typeface="Arial"/>
                <a:cs typeface="Arial"/>
              </a:rPr>
              <a:t>10</a:t>
            </a:r>
            <a:r>
              <a:rPr sz="675" spc="-30" baseline="37037" dirty="0">
                <a:latin typeface="Arial"/>
                <a:cs typeface="Arial"/>
              </a:rPr>
              <a:t>3</a:t>
            </a:r>
            <a:endParaRPr sz="675" baseline="37037">
              <a:latin typeface="Arial"/>
              <a:cs typeface="Arial"/>
            </a:endParaRPr>
          </a:p>
          <a:p>
            <a:pPr marL="956944">
              <a:lnSpc>
                <a:spcPct val="100000"/>
              </a:lnSpc>
              <a:spcBef>
                <a:spcPts val="105"/>
              </a:spcBef>
            </a:pPr>
            <a:r>
              <a:rPr sz="650" i="1" spc="-25" dirty="0">
                <a:latin typeface="Arial"/>
                <a:cs typeface="Arial"/>
              </a:rPr>
              <a:t>u</a:t>
            </a:r>
            <a:r>
              <a:rPr sz="675" i="1" spc="-37" baseline="-12345" dirty="0">
                <a:latin typeface="Arial"/>
                <a:cs typeface="Arial"/>
              </a:rPr>
              <a:t>s</a:t>
            </a:r>
            <a:endParaRPr sz="675" baseline="-12345">
              <a:latin typeface="Arial"/>
              <a:cs typeface="Arial"/>
            </a:endParaRPr>
          </a:p>
        </p:txBody>
      </p:sp>
      <p:sp>
        <p:nvSpPr>
          <p:cNvPr id="47" name="object 33">
            <a:extLst>
              <a:ext uri="{FF2B5EF4-FFF2-40B4-BE49-F238E27FC236}">
                <a16:creationId xmlns:a16="http://schemas.microsoft.com/office/drawing/2014/main" id="{0D06D12B-F461-425A-9714-0945A21BA883}"/>
              </a:ext>
            </a:extLst>
          </p:cNvPr>
          <p:cNvSpPr txBox="1"/>
          <p:nvPr/>
        </p:nvSpPr>
        <p:spPr>
          <a:xfrm>
            <a:off x="3006187" y="5269496"/>
            <a:ext cx="384810" cy="11733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9700">
              <a:lnSpc>
                <a:spcPct val="100000"/>
              </a:lnSpc>
              <a:spcBef>
                <a:spcPts val="130"/>
              </a:spcBef>
            </a:pPr>
            <a:r>
              <a:rPr sz="650" spc="-20" dirty="0">
                <a:latin typeface="Arial"/>
                <a:cs typeface="Arial"/>
              </a:rPr>
              <a:t>0.22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5"/>
              </a:spcBef>
            </a:pPr>
            <a:endParaRPr sz="650">
              <a:latin typeface="Arial"/>
              <a:cs typeface="Arial"/>
            </a:endParaRPr>
          </a:p>
          <a:p>
            <a:pPr marL="139700">
              <a:lnSpc>
                <a:spcPct val="100000"/>
              </a:lnSpc>
            </a:pPr>
            <a:r>
              <a:rPr sz="650" spc="-20" dirty="0">
                <a:latin typeface="Arial"/>
                <a:cs typeface="Arial"/>
              </a:rPr>
              <a:t>0.21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0"/>
              </a:spcBef>
            </a:pPr>
            <a:endParaRPr sz="650">
              <a:latin typeface="Arial"/>
              <a:cs typeface="Arial"/>
            </a:endParaRPr>
          </a:p>
          <a:p>
            <a:pPr marL="76200">
              <a:lnSpc>
                <a:spcPct val="100000"/>
              </a:lnSpc>
              <a:spcBef>
                <a:spcPts val="5"/>
              </a:spcBef>
            </a:pPr>
            <a:r>
              <a:rPr sz="975" baseline="42735" dirty="0">
                <a:latin typeface="Komatuna"/>
                <a:cs typeface="Komatuna"/>
              </a:rPr>
              <a:t>λ</a:t>
            </a:r>
            <a:r>
              <a:rPr sz="975" spc="-232" baseline="42735" dirty="0">
                <a:latin typeface="Komatuna"/>
                <a:cs typeface="Komatuna"/>
              </a:rPr>
              <a:t> </a:t>
            </a:r>
            <a:r>
              <a:rPr sz="650" spc="-20" dirty="0">
                <a:latin typeface="Arial"/>
                <a:cs typeface="Arial"/>
              </a:rPr>
              <a:t>0.20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0"/>
              </a:spcBef>
            </a:pPr>
            <a:endParaRPr sz="650">
              <a:latin typeface="Arial"/>
              <a:cs typeface="Arial"/>
            </a:endParaRPr>
          </a:p>
          <a:p>
            <a:pPr marL="139700">
              <a:lnSpc>
                <a:spcPct val="100000"/>
              </a:lnSpc>
              <a:spcBef>
                <a:spcPts val="5"/>
              </a:spcBef>
            </a:pPr>
            <a:r>
              <a:rPr sz="650" spc="-20" dirty="0">
                <a:latin typeface="Arial"/>
                <a:cs typeface="Arial"/>
              </a:rPr>
              <a:t>0.19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0"/>
              </a:spcBef>
            </a:pPr>
            <a:endParaRPr sz="650">
              <a:latin typeface="Arial"/>
              <a:cs typeface="Arial"/>
            </a:endParaRPr>
          </a:p>
          <a:p>
            <a:pPr marL="139700">
              <a:lnSpc>
                <a:spcPct val="100000"/>
              </a:lnSpc>
              <a:spcBef>
                <a:spcPts val="5"/>
              </a:spcBef>
            </a:pPr>
            <a:r>
              <a:rPr sz="650" spc="-20" dirty="0">
                <a:latin typeface="Arial"/>
                <a:cs typeface="Arial"/>
              </a:rPr>
              <a:t>0.18</a:t>
            </a:r>
            <a:endParaRPr sz="650">
              <a:latin typeface="Arial"/>
              <a:cs typeface="Arial"/>
            </a:endParaRPr>
          </a:p>
        </p:txBody>
      </p:sp>
      <p:sp>
        <p:nvSpPr>
          <p:cNvPr id="51" name="object 4 1">
            <a:extLst>
              <a:ext uri="{FF2B5EF4-FFF2-40B4-BE49-F238E27FC236}">
                <a16:creationId xmlns:a16="http://schemas.microsoft.com/office/drawing/2014/main" id="{F45707F1-F510-4081-812B-B5FAEF53F1BA}"/>
              </a:ext>
            </a:extLst>
          </p:cNvPr>
          <p:cNvSpPr txBox="1"/>
          <p:nvPr/>
        </p:nvSpPr>
        <p:spPr>
          <a:xfrm>
            <a:off x="4527057" y="2865658"/>
            <a:ext cx="61594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i="1" spc="15" dirty="0">
                <a:latin typeface="Georgia"/>
                <a:cs typeface="Georgia"/>
              </a:rPr>
              <a:t>i</a:t>
            </a:r>
            <a:endParaRPr sz="700">
              <a:latin typeface="Georgia"/>
              <a:cs typeface="Georgia"/>
            </a:endParaRPr>
          </a:p>
        </p:txBody>
      </p:sp>
      <p:sp>
        <p:nvSpPr>
          <p:cNvPr id="53" name="object 4 2">
            <a:extLst>
              <a:ext uri="{FF2B5EF4-FFF2-40B4-BE49-F238E27FC236}">
                <a16:creationId xmlns:a16="http://schemas.microsoft.com/office/drawing/2014/main" id="{552F55ED-0C7C-4DD1-B422-C41D41BB9A85}"/>
              </a:ext>
            </a:extLst>
          </p:cNvPr>
          <p:cNvSpPr txBox="1"/>
          <p:nvPr/>
        </p:nvSpPr>
        <p:spPr>
          <a:xfrm>
            <a:off x="683568" y="3098089"/>
            <a:ext cx="8333242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1100" i="1" spc="-20" dirty="0">
                <a:solidFill>
                  <a:srgbClr val="3333FF"/>
                </a:solidFill>
                <a:latin typeface="LM Roman 10"/>
                <a:cs typeface="LM Roman 10"/>
              </a:rPr>
              <a:t>  </a:t>
            </a:r>
            <a:r>
              <a:rPr lang="en-US" sz="1600" i="1" dirty="0">
                <a:solidFill>
                  <a:srgbClr val="3333FF"/>
                </a:solidFill>
                <a:latin typeface="LM Roman 10"/>
                <a:cs typeface="LM Roman 10"/>
              </a:rPr>
              <a:t>Fixed</a:t>
            </a:r>
            <a:r>
              <a:rPr lang="en-US" sz="1600" i="1" spc="-2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600" i="1" dirty="0">
                <a:solidFill>
                  <a:srgbClr val="3333FF"/>
                </a:solidFill>
                <a:latin typeface="LM Roman 10"/>
                <a:cs typeface="LM Roman 10"/>
              </a:rPr>
              <a:t>points</a:t>
            </a:r>
            <a:r>
              <a:rPr lang="en-US" sz="1600" i="1" spc="-2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600" i="1" dirty="0">
                <a:solidFill>
                  <a:srgbClr val="3333FF"/>
                </a:solidFill>
                <a:latin typeface="LM Roman 10"/>
                <a:cs typeface="LM Roman 10"/>
              </a:rPr>
              <a:t>at </a:t>
            </a:r>
            <a:r>
              <a:rPr lang="en-US" sz="1600" i="1" dirty="0">
                <a:solidFill>
                  <a:srgbClr val="FF0000"/>
                </a:solidFill>
                <a:latin typeface="LM Roman 10"/>
                <a:cs typeface="LM Roman 10"/>
              </a:rPr>
              <a:t>finite </a:t>
            </a:r>
            <a:r>
              <a:rPr lang="en-US" sz="1600" i="1" dirty="0">
                <a:solidFill>
                  <a:srgbClr val="3333FF"/>
                </a:solidFill>
                <a:latin typeface="LM Roman 10"/>
                <a:cs typeface="LM Roman 10"/>
              </a:rPr>
              <a:t>    .</a:t>
            </a:r>
            <a:r>
              <a:rPr lang="en-US" sz="1600" i="1" spc="8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600" i="1" dirty="0">
                <a:solidFill>
                  <a:srgbClr val="3333FF"/>
                </a:solidFill>
                <a:latin typeface="LM Roman 10"/>
                <a:cs typeface="LM Roman 10"/>
              </a:rPr>
              <a:t>All</a:t>
            </a:r>
            <a:r>
              <a:rPr lang="en-US" sz="1600" i="1" spc="-2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600" i="1" dirty="0">
                <a:solidFill>
                  <a:srgbClr val="3333FF"/>
                </a:solidFill>
                <a:latin typeface="LM Roman 10"/>
                <a:cs typeface="LM Roman 10"/>
              </a:rPr>
              <a:t>of</a:t>
            </a:r>
            <a:r>
              <a:rPr lang="en-US" sz="1600" i="1" spc="-1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600" i="1" dirty="0">
                <a:solidFill>
                  <a:srgbClr val="3333FF"/>
                </a:solidFill>
                <a:latin typeface="LM Roman 10"/>
                <a:cs typeface="LM Roman 10"/>
              </a:rPr>
              <a:t>them</a:t>
            </a:r>
            <a:r>
              <a:rPr lang="en-US" sz="1600" i="1" spc="-2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600" i="1" dirty="0">
                <a:solidFill>
                  <a:srgbClr val="3333FF"/>
                </a:solidFill>
                <a:latin typeface="LM Roman 10"/>
                <a:cs typeface="LM Roman 10"/>
              </a:rPr>
              <a:t>are</a:t>
            </a:r>
            <a:r>
              <a:rPr lang="en-US" sz="1600" i="1" spc="-2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600" i="1" dirty="0">
                <a:solidFill>
                  <a:srgbClr val="FF0000"/>
                </a:solidFill>
                <a:latin typeface="LM Roman 10"/>
                <a:cs typeface="LM Roman 10"/>
              </a:rPr>
              <a:t>asymptotically</a:t>
            </a:r>
            <a:r>
              <a:rPr lang="en-US" sz="1600" i="1" spc="-15" dirty="0">
                <a:solidFill>
                  <a:srgbClr val="FF0000"/>
                </a:solidFill>
                <a:latin typeface="LM Roman 10"/>
                <a:cs typeface="LM Roman 10"/>
              </a:rPr>
              <a:t> </a:t>
            </a:r>
            <a:r>
              <a:rPr lang="en-US" sz="1600" i="1" spc="-10" dirty="0">
                <a:solidFill>
                  <a:srgbClr val="FF0000"/>
                </a:solidFill>
                <a:latin typeface="LM Roman 10"/>
                <a:cs typeface="LM Roman 10"/>
              </a:rPr>
              <a:t>free </a:t>
            </a:r>
            <a:r>
              <a:rPr lang="en-US" sz="1600" i="1" spc="-10" dirty="0">
                <a:solidFill>
                  <a:srgbClr val="3333FF"/>
                </a:solidFill>
                <a:latin typeface="LM Roman 10"/>
                <a:cs typeface="LM Roman 10"/>
              </a:rPr>
              <a:t>but they </a:t>
            </a:r>
            <a:r>
              <a:rPr lang="en-US" sz="1600" i="1" dirty="0">
                <a:solidFill>
                  <a:srgbClr val="3333FF"/>
                </a:solidFill>
                <a:latin typeface="LM Roman 10"/>
                <a:cs typeface="LM Roman 10"/>
              </a:rPr>
              <a:t>RG</a:t>
            </a:r>
            <a:r>
              <a:rPr lang="en-US" sz="1600" i="1" spc="-2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600" i="1" dirty="0">
                <a:solidFill>
                  <a:srgbClr val="3333FF"/>
                </a:solidFill>
                <a:latin typeface="LM Roman 10"/>
                <a:cs typeface="LM Roman 10"/>
              </a:rPr>
              <a:t>run into Landau poles</a:t>
            </a:r>
            <a:r>
              <a:rPr lang="en-US" sz="1600" i="1" spc="-10" dirty="0">
                <a:solidFill>
                  <a:srgbClr val="3333FF"/>
                </a:solidFill>
                <a:latin typeface="LM Roman 10"/>
                <a:cs typeface="LM Roman 10"/>
              </a:rPr>
              <a:t>.</a:t>
            </a:r>
            <a:endParaRPr lang="en-US" sz="1600" i="1" dirty="0">
              <a:solidFill>
                <a:srgbClr val="3333FF"/>
              </a:solidFill>
              <a:latin typeface="LM Roman 10"/>
              <a:cs typeface="LM Roman 10"/>
            </a:endParaRPr>
          </a:p>
        </p:txBody>
      </p:sp>
      <p:pic>
        <p:nvPicPr>
          <p:cNvPr id="54" name="Рисунок 53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lambda\end{eqnarray*}&#10;\end{document}&#10;" title="IguanaTex Bitmap Display">
            <a:extLst>
              <a:ext uri="{FF2B5EF4-FFF2-40B4-BE49-F238E27FC236}">
                <a16:creationId xmlns:a16="http://schemas.microsoft.com/office/drawing/2014/main" id="{0638B1BC-FAA4-4586-9321-4A8C1E26B2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95" y="3092817"/>
            <a:ext cx="99664" cy="198809"/>
          </a:xfrm>
          <a:prstGeom prst="rect">
            <a:avLst/>
          </a:prstGeom>
          <a:solidFill>
            <a:srgbClr val="FFFFFF"/>
          </a:solidFill>
          <a:ln/>
          <a:effectLst/>
        </p:spPr>
      </p:pic>
      <p:pic>
        <p:nvPicPr>
          <p:cNvPr id="55" name="Рисунок 54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{\cal G}\to 0\\&#10;&amp;&amp;{\cal G}\to \infty&#10;\end{eqnarray*}&#10;\end{document}&#10;" title="IguanaTex Bitmap Display">
            <a:extLst>
              <a:ext uri="{FF2B5EF4-FFF2-40B4-BE49-F238E27FC236}">
                <a16:creationId xmlns:a16="http://schemas.microsoft.com/office/drawing/2014/main" id="{01F330B9-8454-4B61-AF26-F2A1E0E452D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37" y="665901"/>
            <a:ext cx="648072" cy="544979"/>
          </a:xfrm>
          <a:prstGeom prst="rect">
            <a:avLst/>
          </a:prstGeom>
          <a:solidFill>
            <a:srgbClr val="FFFFFF"/>
          </a:solidFill>
          <a:ln/>
          <a:effectLst/>
        </p:spPr>
      </p:pic>
      <p:pic>
        <p:nvPicPr>
          <p:cNvPr id="56" name="Рисунок 55" descr="txp_fig">
            <a:extLst>
              <a:ext uri="{FF2B5EF4-FFF2-40B4-BE49-F238E27FC236}">
                <a16:creationId xmlns:a16="http://schemas.microsoft.com/office/drawing/2014/main" id="{0DFD4E88-D3AE-434D-AF66-35C7535FEE0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220919" y="648836"/>
            <a:ext cx="2620799" cy="562045"/>
          </a:xfrm>
          <a:prstGeom prst="rect">
            <a:avLst/>
          </a:prstGeom>
          <a:noFill/>
          <a:ln/>
          <a:effectLst/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0F6F180-15DF-4AB1-95D8-28408FE6D097}"/>
              </a:ext>
            </a:extLst>
          </p:cNvPr>
          <p:cNvSpPr/>
          <p:nvPr/>
        </p:nvSpPr>
        <p:spPr>
          <a:xfrm>
            <a:off x="3916080" y="732394"/>
            <a:ext cx="2304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Fixed points equations:</a:t>
            </a:r>
            <a:endParaRPr lang="en-US" sz="1800" dirty="0">
              <a:solidFill>
                <a:srgbClr val="3333FF"/>
              </a:solidFill>
              <a:latin typeface="cmmi1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07F36AA2-CC40-40D5-B378-6651850B589D}"/>
              </a:ext>
            </a:extLst>
          </p:cNvPr>
          <p:cNvSpPr/>
          <p:nvPr/>
        </p:nvSpPr>
        <p:spPr>
          <a:xfrm>
            <a:off x="2035125" y="593894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333FF"/>
                </a:solidFill>
              </a:rPr>
              <a:t>asymptotic freedom</a:t>
            </a:r>
            <a:endParaRPr lang="en-US" sz="1600" dirty="0">
              <a:solidFill>
                <a:srgbClr val="3333FF"/>
              </a:solidFill>
              <a:latin typeface="cmmi1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9C82766-AE22-4800-A383-E888F861D9CF}"/>
              </a:ext>
            </a:extLst>
          </p:cNvPr>
          <p:cNvSpPr/>
          <p:nvPr/>
        </p:nvSpPr>
        <p:spPr>
          <a:xfrm>
            <a:off x="2035125" y="953934"/>
            <a:ext cx="1656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333FF"/>
                </a:solidFill>
              </a:rPr>
              <a:t>Landau pole</a:t>
            </a:r>
            <a:endParaRPr lang="en-US" sz="1600" dirty="0">
              <a:solidFill>
                <a:srgbClr val="3333FF"/>
              </a:solidFill>
              <a:latin typeface="cmmi10"/>
            </a:endParaRPr>
          </a:p>
        </p:txBody>
      </p:sp>
      <p:pic>
        <p:nvPicPr>
          <p:cNvPr id="60" name="Рисунок 59" descr="txp_fig">
            <a:extLst>
              <a:ext uri="{FF2B5EF4-FFF2-40B4-BE49-F238E27FC236}">
                <a16:creationId xmlns:a16="http://schemas.microsoft.com/office/drawing/2014/main" id="{3F40B608-ABF9-4FD0-8A0A-B6E7EAD879A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618000" y="1611737"/>
            <a:ext cx="5451747" cy="119573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057214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49150" y="508030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333FF"/>
                </a:solidFill>
              </a:rPr>
              <a:t>(cosmology implication, </a:t>
            </a:r>
            <a:r>
              <a:rPr lang="en-US" sz="1400" i="1" dirty="0">
                <a:hlinkClick r:id="rId5"/>
              </a:rPr>
              <a:t>A.E. </a:t>
            </a:r>
            <a:r>
              <a:rPr lang="en-US" sz="1400" i="1" dirty="0" err="1">
                <a:hlinkClick r:id="rId5"/>
              </a:rPr>
              <a:t>Gumrukcuoglu</a:t>
            </a:r>
            <a:r>
              <a:rPr lang="en-US" sz="1400" i="1" dirty="0"/>
              <a:t>, </a:t>
            </a:r>
            <a:r>
              <a:rPr lang="en-US" sz="1400" i="1" dirty="0">
                <a:hlinkClick r:id="rId6"/>
              </a:rPr>
              <a:t>S. </a:t>
            </a:r>
            <a:r>
              <a:rPr lang="en-US" sz="1400" i="1" dirty="0" err="1">
                <a:hlinkClick r:id="rId6"/>
              </a:rPr>
              <a:t>Mukohyama</a:t>
            </a:r>
            <a:r>
              <a:rPr lang="en-US" sz="1400" dirty="0">
                <a:hlinkClick r:id="rId6"/>
              </a:rPr>
              <a:t>, </a:t>
            </a:r>
            <a:r>
              <a:rPr lang="en-US" sz="1400" i="1" dirty="0">
                <a:solidFill>
                  <a:srgbClr val="3333FF"/>
                </a:solidFill>
              </a:rPr>
              <a:t>1104.2087)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28287" y="436022"/>
            <a:ext cx="1512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3333FF"/>
                </a:solidFill>
              </a:rPr>
              <a:t>Special limit:</a:t>
            </a:r>
            <a:endParaRPr lang="en-US" sz="1800" b="1" dirty="0">
              <a:solidFill>
                <a:srgbClr val="3333FF"/>
              </a:solidFill>
              <a:latin typeface="cmmi10"/>
            </a:endParaRPr>
          </a:p>
        </p:txBody>
      </p:sp>
      <p:pic>
        <p:nvPicPr>
          <p:cNvPr id="4" name="Рисунок 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540455" y="508030"/>
            <a:ext cx="861196" cy="201779"/>
          </a:xfrm>
          <a:prstGeom prst="rect">
            <a:avLst/>
          </a:prstGeom>
          <a:noFill/>
          <a:ln/>
          <a:effectLst/>
        </p:spPr>
      </p:pic>
      <p:pic>
        <p:nvPicPr>
          <p:cNvPr id="6" name="Рисунок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331640" y="2197505"/>
            <a:ext cx="6625903" cy="2664296"/>
          </a:xfrm>
          <a:prstGeom prst="rect">
            <a:avLst/>
          </a:prstGeom>
          <a:noFill/>
          <a:ln/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D2D35-CED2-4C79-83FE-A9FA53AC45A7}"/>
              </a:ext>
            </a:extLst>
          </p:cNvPr>
          <p:cNvSpPr txBox="1"/>
          <p:nvPr/>
        </p:nvSpPr>
        <p:spPr>
          <a:xfrm>
            <a:off x="899685" y="3925697"/>
            <a:ext cx="341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4E2860-C277-4840-A664-FEAA1B1062F7}"/>
              </a:ext>
            </a:extLst>
          </p:cNvPr>
          <p:cNvSpPr txBox="1"/>
          <p:nvPr/>
        </p:nvSpPr>
        <p:spPr>
          <a:xfrm>
            <a:off x="907992" y="3637665"/>
            <a:ext cx="3251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lang="ru-RU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58BCD0A-82C5-4195-B825-779F2A0E99C6}"/>
              </a:ext>
            </a:extLst>
          </p:cNvPr>
          <p:cNvGrpSpPr/>
          <p:nvPr/>
        </p:nvGrpSpPr>
        <p:grpSpPr>
          <a:xfrm>
            <a:off x="1233161" y="1376622"/>
            <a:ext cx="2409368" cy="283604"/>
            <a:chOff x="2018616" y="4576683"/>
            <a:chExt cx="2409368" cy="283604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4ECC945E-BFD7-4413-A726-85D706BF40EE}"/>
                </a:ext>
              </a:extLst>
            </p:cNvPr>
            <p:cNvSpPr txBox="1"/>
            <p:nvPr/>
          </p:nvSpPr>
          <p:spPr>
            <a:xfrm>
              <a:off x="2018616" y="4576683"/>
              <a:ext cx="2409368" cy="28360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just">
                <a:lnSpc>
                  <a:spcPct val="118400"/>
                </a:lnSpc>
                <a:spcBef>
                  <a:spcPts val="100"/>
                </a:spcBef>
              </a:pPr>
              <a:r>
                <a:rPr lang="en-US" sz="1600" i="1" dirty="0">
                  <a:solidFill>
                    <a:srgbClr val="3333FF"/>
                  </a:solidFill>
                  <a:latin typeface="LM Roman 10"/>
                  <a:cs typeface="LM Roman 10"/>
                </a:rPr>
                <a:t>F</a:t>
              </a:r>
              <a:r>
                <a:rPr sz="1600" i="1" dirty="0">
                  <a:solidFill>
                    <a:srgbClr val="3333FF"/>
                  </a:solidFill>
                  <a:latin typeface="LM Roman 10"/>
                  <a:cs typeface="LM Roman 10"/>
                </a:rPr>
                <a:t>ixed</a:t>
              </a:r>
              <a:r>
                <a:rPr sz="1600" i="1" spc="-20" dirty="0">
                  <a:solidFill>
                    <a:srgbClr val="3333FF"/>
                  </a:solidFill>
                  <a:latin typeface="LM Roman 10"/>
                  <a:cs typeface="LM Roman 10"/>
                </a:rPr>
                <a:t> </a:t>
              </a:r>
              <a:r>
                <a:rPr sz="1600" i="1" dirty="0">
                  <a:solidFill>
                    <a:srgbClr val="3333FF"/>
                  </a:solidFill>
                  <a:latin typeface="LM Roman 10"/>
                  <a:cs typeface="LM Roman 10"/>
                </a:rPr>
                <a:t>points</a:t>
              </a:r>
              <a:r>
                <a:rPr sz="1600" i="1" spc="-10" dirty="0">
                  <a:solidFill>
                    <a:srgbClr val="3333FF"/>
                  </a:solidFill>
                  <a:latin typeface="LM Roman 10"/>
                  <a:cs typeface="LM Roman 10"/>
                </a:rPr>
                <a:t> </a:t>
              </a:r>
              <a:r>
                <a:rPr sz="1600" i="1" spc="-15" dirty="0">
                  <a:solidFill>
                    <a:srgbClr val="3333FF"/>
                  </a:solidFill>
                  <a:latin typeface="LM Roman 10"/>
                  <a:cs typeface="LM Roman 10"/>
                </a:rPr>
                <a:t> </a:t>
              </a:r>
              <a:r>
                <a:rPr sz="1600" i="1" dirty="0">
                  <a:solidFill>
                    <a:srgbClr val="3333FF"/>
                  </a:solidFill>
                  <a:latin typeface="LM Roman 10"/>
                  <a:cs typeface="LM Roman 10"/>
                </a:rPr>
                <a:t>at</a:t>
              </a:r>
              <a:r>
                <a:rPr sz="1600" i="1" spc="-15" dirty="0">
                  <a:solidFill>
                    <a:srgbClr val="3333FF"/>
                  </a:solidFill>
                  <a:latin typeface="LM Roman 10"/>
                  <a:cs typeface="LM Roman 10"/>
                </a:rPr>
                <a:t> </a:t>
              </a:r>
              <a:r>
                <a:rPr lang="en-US" sz="1600" i="1" spc="-15" dirty="0">
                  <a:solidFill>
                    <a:srgbClr val="3333FF"/>
                  </a:solidFill>
                  <a:latin typeface="LM Roman 10"/>
                  <a:cs typeface="LM Roman 10"/>
                </a:rPr>
                <a:t>    </a:t>
              </a:r>
              <a:r>
                <a:rPr lang="en-US" sz="1600" i="1" spc="-220" dirty="0">
                  <a:solidFill>
                    <a:srgbClr val="3333FF"/>
                  </a:solidFill>
                  <a:latin typeface="Liberation Serif"/>
                  <a:cs typeface="LM Roman 10"/>
                </a:rPr>
                <a:t>                               </a:t>
              </a:r>
              <a:endParaRPr lang="en-US" sz="1400" i="1" spc="-220" dirty="0">
                <a:solidFill>
                  <a:srgbClr val="3333FF"/>
                </a:solidFill>
                <a:latin typeface="Liberation Serif"/>
                <a:cs typeface="LM Roman 10"/>
              </a:endParaRPr>
            </a:p>
          </p:txBody>
        </p:sp>
        <p:pic>
          <p:nvPicPr>
            <p:cNvPr id="11" name="Рисунок 10" descr="txp_fig">
              <a:extLst>
                <a:ext uri="{FF2B5EF4-FFF2-40B4-BE49-F238E27FC236}">
                  <a16:creationId xmlns:a16="http://schemas.microsoft.com/office/drawing/2014/main" id="{9AE5B6CB-2A8A-4E63-9C14-26AA8E550AB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tretch>
              <a:fillRect/>
            </a:stretch>
          </p:blipFill>
          <p:spPr bwMode="auto">
            <a:xfrm>
              <a:off x="3416389" y="4633972"/>
              <a:ext cx="861196" cy="201779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CE6DA69-F9BF-4679-B37E-316184D22D57}"/>
              </a:ext>
            </a:extLst>
          </p:cNvPr>
          <p:cNvSpPr/>
          <p:nvPr/>
        </p:nvSpPr>
        <p:spPr>
          <a:xfrm>
            <a:off x="1043024" y="5229200"/>
            <a:ext cx="48971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Special fixed points:  </a:t>
            </a:r>
            <a:r>
              <a:rPr lang="en-US" sz="1600" b="1" dirty="0">
                <a:solidFill>
                  <a:srgbClr val="FF0000"/>
                </a:solidFill>
              </a:rPr>
              <a:t>A</a:t>
            </a:r>
            <a:r>
              <a:rPr lang="en-US" sz="1600" b="1" i="1" dirty="0">
                <a:solidFill>
                  <a:srgbClr val="3333FF"/>
                </a:solidFill>
              </a:rPr>
              <a:t> </a:t>
            </a:r>
            <a:r>
              <a:rPr lang="en-US" sz="1600" i="1" dirty="0">
                <a:solidFill>
                  <a:srgbClr val="3333FF"/>
                </a:solidFill>
              </a:rPr>
              <a:t>is AF,  </a:t>
            </a:r>
            <a:r>
              <a:rPr lang="en-US" sz="1600" b="1" dirty="0">
                <a:solidFill>
                  <a:srgbClr val="FF0000"/>
                </a:solidFill>
              </a:rPr>
              <a:t>B</a:t>
            </a:r>
            <a:r>
              <a:rPr lang="en-US" sz="1600" b="1" i="1" dirty="0">
                <a:solidFill>
                  <a:srgbClr val="3333FF"/>
                </a:solidFill>
              </a:rPr>
              <a:t> </a:t>
            </a:r>
            <a:r>
              <a:rPr lang="en-US" sz="1600" i="1" dirty="0">
                <a:solidFill>
                  <a:srgbClr val="3333FF"/>
                </a:solidFill>
              </a:rPr>
              <a:t>is not AF</a:t>
            </a:r>
            <a:endParaRPr lang="en-US" sz="1800" dirty="0">
              <a:solidFill>
                <a:srgbClr val="3333FF"/>
              </a:solidFill>
              <a:latin typeface="cmmi1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78361F-20A9-467A-A85D-3FF3D80AF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037" y="883480"/>
            <a:ext cx="4158208" cy="2067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82F145-0FFA-4891-90B0-7A24D15170AB}"/>
              </a:ext>
            </a:extLst>
          </p:cNvPr>
          <p:cNvSpPr txBox="1"/>
          <p:nvPr/>
        </p:nvSpPr>
        <p:spPr>
          <a:xfrm>
            <a:off x="239886" y="303055"/>
            <a:ext cx="7932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3333FF"/>
                </a:solidFill>
                <a:latin typeface="Arial" panose="020B0604020202020204" pitchFamily="34" charset="0"/>
              </a:rPr>
              <a:t>Fixed point 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i="1" dirty="0">
                <a:solidFill>
                  <a:srgbClr val="3333FF"/>
                </a:solidFill>
                <a:latin typeface="Arial" panose="020B0604020202020204" pitchFamily="34" charset="0"/>
              </a:rPr>
              <a:t>as a transient of RG flow from AF UV point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sz="1800" i="1" dirty="0">
                <a:solidFill>
                  <a:srgbClr val="3333FF"/>
                </a:solidFill>
                <a:latin typeface="Arial" panose="020B0604020202020204" pitchFamily="34" charset="0"/>
              </a:rPr>
              <a:t> to IR  limit with   </a:t>
            </a:r>
            <a:endParaRPr lang="ru-RU" sz="1800" i="1" dirty="0">
              <a:solidFill>
                <a:srgbClr val="3333FF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1262A78-8A1F-446F-8DB1-723C71E9FE21}"/>
              </a:ext>
            </a:extLst>
          </p:cNvPr>
          <p:cNvGrpSpPr/>
          <p:nvPr/>
        </p:nvGrpSpPr>
        <p:grpSpPr>
          <a:xfrm>
            <a:off x="1531876" y="3654015"/>
            <a:ext cx="5040560" cy="2105945"/>
            <a:chOff x="1483356" y="2945204"/>
            <a:chExt cx="4775798" cy="1795663"/>
          </a:xfrm>
        </p:grpSpPr>
        <p:grpSp>
          <p:nvGrpSpPr>
            <p:cNvPr id="6" name="object 18">
              <a:extLst>
                <a:ext uri="{FF2B5EF4-FFF2-40B4-BE49-F238E27FC236}">
                  <a16:creationId xmlns:a16="http://schemas.microsoft.com/office/drawing/2014/main" id="{2051B5F0-1DC9-4DC0-8604-DD4B56268525}"/>
                </a:ext>
              </a:extLst>
            </p:cNvPr>
            <p:cNvGrpSpPr/>
            <p:nvPr/>
          </p:nvGrpSpPr>
          <p:grpSpPr>
            <a:xfrm>
              <a:off x="1972994" y="2945204"/>
              <a:ext cx="4284980" cy="1439545"/>
              <a:chOff x="1972994" y="2945204"/>
              <a:chExt cx="4284980" cy="1439545"/>
            </a:xfrm>
          </p:grpSpPr>
          <p:sp>
            <p:nvSpPr>
              <p:cNvPr id="32" name="object 19">
                <a:extLst>
                  <a:ext uri="{FF2B5EF4-FFF2-40B4-BE49-F238E27FC236}">
                    <a16:creationId xmlns:a16="http://schemas.microsoft.com/office/drawing/2014/main" id="{C44B4397-7C58-4BB9-A457-4143D6AA0CC1}"/>
                  </a:ext>
                </a:extLst>
              </p:cNvPr>
              <p:cNvSpPr/>
              <p:nvPr/>
            </p:nvSpPr>
            <p:spPr>
              <a:xfrm>
                <a:off x="1982747" y="2950080"/>
                <a:ext cx="4271645" cy="1424305"/>
              </a:xfrm>
              <a:custGeom>
                <a:avLst/>
                <a:gdLst/>
                <a:ahLst/>
                <a:cxnLst/>
                <a:rect l="l" t="t" r="r" b="b"/>
                <a:pathLst>
                  <a:path w="4271645" h="1424304">
                    <a:moveTo>
                      <a:pt x="1346757" y="1423729"/>
                    </a:moveTo>
                    <a:lnTo>
                      <a:pt x="1346757" y="0"/>
                    </a:lnTo>
                  </a:path>
                  <a:path w="4271645" h="1424304">
                    <a:moveTo>
                      <a:pt x="673378" y="1423729"/>
                    </a:moveTo>
                    <a:lnTo>
                      <a:pt x="673378" y="0"/>
                    </a:lnTo>
                  </a:path>
                  <a:path w="4271645" h="1424304">
                    <a:moveTo>
                      <a:pt x="2020132" y="1423729"/>
                    </a:moveTo>
                    <a:lnTo>
                      <a:pt x="2020132" y="0"/>
                    </a:lnTo>
                  </a:path>
                  <a:path w="4271645" h="1424304">
                    <a:moveTo>
                      <a:pt x="2693510" y="1423729"/>
                    </a:moveTo>
                    <a:lnTo>
                      <a:pt x="2693510" y="0"/>
                    </a:lnTo>
                  </a:path>
                  <a:path w="4271645" h="1424304">
                    <a:moveTo>
                      <a:pt x="3366874" y="1423729"/>
                    </a:moveTo>
                    <a:lnTo>
                      <a:pt x="3366874" y="0"/>
                    </a:lnTo>
                  </a:path>
                  <a:path w="4271645" h="1424304">
                    <a:moveTo>
                      <a:pt x="4040286" y="1423729"/>
                    </a:moveTo>
                    <a:lnTo>
                      <a:pt x="4040286" y="0"/>
                    </a:lnTo>
                  </a:path>
                  <a:path w="4271645" h="1424304">
                    <a:moveTo>
                      <a:pt x="0" y="1423729"/>
                    </a:moveTo>
                    <a:lnTo>
                      <a:pt x="4271200" y="1423729"/>
                    </a:lnTo>
                  </a:path>
                  <a:path w="4271645" h="1424304">
                    <a:moveTo>
                      <a:pt x="0" y="987033"/>
                    </a:moveTo>
                    <a:lnTo>
                      <a:pt x="4271200" y="987033"/>
                    </a:lnTo>
                  </a:path>
                  <a:path w="4271645" h="1424304">
                    <a:moveTo>
                      <a:pt x="0" y="550323"/>
                    </a:moveTo>
                    <a:lnTo>
                      <a:pt x="4271200" y="550323"/>
                    </a:lnTo>
                  </a:path>
                  <a:path w="4271645" h="1424304">
                    <a:moveTo>
                      <a:pt x="0" y="113630"/>
                    </a:moveTo>
                    <a:lnTo>
                      <a:pt x="4271200" y="113630"/>
                    </a:lnTo>
                  </a:path>
                </a:pathLst>
              </a:custGeom>
              <a:ln w="4610">
                <a:solidFill>
                  <a:srgbClr val="000000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20">
                <a:extLst>
                  <a:ext uri="{FF2B5EF4-FFF2-40B4-BE49-F238E27FC236}">
                    <a16:creationId xmlns:a16="http://schemas.microsoft.com/office/drawing/2014/main" id="{3F079828-D6FA-460E-B27A-E5CB2A755244}"/>
                  </a:ext>
                </a:extLst>
              </p:cNvPr>
              <p:cNvSpPr/>
              <p:nvPr/>
            </p:nvSpPr>
            <p:spPr>
              <a:xfrm>
                <a:off x="2693890" y="3116316"/>
                <a:ext cx="3393440" cy="1261110"/>
              </a:xfrm>
              <a:custGeom>
                <a:avLst/>
                <a:gdLst/>
                <a:ahLst/>
                <a:cxnLst/>
                <a:rect l="l" t="t" r="r" b="b"/>
                <a:pathLst>
                  <a:path w="3393440" h="1261110">
                    <a:moveTo>
                      <a:pt x="0" y="1037871"/>
                    </a:moveTo>
                    <a:lnTo>
                      <a:pt x="50347" y="1035219"/>
                    </a:lnTo>
                    <a:lnTo>
                      <a:pt x="89565" y="1032998"/>
                    </a:lnTo>
                    <a:lnTo>
                      <a:pt x="149308" y="1029542"/>
                    </a:lnTo>
                    <a:lnTo>
                      <a:pt x="231496" y="1024843"/>
                    </a:lnTo>
                    <a:lnTo>
                      <a:pt x="289767" y="1021401"/>
                    </a:lnTo>
                    <a:lnTo>
                      <a:pt x="335529" y="1018520"/>
                    </a:lnTo>
                    <a:lnTo>
                      <a:pt x="373567" y="1015938"/>
                    </a:lnTo>
                    <a:lnTo>
                      <a:pt x="413884" y="1012928"/>
                    </a:lnTo>
                    <a:lnTo>
                      <a:pt x="461262" y="1008878"/>
                    </a:lnTo>
                    <a:lnTo>
                      <a:pt x="467386" y="1008302"/>
                    </a:lnTo>
                    <a:lnTo>
                      <a:pt x="473380" y="1007742"/>
                    </a:lnTo>
                    <a:lnTo>
                      <a:pt x="512026" y="1003721"/>
                    </a:lnTo>
                    <a:lnTo>
                      <a:pt x="550684" y="999095"/>
                    </a:lnTo>
                    <a:lnTo>
                      <a:pt x="612470" y="990206"/>
                    </a:lnTo>
                    <a:lnTo>
                      <a:pt x="616535" y="989542"/>
                    </a:lnTo>
                    <a:lnTo>
                      <a:pt x="620541" y="988892"/>
                    </a:lnTo>
                    <a:lnTo>
                      <a:pt x="672500" y="979601"/>
                    </a:lnTo>
                    <a:lnTo>
                      <a:pt x="724589" y="968763"/>
                    </a:lnTo>
                    <a:lnTo>
                      <a:pt x="727643" y="968073"/>
                    </a:lnTo>
                    <a:lnTo>
                      <a:pt x="730668" y="967395"/>
                    </a:lnTo>
                    <a:lnTo>
                      <a:pt x="771173" y="957756"/>
                    </a:lnTo>
                    <a:lnTo>
                      <a:pt x="813737" y="946646"/>
                    </a:lnTo>
                    <a:lnTo>
                      <a:pt x="850709" y="936229"/>
                    </a:lnTo>
                    <a:lnTo>
                      <a:pt x="950246" y="904830"/>
                    </a:lnTo>
                    <a:lnTo>
                      <a:pt x="1064079" y="863779"/>
                    </a:lnTo>
                    <a:lnTo>
                      <a:pt x="1175405" y="819400"/>
                    </a:lnTo>
                    <a:lnTo>
                      <a:pt x="1272363" y="778134"/>
                    </a:lnTo>
                    <a:lnTo>
                      <a:pt x="1372563" y="733552"/>
                    </a:lnTo>
                    <a:lnTo>
                      <a:pt x="1467603" y="689907"/>
                    </a:lnTo>
                    <a:lnTo>
                      <a:pt x="1554188" y="649258"/>
                    </a:lnTo>
                    <a:lnTo>
                      <a:pt x="1646480" y="605251"/>
                    </a:lnTo>
                    <a:lnTo>
                      <a:pt x="1731564" y="564203"/>
                    </a:lnTo>
                    <a:lnTo>
                      <a:pt x="1814213" y="524000"/>
                    </a:lnTo>
                    <a:lnTo>
                      <a:pt x="1903292" y="480414"/>
                    </a:lnTo>
                    <a:lnTo>
                      <a:pt x="1985971" y="439750"/>
                    </a:lnTo>
                    <a:lnTo>
                      <a:pt x="2075263" y="395688"/>
                    </a:lnTo>
                    <a:lnTo>
                      <a:pt x="2162653" y="352445"/>
                    </a:lnTo>
                    <a:lnTo>
                      <a:pt x="2243978" y="312131"/>
                    </a:lnTo>
                    <a:lnTo>
                      <a:pt x="2332046" y="268383"/>
                    </a:lnTo>
                    <a:lnTo>
                      <a:pt x="2414164" y="227505"/>
                    </a:lnTo>
                    <a:lnTo>
                      <a:pt x="2503051" y="183026"/>
                    </a:lnTo>
                    <a:lnTo>
                      <a:pt x="2504419" y="182274"/>
                    </a:lnTo>
                    <a:lnTo>
                      <a:pt x="2505784" y="181540"/>
                    </a:lnTo>
                    <a:lnTo>
                      <a:pt x="2546655" y="161757"/>
                    </a:lnTo>
                    <a:lnTo>
                      <a:pt x="2548020" y="161222"/>
                    </a:lnTo>
                    <a:lnTo>
                      <a:pt x="2549385" y="160676"/>
                    </a:lnTo>
                    <a:lnTo>
                      <a:pt x="2584797" y="141628"/>
                    </a:lnTo>
                    <a:lnTo>
                      <a:pt x="2606818" y="109163"/>
                    </a:lnTo>
                    <a:lnTo>
                      <a:pt x="2620798" y="68691"/>
                    </a:lnTo>
                    <a:lnTo>
                      <a:pt x="2625889" y="49281"/>
                    </a:lnTo>
                    <a:lnTo>
                      <a:pt x="2627180" y="44323"/>
                    </a:lnTo>
                    <a:lnTo>
                      <a:pt x="2639906" y="6543"/>
                    </a:lnTo>
                    <a:lnTo>
                      <a:pt x="2648796" y="0"/>
                    </a:lnTo>
                    <a:lnTo>
                      <a:pt x="2650087" y="0"/>
                    </a:lnTo>
                    <a:lnTo>
                      <a:pt x="2672920" y="17163"/>
                    </a:lnTo>
                    <a:lnTo>
                      <a:pt x="2674322" y="18734"/>
                    </a:lnTo>
                    <a:lnTo>
                      <a:pt x="2714971" y="74596"/>
                    </a:lnTo>
                    <a:lnTo>
                      <a:pt x="2757687" y="141856"/>
                    </a:lnTo>
                    <a:lnTo>
                      <a:pt x="2835924" y="274045"/>
                    </a:lnTo>
                    <a:lnTo>
                      <a:pt x="2911654" y="406536"/>
                    </a:lnTo>
                    <a:lnTo>
                      <a:pt x="2993469" y="551160"/>
                    </a:lnTo>
                    <a:lnTo>
                      <a:pt x="3069715" y="686362"/>
                    </a:lnTo>
                    <a:lnTo>
                      <a:pt x="3152305" y="832959"/>
                    </a:lnTo>
                    <a:lnTo>
                      <a:pt x="3233383" y="976904"/>
                    </a:lnTo>
                    <a:lnTo>
                      <a:pt x="3309002" y="1111155"/>
                    </a:lnTo>
                    <a:lnTo>
                      <a:pt x="3391002" y="1256759"/>
                    </a:lnTo>
                    <a:lnTo>
                      <a:pt x="3393200" y="1260662"/>
                    </a:lnTo>
                  </a:path>
                </a:pathLst>
              </a:custGeom>
              <a:ln w="1494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21">
                <a:extLst>
                  <a:ext uri="{FF2B5EF4-FFF2-40B4-BE49-F238E27FC236}">
                    <a16:creationId xmlns:a16="http://schemas.microsoft.com/office/drawing/2014/main" id="{5A911B80-BAD4-40ED-AABD-D44E50F35FA2}"/>
                  </a:ext>
                </a:extLst>
              </p:cNvPr>
              <p:cNvSpPr/>
              <p:nvPr/>
            </p:nvSpPr>
            <p:spPr>
              <a:xfrm>
                <a:off x="5468645" y="2949015"/>
                <a:ext cx="785495" cy="1428115"/>
              </a:xfrm>
              <a:custGeom>
                <a:avLst/>
                <a:gdLst/>
                <a:ahLst/>
                <a:cxnLst/>
                <a:rect l="l" t="t" r="r" b="b"/>
                <a:pathLst>
                  <a:path w="785495" h="1428114">
                    <a:moveTo>
                      <a:pt x="785291" y="0"/>
                    </a:moveTo>
                    <a:lnTo>
                      <a:pt x="785291" y="0"/>
                    </a:lnTo>
                    <a:lnTo>
                      <a:pt x="63" y="0"/>
                    </a:lnTo>
                    <a:lnTo>
                      <a:pt x="0" y="1427975"/>
                    </a:lnTo>
                    <a:lnTo>
                      <a:pt x="785291" y="1427975"/>
                    </a:lnTo>
                    <a:lnTo>
                      <a:pt x="785291" y="0"/>
                    </a:lnTo>
                    <a:close/>
                  </a:path>
                </a:pathLst>
              </a:custGeom>
              <a:solidFill>
                <a:srgbClr val="FEE5FE">
                  <a:alpha val="50000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22">
                <a:extLst>
                  <a:ext uri="{FF2B5EF4-FFF2-40B4-BE49-F238E27FC236}">
                    <a16:creationId xmlns:a16="http://schemas.microsoft.com/office/drawing/2014/main" id="{D752D832-CF9D-4C7B-A349-B0D5941896F1}"/>
                  </a:ext>
                </a:extLst>
              </p:cNvPr>
              <p:cNvSpPr/>
              <p:nvPr/>
            </p:nvSpPr>
            <p:spPr>
              <a:xfrm>
                <a:off x="5468640" y="2949014"/>
                <a:ext cx="635" cy="1428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428114">
                    <a:moveTo>
                      <a:pt x="0" y="1427964"/>
                    </a:moveTo>
                    <a:lnTo>
                      <a:pt x="75" y="0"/>
                    </a:lnTo>
                  </a:path>
                </a:pathLst>
              </a:custGeom>
              <a:ln w="7377">
                <a:solidFill>
                  <a:srgbClr val="FE00FE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23">
                <a:extLst>
                  <a:ext uri="{FF2B5EF4-FFF2-40B4-BE49-F238E27FC236}">
                    <a16:creationId xmlns:a16="http://schemas.microsoft.com/office/drawing/2014/main" id="{394DC61A-A786-4958-9F4E-00DE3160CD7E}"/>
                  </a:ext>
                </a:extLst>
              </p:cNvPr>
              <p:cNvSpPr/>
              <p:nvPr/>
            </p:nvSpPr>
            <p:spPr>
              <a:xfrm>
                <a:off x="6253947" y="2949014"/>
                <a:ext cx="0" cy="1428115"/>
              </a:xfrm>
              <a:custGeom>
                <a:avLst/>
                <a:gdLst/>
                <a:ahLst/>
                <a:cxnLst/>
                <a:rect l="l" t="t" r="r" b="b"/>
                <a:pathLst>
                  <a:path h="1428114">
                    <a:moveTo>
                      <a:pt x="0" y="1427964"/>
                    </a:moveTo>
                    <a:lnTo>
                      <a:pt x="0" y="0"/>
                    </a:lnTo>
                  </a:path>
                </a:pathLst>
              </a:custGeom>
              <a:ln w="7377">
                <a:solidFill>
                  <a:srgbClr val="FE00FE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24">
                <a:extLst>
                  <a:ext uri="{FF2B5EF4-FFF2-40B4-BE49-F238E27FC236}">
                    <a16:creationId xmlns:a16="http://schemas.microsoft.com/office/drawing/2014/main" id="{2BD5E2E7-DC4D-44D6-8771-E2B0E246D5EE}"/>
                  </a:ext>
                </a:extLst>
              </p:cNvPr>
              <p:cNvSpPr/>
              <p:nvPr/>
            </p:nvSpPr>
            <p:spPr>
              <a:xfrm>
                <a:off x="3800233" y="2949015"/>
                <a:ext cx="1281430" cy="1428115"/>
              </a:xfrm>
              <a:custGeom>
                <a:avLst/>
                <a:gdLst/>
                <a:ahLst/>
                <a:cxnLst/>
                <a:rect l="l" t="t" r="r" b="b"/>
                <a:pathLst>
                  <a:path w="1281429" h="1428114">
                    <a:moveTo>
                      <a:pt x="1281277" y="0"/>
                    </a:moveTo>
                    <a:lnTo>
                      <a:pt x="1281277" y="0"/>
                    </a:lnTo>
                    <a:lnTo>
                      <a:pt x="25" y="0"/>
                    </a:lnTo>
                    <a:lnTo>
                      <a:pt x="0" y="1427975"/>
                    </a:lnTo>
                    <a:lnTo>
                      <a:pt x="1281277" y="1427975"/>
                    </a:lnTo>
                    <a:lnTo>
                      <a:pt x="1281277" y="0"/>
                    </a:lnTo>
                    <a:close/>
                  </a:path>
                </a:pathLst>
              </a:custGeom>
              <a:solidFill>
                <a:srgbClr val="FED8D8">
                  <a:alpha val="50000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25">
                <a:extLst>
                  <a:ext uri="{FF2B5EF4-FFF2-40B4-BE49-F238E27FC236}">
                    <a16:creationId xmlns:a16="http://schemas.microsoft.com/office/drawing/2014/main" id="{DA812BCE-338F-4C45-88E5-2CDCAC6B019F}"/>
                  </a:ext>
                </a:extLst>
              </p:cNvPr>
              <p:cNvSpPr/>
              <p:nvPr/>
            </p:nvSpPr>
            <p:spPr>
              <a:xfrm>
                <a:off x="3800240" y="2949014"/>
                <a:ext cx="635" cy="1428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428114">
                    <a:moveTo>
                      <a:pt x="0" y="1427964"/>
                    </a:moveTo>
                    <a:lnTo>
                      <a:pt x="30" y="0"/>
                    </a:lnTo>
                  </a:path>
                </a:pathLst>
              </a:custGeom>
              <a:ln w="7377">
                <a:solidFill>
                  <a:srgbClr val="FE0000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26">
                <a:extLst>
                  <a:ext uri="{FF2B5EF4-FFF2-40B4-BE49-F238E27FC236}">
                    <a16:creationId xmlns:a16="http://schemas.microsoft.com/office/drawing/2014/main" id="{FBAE7899-5ADA-474B-B101-EA0D0F612133}"/>
                  </a:ext>
                </a:extLst>
              </p:cNvPr>
              <p:cNvSpPr/>
              <p:nvPr/>
            </p:nvSpPr>
            <p:spPr>
              <a:xfrm>
                <a:off x="5081512" y="2949014"/>
                <a:ext cx="0" cy="1428115"/>
              </a:xfrm>
              <a:custGeom>
                <a:avLst/>
                <a:gdLst/>
                <a:ahLst/>
                <a:cxnLst/>
                <a:rect l="l" t="t" r="r" b="b"/>
                <a:pathLst>
                  <a:path h="1428114">
                    <a:moveTo>
                      <a:pt x="6" y="1427964"/>
                    </a:moveTo>
                    <a:lnTo>
                      <a:pt x="0" y="0"/>
                    </a:lnTo>
                  </a:path>
                </a:pathLst>
              </a:custGeom>
              <a:ln w="7377">
                <a:solidFill>
                  <a:srgbClr val="FE0000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27">
                <a:extLst>
                  <a:ext uri="{FF2B5EF4-FFF2-40B4-BE49-F238E27FC236}">
                    <a16:creationId xmlns:a16="http://schemas.microsoft.com/office/drawing/2014/main" id="{D1EC6283-A0D7-4075-B469-29531F195D38}"/>
                  </a:ext>
                </a:extLst>
              </p:cNvPr>
              <p:cNvSpPr/>
              <p:nvPr/>
            </p:nvSpPr>
            <p:spPr>
              <a:xfrm>
                <a:off x="1980603" y="2949015"/>
                <a:ext cx="1146175" cy="1428115"/>
              </a:xfrm>
              <a:custGeom>
                <a:avLst/>
                <a:gdLst/>
                <a:ahLst/>
                <a:cxnLst/>
                <a:rect l="l" t="t" r="r" b="b"/>
                <a:pathLst>
                  <a:path w="1146175" h="1428114">
                    <a:moveTo>
                      <a:pt x="1145692" y="1427975"/>
                    </a:moveTo>
                    <a:lnTo>
                      <a:pt x="1145667" y="0"/>
                    </a:lnTo>
                    <a:lnTo>
                      <a:pt x="1041463" y="0"/>
                    </a:lnTo>
                    <a:lnTo>
                      <a:pt x="1041057" y="0"/>
                    </a:lnTo>
                    <a:lnTo>
                      <a:pt x="0" y="0"/>
                    </a:lnTo>
                    <a:lnTo>
                      <a:pt x="0" y="1427975"/>
                    </a:lnTo>
                    <a:lnTo>
                      <a:pt x="1043660" y="1427975"/>
                    </a:lnTo>
                    <a:lnTo>
                      <a:pt x="1145692" y="1427975"/>
                    </a:lnTo>
                    <a:close/>
                  </a:path>
                </a:pathLst>
              </a:custGeom>
              <a:solidFill>
                <a:srgbClr val="DDEFFE">
                  <a:alpha val="50000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28">
                <a:extLst>
                  <a:ext uri="{FF2B5EF4-FFF2-40B4-BE49-F238E27FC236}">
                    <a16:creationId xmlns:a16="http://schemas.microsoft.com/office/drawing/2014/main" id="{9BE81386-D87C-4B4F-AA7E-1C7528C1C9EC}"/>
                  </a:ext>
                </a:extLst>
              </p:cNvPr>
              <p:cNvSpPr/>
              <p:nvPr/>
            </p:nvSpPr>
            <p:spPr>
              <a:xfrm>
                <a:off x="3126282" y="2949014"/>
                <a:ext cx="635" cy="1428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428114">
                    <a:moveTo>
                      <a:pt x="22" y="1427964"/>
                    </a:moveTo>
                    <a:lnTo>
                      <a:pt x="0" y="0"/>
                    </a:lnTo>
                  </a:path>
                </a:pathLst>
              </a:custGeom>
              <a:ln w="7377">
                <a:solidFill>
                  <a:srgbClr val="0000FE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29">
                <a:extLst>
                  <a:ext uri="{FF2B5EF4-FFF2-40B4-BE49-F238E27FC236}">
                    <a16:creationId xmlns:a16="http://schemas.microsoft.com/office/drawing/2014/main" id="{535DD626-C1D7-4CF3-9623-6E95F761DE6E}"/>
                  </a:ext>
                </a:extLst>
              </p:cNvPr>
              <p:cNvSpPr/>
              <p:nvPr/>
            </p:nvSpPr>
            <p:spPr>
              <a:xfrm>
                <a:off x="1980614" y="4154188"/>
                <a:ext cx="71374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713739" h="27939">
                    <a:moveTo>
                      <a:pt x="0" y="27402"/>
                    </a:moveTo>
                    <a:lnTo>
                      <a:pt x="12821" y="27100"/>
                    </a:lnTo>
                    <a:lnTo>
                      <a:pt x="41641" y="26411"/>
                    </a:lnTo>
                    <a:lnTo>
                      <a:pt x="87072" y="25271"/>
                    </a:lnTo>
                    <a:lnTo>
                      <a:pt x="89724" y="25201"/>
                    </a:lnTo>
                    <a:lnTo>
                      <a:pt x="92332" y="25142"/>
                    </a:lnTo>
                    <a:lnTo>
                      <a:pt x="97418" y="24998"/>
                    </a:lnTo>
                    <a:lnTo>
                      <a:pt x="107116" y="24740"/>
                    </a:lnTo>
                    <a:lnTo>
                      <a:pt x="124896" y="24264"/>
                    </a:lnTo>
                    <a:lnTo>
                      <a:pt x="202820" y="22003"/>
                    </a:lnTo>
                    <a:lnTo>
                      <a:pt x="265155" y="20000"/>
                    </a:lnTo>
                    <a:lnTo>
                      <a:pt x="308944" y="18484"/>
                    </a:lnTo>
                    <a:lnTo>
                      <a:pt x="373829" y="16079"/>
                    </a:lnTo>
                    <a:lnTo>
                      <a:pt x="421232" y="14175"/>
                    </a:lnTo>
                    <a:lnTo>
                      <a:pt x="439145" y="13412"/>
                    </a:lnTo>
                    <a:lnTo>
                      <a:pt x="456548" y="12678"/>
                    </a:lnTo>
                    <a:lnTo>
                      <a:pt x="471262" y="12028"/>
                    </a:lnTo>
                    <a:lnTo>
                      <a:pt x="484475" y="11453"/>
                    </a:lnTo>
                    <a:lnTo>
                      <a:pt x="497703" y="10848"/>
                    </a:lnTo>
                    <a:lnTo>
                      <a:pt x="540570" y="8860"/>
                    </a:lnTo>
                    <a:lnTo>
                      <a:pt x="550094" y="8399"/>
                    </a:lnTo>
                    <a:lnTo>
                      <a:pt x="558508" y="7997"/>
                    </a:lnTo>
                    <a:lnTo>
                      <a:pt x="567154" y="7576"/>
                    </a:lnTo>
                    <a:lnTo>
                      <a:pt x="575236" y="7189"/>
                    </a:lnTo>
                    <a:lnTo>
                      <a:pt x="582440" y="6827"/>
                    </a:lnTo>
                    <a:lnTo>
                      <a:pt x="589906" y="6455"/>
                    </a:lnTo>
                    <a:lnTo>
                      <a:pt x="596575" y="6123"/>
                    </a:lnTo>
                    <a:lnTo>
                      <a:pt x="602872" y="5806"/>
                    </a:lnTo>
                    <a:lnTo>
                      <a:pt x="609445" y="5474"/>
                    </a:lnTo>
                    <a:lnTo>
                      <a:pt x="615351" y="5171"/>
                    </a:lnTo>
                    <a:lnTo>
                      <a:pt x="621533" y="4854"/>
                    </a:lnTo>
                    <a:lnTo>
                      <a:pt x="627384" y="4551"/>
                    </a:lnTo>
                    <a:lnTo>
                      <a:pt x="632673" y="4278"/>
                    </a:lnTo>
                    <a:lnTo>
                      <a:pt x="638206" y="4005"/>
                    </a:lnTo>
                    <a:lnTo>
                      <a:pt x="643234" y="3729"/>
                    </a:lnTo>
                    <a:lnTo>
                      <a:pt x="648003" y="3485"/>
                    </a:lnTo>
                    <a:lnTo>
                      <a:pt x="653046" y="3227"/>
                    </a:lnTo>
                    <a:lnTo>
                      <a:pt x="657598" y="2980"/>
                    </a:lnTo>
                    <a:lnTo>
                      <a:pt x="662426" y="2737"/>
                    </a:lnTo>
                    <a:lnTo>
                      <a:pt x="666805" y="2504"/>
                    </a:lnTo>
                    <a:lnTo>
                      <a:pt x="670984" y="2275"/>
                    </a:lnTo>
                    <a:lnTo>
                      <a:pt x="675407" y="2043"/>
                    </a:lnTo>
                    <a:lnTo>
                      <a:pt x="679442" y="1829"/>
                    </a:lnTo>
                    <a:lnTo>
                      <a:pt x="683707" y="1597"/>
                    </a:lnTo>
                    <a:lnTo>
                      <a:pt x="687786" y="1383"/>
                    </a:lnTo>
                    <a:lnTo>
                      <a:pt x="691519" y="1180"/>
                    </a:lnTo>
                    <a:lnTo>
                      <a:pt x="695466" y="962"/>
                    </a:lnTo>
                    <a:lnTo>
                      <a:pt x="699081" y="778"/>
                    </a:lnTo>
                    <a:lnTo>
                      <a:pt x="702541" y="590"/>
                    </a:lnTo>
                    <a:lnTo>
                      <a:pt x="706230" y="387"/>
                    </a:lnTo>
                    <a:lnTo>
                      <a:pt x="709587" y="199"/>
                    </a:lnTo>
                    <a:lnTo>
                      <a:pt x="709830" y="184"/>
                    </a:lnTo>
                    <a:lnTo>
                      <a:pt x="710062" y="184"/>
                    </a:lnTo>
                    <a:lnTo>
                      <a:pt x="711446" y="99"/>
                    </a:lnTo>
                    <a:lnTo>
                      <a:pt x="711674" y="84"/>
                    </a:lnTo>
                    <a:lnTo>
                      <a:pt x="711907" y="84"/>
                    </a:lnTo>
                    <a:lnTo>
                      <a:pt x="712368" y="55"/>
                    </a:lnTo>
                    <a:lnTo>
                      <a:pt x="712597" y="40"/>
                    </a:lnTo>
                    <a:lnTo>
                      <a:pt x="712814" y="29"/>
                    </a:lnTo>
                    <a:lnTo>
                      <a:pt x="713047" y="14"/>
                    </a:lnTo>
                    <a:lnTo>
                      <a:pt x="713216" y="14"/>
                    </a:lnTo>
                  </a:path>
                </a:pathLst>
              </a:custGeom>
              <a:ln w="1494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30">
                <a:extLst>
                  <a:ext uri="{FF2B5EF4-FFF2-40B4-BE49-F238E27FC236}">
                    <a16:creationId xmlns:a16="http://schemas.microsoft.com/office/drawing/2014/main" id="{F704AA32-483B-4EFC-B70F-28D29D725417}"/>
                  </a:ext>
                </a:extLst>
              </p:cNvPr>
              <p:cNvSpPr/>
              <p:nvPr/>
            </p:nvSpPr>
            <p:spPr>
              <a:xfrm>
                <a:off x="2693890" y="3116316"/>
                <a:ext cx="3393440" cy="1261110"/>
              </a:xfrm>
              <a:custGeom>
                <a:avLst/>
                <a:gdLst/>
                <a:ahLst/>
                <a:cxnLst/>
                <a:rect l="l" t="t" r="r" b="b"/>
                <a:pathLst>
                  <a:path w="3393440" h="1261110">
                    <a:moveTo>
                      <a:pt x="0" y="1037871"/>
                    </a:moveTo>
                    <a:lnTo>
                      <a:pt x="50347" y="1035219"/>
                    </a:lnTo>
                    <a:lnTo>
                      <a:pt x="89565" y="1032998"/>
                    </a:lnTo>
                    <a:lnTo>
                      <a:pt x="149308" y="1029542"/>
                    </a:lnTo>
                    <a:lnTo>
                      <a:pt x="231496" y="1024843"/>
                    </a:lnTo>
                    <a:lnTo>
                      <a:pt x="289767" y="1021401"/>
                    </a:lnTo>
                    <a:lnTo>
                      <a:pt x="335529" y="1018520"/>
                    </a:lnTo>
                    <a:lnTo>
                      <a:pt x="373567" y="1015938"/>
                    </a:lnTo>
                    <a:lnTo>
                      <a:pt x="413884" y="1012928"/>
                    </a:lnTo>
                    <a:lnTo>
                      <a:pt x="461262" y="1008878"/>
                    </a:lnTo>
                    <a:lnTo>
                      <a:pt x="467386" y="1008302"/>
                    </a:lnTo>
                    <a:lnTo>
                      <a:pt x="473380" y="1007742"/>
                    </a:lnTo>
                    <a:lnTo>
                      <a:pt x="512026" y="1003721"/>
                    </a:lnTo>
                    <a:lnTo>
                      <a:pt x="550684" y="999095"/>
                    </a:lnTo>
                    <a:lnTo>
                      <a:pt x="612470" y="990206"/>
                    </a:lnTo>
                    <a:lnTo>
                      <a:pt x="616535" y="989542"/>
                    </a:lnTo>
                    <a:lnTo>
                      <a:pt x="620541" y="988892"/>
                    </a:lnTo>
                    <a:lnTo>
                      <a:pt x="672500" y="979601"/>
                    </a:lnTo>
                    <a:lnTo>
                      <a:pt x="724589" y="968763"/>
                    </a:lnTo>
                    <a:lnTo>
                      <a:pt x="727643" y="968073"/>
                    </a:lnTo>
                    <a:lnTo>
                      <a:pt x="730668" y="967395"/>
                    </a:lnTo>
                    <a:lnTo>
                      <a:pt x="771173" y="957756"/>
                    </a:lnTo>
                    <a:lnTo>
                      <a:pt x="813737" y="946646"/>
                    </a:lnTo>
                    <a:lnTo>
                      <a:pt x="850709" y="936229"/>
                    </a:lnTo>
                    <a:lnTo>
                      <a:pt x="950246" y="904830"/>
                    </a:lnTo>
                    <a:lnTo>
                      <a:pt x="1064079" y="863779"/>
                    </a:lnTo>
                    <a:lnTo>
                      <a:pt x="1175405" y="819400"/>
                    </a:lnTo>
                    <a:lnTo>
                      <a:pt x="1272363" y="778134"/>
                    </a:lnTo>
                    <a:lnTo>
                      <a:pt x="1372563" y="733552"/>
                    </a:lnTo>
                    <a:lnTo>
                      <a:pt x="1467603" y="689907"/>
                    </a:lnTo>
                    <a:lnTo>
                      <a:pt x="1554188" y="649258"/>
                    </a:lnTo>
                    <a:lnTo>
                      <a:pt x="1646480" y="605251"/>
                    </a:lnTo>
                    <a:lnTo>
                      <a:pt x="1731564" y="564203"/>
                    </a:lnTo>
                    <a:lnTo>
                      <a:pt x="1814213" y="524000"/>
                    </a:lnTo>
                    <a:lnTo>
                      <a:pt x="1903292" y="480414"/>
                    </a:lnTo>
                    <a:lnTo>
                      <a:pt x="1985971" y="439750"/>
                    </a:lnTo>
                    <a:lnTo>
                      <a:pt x="2075263" y="395688"/>
                    </a:lnTo>
                    <a:lnTo>
                      <a:pt x="2162653" y="352445"/>
                    </a:lnTo>
                    <a:lnTo>
                      <a:pt x="2243978" y="312131"/>
                    </a:lnTo>
                    <a:lnTo>
                      <a:pt x="2332046" y="268383"/>
                    </a:lnTo>
                    <a:lnTo>
                      <a:pt x="2414164" y="227505"/>
                    </a:lnTo>
                    <a:lnTo>
                      <a:pt x="2503051" y="183026"/>
                    </a:lnTo>
                    <a:lnTo>
                      <a:pt x="2504419" y="182274"/>
                    </a:lnTo>
                    <a:lnTo>
                      <a:pt x="2505784" y="181540"/>
                    </a:lnTo>
                    <a:lnTo>
                      <a:pt x="2546655" y="161757"/>
                    </a:lnTo>
                    <a:lnTo>
                      <a:pt x="2548020" y="161222"/>
                    </a:lnTo>
                    <a:lnTo>
                      <a:pt x="2549385" y="160676"/>
                    </a:lnTo>
                    <a:lnTo>
                      <a:pt x="2584797" y="141628"/>
                    </a:lnTo>
                    <a:lnTo>
                      <a:pt x="2606818" y="109163"/>
                    </a:lnTo>
                    <a:lnTo>
                      <a:pt x="2620798" y="68691"/>
                    </a:lnTo>
                    <a:lnTo>
                      <a:pt x="2625889" y="49281"/>
                    </a:lnTo>
                    <a:lnTo>
                      <a:pt x="2627180" y="44323"/>
                    </a:lnTo>
                    <a:lnTo>
                      <a:pt x="2639906" y="6543"/>
                    </a:lnTo>
                    <a:lnTo>
                      <a:pt x="2648796" y="0"/>
                    </a:lnTo>
                    <a:lnTo>
                      <a:pt x="2650087" y="0"/>
                    </a:lnTo>
                    <a:lnTo>
                      <a:pt x="2672920" y="17163"/>
                    </a:lnTo>
                    <a:lnTo>
                      <a:pt x="2674322" y="18734"/>
                    </a:lnTo>
                    <a:lnTo>
                      <a:pt x="2714971" y="74596"/>
                    </a:lnTo>
                    <a:lnTo>
                      <a:pt x="2757687" y="141856"/>
                    </a:lnTo>
                    <a:lnTo>
                      <a:pt x="2835924" y="274045"/>
                    </a:lnTo>
                    <a:lnTo>
                      <a:pt x="2911654" y="406536"/>
                    </a:lnTo>
                    <a:lnTo>
                      <a:pt x="2993469" y="551160"/>
                    </a:lnTo>
                    <a:lnTo>
                      <a:pt x="3069715" y="686362"/>
                    </a:lnTo>
                    <a:lnTo>
                      <a:pt x="3152305" y="832959"/>
                    </a:lnTo>
                    <a:lnTo>
                      <a:pt x="3233383" y="976904"/>
                    </a:lnTo>
                    <a:lnTo>
                      <a:pt x="3309002" y="1111155"/>
                    </a:lnTo>
                    <a:lnTo>
                      <a:pt x="3391002" y="1256759"/>
                    </a:lnTo>
                    <a:lnTo>
                      <a:pt x="3393200" y="1260662"/>
                    </a:lnTo>
                  </a:path>
                </a:pathLst>
              </a:custGeom>
              <a:ln w="1494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" name="object 31">
              <a:extLst>
                <a:ext uri="{FF2B5EF4-FFF2-40B4-BE49-F238E27FC236}">
                  <a16:creationId xmlns:a16="http://schemas.microsoft.com/office/drawing/2014/main" id="{3300F833-7759-49E7-A71E-81CE7B6BE025}"/>
                </a:ext>
              </a:extLst>
            </p:cNvPr>
            <p:cNvSpPr txBox="1"/>
            <p:nvPr/>
          </p:nvSpPr>
          <p:spPr>
            <a:xfrm>
              <a:off x="5472405" y="3226218"/>
              <a:ext cx="548640" cy="19177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32080" algn="ctr">
                <a:lnSpc>
                  <a:spcPct val="100000"/>
                </a:lnSpc>
                <a:spcBef>
                  <a:spcPts val="140"/>
                </a:spcBef>
              </a:pPr>
              <a:r>
                <a:rPr sz="1050" i="1" spc="-50" dirty="0">
                  <a:latin typeface="Arial"/>
                  <a:cs typeface="Arial"/>
                </a:rPr>
                <a:t>I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8" name="object 32">
              <a:extLst>
                <a:ext uri="{FF2B5EF4-FFF2-40B4-BE49-F238E27FC236}">
                  <a16:creationId xmlns:a16="http://schemas.microsoft.com/office/drawing/2014/main" id="{06CF9215-6EAE-4229-AC5B-A46650ED440E}"/>
                </a:ext>
              </a:extLst>
            </p:cNvPr>
            <p:cNvSpPr txBox="1"/>
            <p:nvPr/>
          </p:nvSpPr>
          <p:spPr>
            <a:xfrm>
              <a:off x="4005184" y="3226189"/>
              <a:ext cx="669290" cy="19177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69850" algn="ctr">
                <a:lnSpc>
                  <a:spcPct val="100000"/>
                </a:lnSpc>
                <a:spcBef>
                  <a:spcPts val="140"/>
                </a:spcBef>
              </a:pPr>
              <a:r>
                <a:rPr sz="1050" i="1" spc="-25" dirty="0">
                  <a:latin typeface="Arial"/>
                  <a:cs typeface="Arial"/>
                </a:rPr>
                <a:t>II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9" name="object 33">
              <a:extLst>
                <a:ext uri="{FF2B5EF4-FFF2-40B4-BE49-F238E27FC236}">
                  <a16:creationId xmlns:a16="http://schemas.microsoft.com/office/drawing/2014/main" id="{E35E38B2-0D6F-401C-A02F-AB72222F8E52}"/>
                </a:ext>
              </a:extLst>
            </p:cNvPr>
            <p:cNvSpPr txBox="1"/>
            <p:nvPr/>
          </p:nvSpPr>
          <p:spPr>
            <a:xfrm>
              <a:off x="1987358" y="3221323"/>
              <a:ext cx="666750" cy="19177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367030">
                <a:lnSpc>
                  <a:spcPct val="100000"/>
                </a:lnSpc>
                <a:spcBef>
                  <a:spcPts val="140"/>
                </a:spcBef>
              </a:pPr>
              <a:r>
                <a:rPr sz="1050" i="1" spc="-25" dirty="0">
                  <a:latin typeface="Arial"/>
                  <a:cs typeface="Arial"/>
                </a:rPr>
                <a:t>III</a:t>
              </a:r>
              <a:endParaRPr sz="1050">
                <a:latin typeface="Arial"/>
                <a:cs typeface="Arial"/>
              </a:endParaRPr>
            </a:p>
          </p:txBody>
        </p:sp>
        <p:grpSp>
          <p:nvGrpSpPr>
            <p:cNvPr id="10" name="object 34">
              <a:extLst>
                <a:ext uri="{FF2B5EF4-FFF2-40B4-BE49-F238E27FC236}">
                  <a16:creationId xmlns:a16="http://schemas.microsoft.com/office/drawing/2014/main" id="{C1343F31-E86A-42EC-85F0-93BD7D21E219}"/>
                </a:ext>
              </a:extLst>
            </p:cNvPr>
            <p:cNvGrpSpPr/>
            <p:nvPr/>
          </p:nvGrpSpPr>
          <p:grpSpPr>
            <a:xfrm>
              <a:off x="1977984" y="2945318"/>
              <a:ext cx="4281170" cy="1433830"/>
              <a:chOff x="1977984" y="2945318"/>
              <a:chExt cx="4281170" cy="1433830"/>
            </a:xfrm>
          </p:grpSpPr>
          <p:sp>
            <p:nvSpPr>
              <p:cNvPr id="30" name="object 35">
                <a:extLst>
                  <a:ext uri="{FF2B5EF4-FFF2-40B4-BE49-F238E27FC236}">
                    <a16:creationId xmlns:a16="http://schemas.microsoft.com/office/drawing/2014/main" id="{CD4478E4-1A76-4063-9B05-5BAE5C554B9F}"/>
                  </a:ext>
                </a:extLst>
              </p:cNvPr>
              <p:cNvSpPr/>
              <p:nvPr/>
            </p:nvSpPr>
            <p:spPr>
              <a:xfrm>
                <a:off x="1982747" y="2950080"/>
                <a:ext cx="4271645" cy="1424305"/>
              </a:xfrm>
              <a:custGeom>
                <a:avLst/>
                <a:gdLst/>
                <a:ahLst/>
                <a:cxnLst/>
                <a:rect l="l" t="t" r="r" b="b"/>
                <a:pathLst>
                  <a:path w="4271645" h="1424304">
                    <a:moveTo>
                      <a:pt x="4271200" y="1423729"/>
                    </a:moveTo>
                    <a:lnTo>
                      <a:pt x="0" y="1423729"/>
                    </a:lnTo>
                    <a:lnTo>
                      <a:pt x="0" y="0"/>
                    </a:lnTo>
                    <a:lnTo>
                      <a:pt x="4271200" y="0"/>
                    </a:lnTo>
                    <a:lnTo>
                      <a:pt x="4271200" y="1423729"/>
                    </a:lnTo>
                  </a:path>
                </a:pathLst>
              </a:custGeom>
              <a:ln w="922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6">
                <a:extLst>
                  <a:ext uri="{FF2B5EF4-FFF2-40B4-BE49-F238E27FC236}">
                    <a16:creationId xmlns:a16="http://schemas.microsoft.com/office/drawing/2014/main" id="{5AE497C5-7EC7-4985-9856-D34DE4C4CC3F}"/>
                  </a:ext>
                </a:extLst>
              </p:cNvPr>
              <p:cNvSpPr/>
              <p:nvPr/>
            </p:nvSpPr>
            <p:spPr>
              <a:xfrm>
                <a:off x="1982747" y="4359055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14754"/>
                    </a:moveTo>
                    <a:lnTo>
                      <a:pt x="0" y="0"/>
                    </a:lnTo>
                  </a:path>
                </a:pathLst>
              </a:custGeom>
              <a:ln w="922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" name="object 37">
              <a:extLst>
                <a:ext uri="{FF2B5EF4-FFF2-40B4-BE49-F238E27FC236}">
                  <a16:creationId xmlns:a16="http://schemas.microsoft.com/office/drawing/2014/main" id="{6528D5D0-6092-47CB-82A0-38CC0C9B852A}"/>
                </a:ext>
              </a:extLst>
            </p:cNvPr>
            <p:cNvSpPr txBox="1"/>
            <p:nvPr/>
          </p:nvSpPr>
          <p:spPr>
            <a:xfrm>
              <a:off x="1835409" y="4362032"/>
              <a:ext cx="294640" cy="19177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1050" spc="-20" dirty="0">
                  <a:latin typeface="Arial"/>
                  <a:cs typeface="Arial"/>
                </a:rPr>
                <a:t>0.01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12" name="object 38">
              <a:extLst>
                <a:ext uri="{FF2B5EF4-FFF2-40B4-BE49-F238E27FC236}">
                  <a16:creationId xmlns:a16="http://schemas.microsoft.com/office/drawing/2014/main" id="{43CACCAC-75E3-4C5E-9842-EB9296574C5B}"/>
                </a:ext>
              </a:extLst>
            </p:cNvPr>
            <p:cNvSpPr/>
            <p:nvPr/>
          </p:nvSpPr>
          <p:spPr>
            <a:xfrm>
              <a:off x="2656125" y="4359055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4754"/>
                  </a:moveTo>
                  <a:lnTo>
                    <a:pt x="0" y="0"/>
                  </a:lnTo>
                </a:path>
              </a:pathLst>
            </a:custGeom>
            <a:ln w="92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39">
              <a:extLst>
                <a:ext uri="{FF2B5EF4-FFF2-40B4-BE49-F238E27FC236}">
                  <a16:creationId xmlns:a16="http://schemas.microsoft.com/office/drawing/2014/main" id="{56F68925-1DB4-496C-AA3F-96CCA0630EF2}"/>
                </a:ext>
              </a:extLst>
            </p:cNvPr>
            <p:cNvSpPr txBox="1"/>
            <p:nvPr/>
          </p:nvSpPr>
          <p:spPr>
            <a:xfrm>
              <a:off x="2547519" y="4362032"/>
              <a:ext cx="217804" cy="19177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1050" spc="-25" dirty="0">
                  <a:latin typeface="Arial"/>
                  <a:cs typeface="Arial"/>
                </a:rPr>
                <a:t>0.1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14" name="object 40">
              <a:extLst>
                <a:ext uri="{FF2B5EF4-FFF2-40B4-BE49-F238E27FC236}">
                  <a16:creationId xmlns:a16="http://schemas.microsoft.com/office/drawing/2014/main" id="{B3C8A6B8-7BB5-4E39-A88E-FF953178EFE1}"/>
                </a:ext>
              </a:extLst>
            </p:cNvPr>
            <p:cNvSpPr/>
            <p:nvPr/>
          </p:nvSpPr>
          <p:spPr>
            <a:xfrm>
              <a:off x="3329504" y="4359055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4754"/>
                  </a:moveTo>
                  <a:lnTo>
                    <a:pt x="0" y="0"/>
                  </a:lnTo>
                </a:path>
              </a:pathLst>
            </a:custGeom>
            <a:ln w="92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41">
              <a:extLst>
                <a:ext uri="{FF2B5EF4-FFF2-40B4-BE49-F238E27FC236}">
                  <a16:creationId xmlns:a16="http://schemas.microsoft.com/office/drawing/2014/main" id="{A250D624-C72A-4259-B984-5232EFF56799}"/>
                </a:ext>
              </a:extLst>
            </p:cNvPr>
            <p:cNvSpPr txBox="1"/>
            <p:nvPr/>
          </p:nvSpPr>
          <p:spPr>
            <a:xfrm>
              <a:off x="3278069" y="4362032"/>
              <a:ext cx="102870" cy="19177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1050" spc="-50" dirty="0">
                  <a:latin typeface="Arial"/>
                  <a:cs typeface="Arial"/>
                </a:rPr>
                <a:t>1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16" name="object 42">
              <a:extLst>
                <a:ext uri="{FF2B5EF4-FFF2-40B4-BE49-F238E27FC236}">
                  <a16:creationId xmlns:a16="http://schemas.microsoft.com/office/drawing/2014/main" id="{704462D7-067E-4BFB-B117-CB1A243DFDF0}"/>
                </a:ext>
              </a:extLst>
            </p:cNvPr>
            <p:cNvSpPr/>
            <p:nvPr/>
          </p:nvSpPr>
          <p:spPr>
            <a:xfrm>
              <a:off x="4002879" y="4359055"/>
              <a:ext cx="673735" cy="15240"/>
            </a:xfrm>
            <a:custGeom>
              <a:avLst/>
              <a:gdLst/>
              <a:ahLst/>
              <a:cxnLst/>
              <a:rect l="l" t="t" r="r" b="b"/>
              <a:pathLst>
                <a:path w="673735" h="15239">
                  <a:moveTo>
                    <a:pt x="0" y="14754"/>
                  </a:moveTo>
                  <a:lnTo>
                    <a:pt x="0" y="0"/>
                  </a:lnTo>
                </a:path>
                <a:path w="673735" h="15239">
                  <a:moveTo>
                    <a:pt x="673378" y="14754"/>
                  </a:moveTo>
                  <a:lnTo>
                    <a:pt x="673378" y="0"/>
                  </a:lnTo>
                </a:path>
              </a:pathLst>
            </a:custGeom>
            <a:ln w="92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43">
              <a:extLst>
                <a:ext uri="{FF2B5EF4-FFF2-40B4-BE49-F238E27FC236}">
                  <a16:creationId xmlns:a16="http://schemas.microsoft.com/office/drawing/2014/main" id="{62B31C0C-6E44-4A1F-8DD5-90552841F5C2}"/>
                </a:ext>
              </a:extLst>
            </p:cNvPr>
            <p:cNvSpPr txBox="1"/>
            <p:nvPr/>
          </p:nvSpPr>
          <p:spPr>
            <a:xfrm>
              <a:off x="4556581" y="4369410"/>
              <a:ext cx="179705" cy="19177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1050" spc="-25" dirty="0">
                  <a:latin typeface="Arial"/>
                  <a:cs typeface="Arial"/>
                </a:rPr>
                <a:t>10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18" name="object 44">
              <a:extLst>
                <a:ext uri="{FF2B5EF4-FFF2-40B4-BE49-F238E27FC236}">
                  <a16:creationId xmlns:a16="http://schemas.microsoft.com/office/drawing/2014/main" id="{EB40DBDA-8D7C-4D87-A5A8-0EF9CF3DB8A1}"/>
                </a:ext>
              </a:extLst>
            </p:cNvPr>
            <p:cNvSpPr txBox="1"/>
            <p:nvPr/>
          </p:nvSpPr>
          <p:spPr>
            <a:xfrm>
              <a:off x="4711507" y="4353459"/>
              <a:ext cx="80645" cy="14351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750" spc="-50" dirty="0">
                  <a:latin typeface="Arial"/>
                  <a:cs typeface="Arial"/>
                </a:rPr>
                <a:t>2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19" name="object 45">
              <a:extLst>
                <a:ext uri="{FF2B5EF4-FFF2-40B4-BE49-F238E27FC236}">
                  <a16:creationId xmlns:a16="http://schemas.microsoft.com/office/drawing/2014/main" id="{381640B6-D77C-4610-9A6E-D9BB3A69048E}"/>
                </a:ext>
              </a:extLst>
            </p:cNvPr>
            <p:cNvSpPr/>
            <p:nvPr/>
          </p:nvSpPr>
          <p:spPr>
            <a:xfrm>
              <a:off x="5349621" y="4359055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4754"/>
                  </a:moveTo>
                  <a:lnTo>
                    <a:pt x="0" y="0"/>
                  </a:lnTo>
                </a:path>
              </a:pathLst>
            </a:custGeom>
            <a:ln w="92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46">
              <a:extLst>
                <a:ext uri="{FF2B5EF4-FFF2-40B4-BE49-F238E27FC236}">
                  <a16:creationId xmlns:a16="http://schemas.microsoft.com/office/drawing/2014/main" id="{461A7DE0-2BE7-4F7C-B524-7C07BF654BFB}"/>
                </a:ext>
              </a:extLst>
            </p:cNvPr>
            <p:cNvSpPr txBox="1"/>
            <p:nvPr/>
          </p:nvSpPr>
          <p:spPr>
            <a:xfrm>
              <a:off x="5229948" y="4369410"/>
              <a:ext cx="179705" cy="19177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1050" spc="-25" dirty="0">
                  <a:latin typeface="Arial"/>
                  <a:cs typeface="Arial"/>
                </a:rPr>
                <a:t>10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21" name="object 47">
              <a:extLst>
                <a:ext uri="{FF2B5EF4-FFF2-40B4-BE49-F238E27FC236}">
                  <a16:creationId xmlns:a16="http://schemas.microsoft.com/office/drawing/2014/main" id="{6435B954-10F0-4AAB-AD8A-EC1E391B33FD}"/>
                </a:ext>
              </a:extLst>
            </p:cNvPr>
            <p:cNvSpPr txBox="1"/>
            <p:nvPr/>
          </p:nvSpPr>
          <p:spPr>
            <a:xfrm>
              <a:off x="5384875" y="4353459"/>
              <a:ext cx="80645" cy="14351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750" spc="-50" dirty="0">
                  <a:latin typeface="Arial"/>
                  <a:cs typeface="Arial"/>
                </a:rPr>
                <a:t>3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22" name="object 48">
              <a:extLst>
                <a:ext uri="{FF2B5EF4-FFF2-40B4-BE49-F238E27FC236}">
                  <a16:creationId xmlns:a16="http://schemas.microsoft.com/office/drawing/2014/main" id="{D04952B5-E3A4-4B9F-98EA-18E277FEC125}"/>
                </a:ext>
              </a:extLst>
            </p:cNvPr>
            <p:cNvSpPr/>
            <p:nvPr/>
          </p:nvSpPr>
          <p:spPr>
            <a:xfrm>
              <a:off x="6023033" y="4359055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4754"/>
                  </a:moveTo>
                  <a:lnTo>
                    <a:pt x="0" y="0"/>
                  </a:lnTo>
                </a:path>
              </a:pathLst>
            </a:custGeom>
            <a:ln w="92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49">
              <a:extLst>
                <a:ext uri="{FF2B5EF4-FFF2-40B4-BE49-F238E27FC236}">
                  <a16:creationId xmlns:a16="http://schemas.microsoft.com/office/drawing/2014/main" id="{920C8333-F4E3-40B4-8AD1-16C26EEF22B0}"/>
                </a:ext>
              </a:extLst>
            </p:cNvPr>
            <p:cNvSpPr txBox="1"/>
            <p:nvPr/>
          </p:nvSpPr>
          <p:spPr>
            <a:xfrm>
              <a:off x="5903324" y="4369410"/>
              <a:ext cx="179705" cy="19177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1050" spc="-25" dirty="0">
                  <a:latin typeface="Arial"/>
                  <a:cs typeface="Arial"/>
                </a:rPr>
                <a:t>10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24" name="object 50">
              <a:extLst>
                <a:ext uri="{FF2B5EF4-FFF2-40B4-BE49-F238E27FC236}">
                  <a16:creationId xmlns:a16="http://schemas.microsoft.com/office/drawing/2014/main" id="{2A9DB1A5-7F50-45BD-B56E-2CCCAF26A8DB}"/>
                </a:ext>
              </a:extLst>
            </p:cNvPr>
            <p:cNvSpPr txBox="1"/>
            <p:nvPr/>
          </p:nvSpPr>
          <p:spPr>
            <a:xfrm>
              <a:off x="6058249" y="4353459"/>
              <a:ext cx="80645" cy="14351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750" spc="-50" dirty="0">
                  <a:latin typeface="Arial"/>
                  <a:cs typeface="Arial"/>
                </a:rPr>
                <a:t>4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25" name="object 51">
              <a:extLst>
                <a:ext uri="{FF2B5EF4-FFF2-40B4-BE49-F238E27FC236}">
                  <a16:creationId xmlns:a16="http://schemas.microsoft.com/office/drawing/2014/main" id="{7A713485-2A97-4B35-95F0-FC269905F568}"/>
                </a:ext>
              </a:extLst>
            </p:cNvPr>
            <p:cNvSpPr/>
            <p:nvPr/>
          </p:nvSpPr>
          <p:spPr>
            <a:xfrm>
              <a:off x="1982747" y="3937114"/>
              <a:ext cx="15240" cy="436880"/>
            </a:xfrm>
            <a:custGeom>
              <a:avLst/>
              <a:gdLst/>
              <a:ahLst/>
              <a:cxnLst/>
              <a:rect l="l" t="t" r="r" b="b"/>
              <a:pathLst>
                <a:path w="15239" h="436879">
                  <a:moveTo>
                    <a:pt x="0" y="436695"/>
                  </a:moveTo>
                  <a:lnTo>
                    <a:pt x="14754" y="436695"/>
                  </a:lnTo>
                </a:path>
                <a:path w="15239" h="436879">
                  <a:moveTo>
                    <a:pt x="0" y="0"/>
                  </a:moveTo>
                  <a:lnTo>
                    <a:pt x="14754" y="0"/>
                  </a:lnTo>
                </a:path>
              </a:pathLst>
            </a:custGeom>
            <a:ln w="92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52">
              <a:extLst>
                <a:ext uri="{FF2B5EF4-FFF2-40B4-BE49-F238E27FC236}">
                  <a16:creationId xmlns:a16="http://schemas.microsoft.com/office/drawing/2014/main" id="{0C7D9D7D-1A58-4881-8474-C5E60F3D621B}"/>
                </a:ext>
              </a:extLst>
            </p:cNvPr>
            <p:cNvSpPr txBox="1"/>
            <p:nvPr/>
          </p:nvSpPr>
          <p:spPr>
            <a:xfrm>
              <a:off x="1589818" y="3781657"/>
              <a:ext cx="424815" cy="62865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50800">
                <a:lnSpc>
                  <a:spcPct val="100000"/>
                </a:lnSpc>
                <a:spcBef>
                  <a:spcPts val="140"/>
                </a:spcBef>
              </a:pPr>
              <a:r>
                <a:rPr sz="1575" baseline="-23809" dirty="0">
                  <a:latin typeface="Arial"/>
                  <a:cs typeface="Arial"/>
                </a:rPr>
                <a:t>10</a:t>
              </a:r>
              <a:r>
                <a:rPr sz="750" dirty="0">
                  <a:latin typeface="VL PGothic"/>
                  <a:cs typeface="VL PGothic"/>
                </a:rPr>
                <a:t>-</a:t>
              </a:r>
              <a:r>
                <a:rPr sz="750" spc="-25" dirty="0">
                  <a:latin typeface="Arial"/>
                  <a:cs typeface="Arial"/>
                </a:rPr>
                <a:t>10</a:t>
              </a:r>
              <a:endParaRPr sz="75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75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450"/>
                </a:spcBef>
              </a:pPr>
              <a:endParaRPr sz="750">
                <a:latin typeface="Arial"/>
                <a:cs typeface="Arial"/>
              </a:endParaRPr>
            </a:p>
            <a:p>
              <a:pPr marL="50800">
                <a:lnSpc>
                  <a:spcPct val="100000"/>
                </a:lnSpc>
              </a:pPr>
              <a:r>
                <a:rPr sz="1575" baseline="-23809" dirty="0">
                  <a:latin typeface="Arial"/>
                  <a:cs typeface="Arial"/>
                </a:rPr>
                <a:t>10</a:t>
              </a:r>
              <a:r>
                <a:rPr sz="750" dirty="0">
                  <a:latin typeface="VL PGothic"/>
                  <a:cs typeface="VL PGothic"/>
                </a:rPr>
                <a:t>-</a:t>
              </a:r>
              <a:r>
                <a:rPr sz="750" spc="-25" dirty="0">
                  <a:latin typeface="Arial"/>
                  <a:cs typeface="Arial"/>
                </a:rPr>
                <a:t>15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27" name="object 53">
              <a:extLst>
                <a:ext uri="{FF2B5EF4-FFF2-40B4-BE49-F238E27FC236}">
                  <a16:creationId xmlns:a16="http://schemas.microsoft.com/office/drawing/2014/main" id="{0C2C5F50-09FA-4400-8A16-16C158856FBC}"/>
                </a:ext>
              </a:extLst>
            </p:cNvPr>
            <p:cNvSpPr/>
            <p:nvPr/>
          </p:nvSpPr>
          <p:spPr>
            <a:xfrm>
              <a:off x="1982747" y="3063711"/>
              <a:ext cx="15240" cy="436880"/>
            </a:xfrm>
            <a:custGeom>
              <a:avLst/>
              <a:gdLst/>
              <a:ahLst/>
              <a:cxnLst/>
              <a:rect l="l" t="t" r="r" b="b"/>
              <a:pathLst>
                <a:path w="15239" h="436879">
                  <a:moveTo>
                    <a:pt x="0" y="436692"/>
                  </a:moveTo>
                  <a:lnTo>
                    <a:pt x="14754" y="436692"/>
                  </a:lnTo>
                </a:path>
                <a:path w="15239" h="436879">
                  <a:moveTo>
                    <a:pt x="0" y="0"/>
                  </a:moveTo>
                  <a:lnTo>
                    <a:pt x="14754" y="0"/>
                  </a:lnTo>
                </a:path>
              </a:pathLst>
            </a:custGeom>
            <a:ln w="92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5">
              <a:extLst>
                <a:ext uri="{FF2B5EF4-FFF2-40B4-BE49-F238E27FC236}">
                  <a16:creationId xmlns:a16="http://schemas.microsoft.com/office/drawing/2014/main" id="{53774110-3740-44C2-A5B5-24793DC6D2A7}"/>
                </a:ext>
              </a:extLst>
            </p:cNvPr>
            <p:cNvSpPr txBox="1"/>
            <p:nvPr/>
          </p:nvSpPr>
          <p:spPr>
            <a:xfrm>
              <a:off x="3912716" y="4340817"/>
              <a:ext cx="361950" cy="400050"/>
            </a:xfrm>
            <a:prstGeom prst="rect">
              <a:avLst/>
            </a:prstGeom>
          </p:spPr>
          <p:txBody>
            <a:bodyPr vert="horz" wrap="square" lIns="0" tIns="387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05"/>
                </a:spcBef>
              </a:pPr>
              <a:r>
                <a:rPr sz="1050" spc="-25" dirty="0">
                  <a:latin typeface="Arial"/>
                  <a:cs typeface="Arial"/>
                </a:rPr>
                <a:t>10</a:t>
              </a:r>
              <a:endParaRPr sz="1050">
                <a:latin typeface="Arial"/>
                <a:cs typeface="Arial"/>
              </a:endParaRPr>
            </a:p>
            <a:p>
              <a:pPr marL="61594">
                <a:lnSpc>
                  <a:spcPct val="100000"/>
                </a:lnSpc>
                <a:spcBef>
                  <a:spcPts val="215"/>
                </a:spcBef>
              </a:pPr>
              <a:r>
                <a:rPr sz="1050" spc="70" dirty="0">
                  <a:latin typeface="Komatuna"/>
                  <a:cs typeface="Komatuna"/>
                </a:rPr>
                <a:t>λ</a:t>
              </a:r>
              <a:r>
                <a:rPr sz="1050" spc="-315" dirty="0">
                  <a:latin typeface="Komatuna"/>
                  <a:cs typeface="Komatuna"/>
                </a:rPr>
                <a:t> </a:t>
              </a:r>
              <a:r>
                <a:rPr sz="1050" spc="145" dirty="0">
                  <a:latin typeface="VL PGothic"/>
                  <a:cs typeface="VL PGothic"/>
                </a:rPr>
                <a:t>-</a:t>
              </a:r>
              <a:r>
                <a:rPr sz="1050" spc="-75" dirty="0">
                  <a:latin typeface="VL PGothic"/>
                  <a:cs typeface="VL PGothic"/>
                </a:rPr>
                <a:t> </a:t>
              </a:r>
              <a:r>
                <a:rPr sz="1050" spc="-50" dirty="0">
                  <a:latin typeface="Arial"/>
                  <a:cs typeface="Arial"/>
                </a:rPr>
                <a:t>1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29" name="object 56">
              <a:extLst>
                <a:ext uri="{FF2B5EF4-FFF2-40B4-BE49-F238E27FC236}">
                  <a16:creationId xmlns:a16="http://schemas.microsoft.com/office/drawing/2014/main" id="{5BD9E9A1-9443-456C-8CAD-B7905E3EAAF5}"/>
                </a:ext>
              </a:extLst>
            </p:cNvPr>
            <p:cNvSpPr txBox="1"/>
            <p:nvPr/>
          </p:nvSpPr>
          <p:spPr>
            <a:xfrm>
              <a:off x="1483356" y="3293342"/>
              <a:ext cx="532130" cy="457200"/>
            </a:xfrm>
            <a:prstGeom prst="rect">
              <a:avLst/>
            </a:prstGeom>
          </p:spPr>
          <p:txBody>
            <a:bodyPr vert="horz" wrap="square" lIns="0" tIns="67310" rIns="0" bIns="0" rtlCol="0">
              <a:spAutoFit/>
            </a:bodyPr>
            <a:lstStyle/>
            <a:p>
              <a:pPr marL="212090">
                <a:lnSpc>
                  <a:spcPct val="100000"/>
                </a:lnSpc>
                <a:spcBef>
                  <a:spcPts val="530"/>
                </a:spcBef>
              </a:pPr>
              <a:r>
                <a:rPr sz="1575" baseline="-23809" dirty="0">
                  <a:latin typeface="Arial"/>
                  <a:cs typeface="Arial"/>
                </a:rPr>
                <a:t>10</a:t>
              </a:r>
              <a:r>
                <a:rPr sz="750" dirty="0">
                  <a:latin typeface="VL PGothic"/>
                  <a:cs typeface="VL PGothic"/>
                </a:rPr>
                <a:t>-</a:t>
              </a:r>
              <a:r>
                <a:rPr sz="750" spc="-50" dirty="0">
                  <a:latin typeface="Arial"/>
                  <a:cs typeface="Arial"/>
                </a:rPr>
                <a:t>5</a:t>
              </a:r>
              <a:endParaRPr sz="750">
                <a:latin typeface="Arial"/>
                <a:cs typeface="Arial"/>
              </a:endParaRPr>
            </a:p>
            <a:p>
              <a:pPr marL="25400">
                <a:lnSpc>
                  <a:spcPct val="100000"/>
                </a:lnSpc>
                <a:spcBef>
                  <a:spcPts val="440"/>
                </a:spcBef>
              </a:pPr>
              <a:r>
                <a:rPr sz="1050" spc="-50" dirty="0">
                  <a:latin typeface="Komatuna"/>
                  <a:cs typeface="Komatuna"/>
                </a:rPr>
                <a:t></a:t>
              </a:r>
              <a:endParaRPr sz="1050">
                <a:latin typeface="Komatuna"/>
                <a:cs typeface="Komatuna"/>
              </a:endParaRPr>
            </a:p>
          </p:txBody>
        </p:sp>
      </p:grpSp>
      <p:sp>
        <p:nvSpPr>
          <p:cNvPr id="44" name="object 57">
            <a:extLst>
              <a:ext uri="{FF2B5EF4-FFF2-40B4-BE49-F238E27FC236}">
                <a16:creationId xmlns:a16="http://schemas.microsoft.com/office/drawing/2014/main" id="{7F32AF38-AE8D-4C26-9E6A-0051FDDCA3F4}"/>
              </a:ext>
            </a:extLst>
          </p:cNvPr>
          <p:cNvSpPr txBox="1"/>
          <p:nvPr/>
        </p:nvSpPr>
        <p:spPr>
          <a:xfrm>
            <a:off x="1259632" y="5950070"/>
            <a:ext cx="6045835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85090" algn="r">
              <a:lnSpc>
                <a:spcPts val="450"/>
              </a:lnSpc>
              <a:spcBef>
                <a:spcPts val="95"/>
              </a:spcBef>
            </a:pPr>
            <a:r>
              <a:rPr sz="1050" spc="-50" dirty="0">
                <a:solidFill>
                  <a:srgbClr val="3333FF"/>
                </a:solidFill>
                <a:latin typeface="LM Roman 7"/>
                <a:cs typeface="LM Roman 7"/>
              </a:rPr>
              <a:t>+</a:t>
            </a:r>
            <a:endParaRPr sz="1050" dirty="0">
              <a:solidFill>
                <a:srgbClr val="3333FF"/>
              </a:solidFill>
              <a:latin typeface="LM Roman 7"/>
              <a:cs typeface="LM Roman 7"/>
            </a:endParaRPr>
          </a:p>
          <a:p>
            <a:pPr algn="ctr">
              <a:lnSpc>
                <a:spcPts val="810"/>
              </a:lnSpc>
            </a:pP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Behavior</a:t>
            </a:r>
            <a:r>
              <a:rPr sz="1050" spc="-3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of</a:t>
            </a:r>
            <a:r>
              <a:rPr sz="1050" spc="-3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i="1" dirty="0">
                <a:solidFill>
                  <a:srgbClr val="3333FF"/>
                </a:solidFill>
                <a:latin typeface="DejaVu Sans Condensed"/>
                <a:cs typeface="DejaVu Sans Condensed"/>
              </a:rPr>
              <a:t>G</a:t>
            </a:r>
            <a:r>
              <a:rPr sz="1050" i="1" spc="70" dirty="0">
                <a:solidFill>
                  <a:srgbClr val="3333FF"/>
                </a:solidFill>
                <a:latin typeface="DejaVu Sans Condensed"/>
                <a:cs typeface="DejaVu Sans Condensed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as</a:t>
            </a:r>
            <a:r>
              <a:rPr sz="1050" spc="-3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a</a:t>
            </a:r>
            <a:r>
              <a:rPr sz="1050" spc="-3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function</a:t>
            </a:r>
            <a:r>
              <a:rPr sz="1050" spc="-3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of</a:t>
            </a:r>
            <a:r>
              <a:rPr sz="1050" spc="-3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spc="65" dirty="0">
                <a:solidFill>
                  <a:srgbClr val="3333FF"/>
                </a:solidFill>
                <a:latin typeface="LM Roman 10"/>
                <a:cs typeface="LM Roman 10"/>
              </a:rPr>
              <a:t>(</a:t>
            </a:r>
            <a:r>
              <a:rPr sz="1050" i="1" spc="65" dirty="0">
                <a:solidFill>
                  <a:srgbClr val="3333FF"/>
                </a:solidFill>
                <a:latin typeface="Liberation Serif"/>
                <a:cs typeface="Liberation Serif"/>
              </a:rPr>
              <a:t>λ</a:t>
            </a:r>
            <a:r>
              <a:rPr sz="1050" i="1" spc="-60" dirty="0">
                <a:solidFill>
                  <a:srgbClr val="3333FF"/>
                </a:solidFill>
                <a:latin typeface="Liberation Serif"/>
                <a:cs typeface="Liberation Serif"/>
              </a:rPr>
              <a:t> </a:t>
            </a:r>
            <a:r>
              <a:rPr sz="1050" i="1" spc="-105" dirty="0">
                <a:solidFill>
                  <a:srgbClr val="3333FF"/>
                </a:solidFill>
                <a:latin typeface="DejaVu Sans Condensed"/>
                <a:cs typeface="DejaVu Sans Condensed"/>
              </a:rPr>
              <a:t>−</a:t>
            </a:r>
            <a:r>
              <a:rPr sz="1050" i="1" spc="-95" dirty="0">
                <a:solidFill>
                  <a:srgbClr val="3333FF"/>
                </a:solidFill>
                <a:latin typeface="DejaVu Sans Condensed"/>
                <a:cs typeface="DejaVu Sans Condensed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1)</a:t>
            </a:r>
            <a:r>
              <a:rPr sz="1050" spc="-3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along</a:t>
            </a:r>
            <a:r>
              <a:rPr sz="1050" spc="-3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an</a:t>
            </a:r>
            <a:r>
              <a:rPr sz="1050" spc="-3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RG</a:t>
            </a:r>
            <a:r>
              <a:rPr sz="1050" spc="-40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trajectory</a:t>
            </a:r>
            <a:r>
              <a:rPr sz="1050" spc="-3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connecting</a:t>
            </a:r>
            <a:r>
              <a:rPr sz="1050" spc="-3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the</a:t>
            </a:r>
            <a:r>
              <a:rPr sz="1050" spc="-3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point</a:t>
            </a:r>
            <a:r>
              <a:rPr sz="1050" spc="-3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A</a:t>
            </a:r>
            <a:r>
              <a:rPr sz="1050" spc="-3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to</a:t>
            </a:r>
            <a:r>
              <a:rPr sz="1050" spc="-30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i="1" spc="140" dirty="0">
                <a:solidFill>
                  <a:srgbClr val="3333FF"/>
                </a:solidFill>
                <a:latin typeface="Liberation Serif"/>
                <a:cs typeface="Liberation Serif"/>
              </a:rPr>
              <a:t>λ</a:t>
            </a:r>
            <a:r>
              <a:rPr sz="1050" i="1" spc="15" dirty="0">
                <a:solidFill>
                  <a:srgbClr val="3333FF"/>
                </a:solidFill>
                <a:latin typeface="Liberation Serif"/>
                <a:cs typeface="Liberation Serif"/>
              </a:rPr>
              <a:t> </a:t>
            </a:r>
            <a:r>
              <a:rPr sz="1050" i="1" spc="240" dirty="0">
                <a:solidFill>
                  <a:srgbClr val="3333FF"/>
                </a:solidFill>
                <a:latin typeface="DejaVu Sans Condensed"/>
                <a:cs typeface="DejaVu Sans Condensed"/>
              </a:rPr>
              <a:t>→</a:t>
            </a:r>
            <a:r>
              <a:rPr sz="1050" i="1" spc="-25" dirty="0">
                <a:solidFill>
                  <a:srgbClr val="3333FF"/>
                </a:solidFill>
                <a:latin typeface="DejaVu Sans Condensed"/>
                <a:cs typeface="DejaVu Sans Condensed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1</a:t>
            </a:r>
            <a:r>
              <a:rPr sz="1050" spc="29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spc="-50" dirty="0">
                <a:solidFill>
                  <a:srgbClr val="3333FF"/>
                </a:solidFill>
                <a:latin typeface="LM Roman 10"/>
                <a:cs typeface="LM Roman 10"/>
              </a:rPr>
              <a:t>.</a:t>
            </a:r>
            <a:endParaRPr lang="en-US" sz="1050" spc="-50" dirty="0">
              <a:solidFill>
                <a:srgbClr val="3333FF"/>
              </a:solidFill>
              <a:latin typeface="LM Roman 10"/>
              <a:cs typeface="LM Roman 10"/>
            </a:endParaRPr>
          </a:p>
          <a:p>
            <a:pPr algn="ctr">
              <a:lnSpc>
                <a:spcPts val="810"/>
              </a:lnSpc>
            </a:pPr>
            <a:endParaRPr sz="1050" dirty="0">
              <a:solidFill>
                <a:srgbClr val="3333FF"/>
              </a:solidFill>
              <a:latin typeface="LM Roman 10"/>
              <a:cs typeface="LM Roman 10"/>
            </a:endParaRPr>
          </a:p>
          <a:p>
            <a:pPr marR="1094105" algn="r">
              <a:lnSpc>
                <a:spcPts val="450"/>
              </a:lnSpc>
              <a:spcBef>
                <a:spcPts val="160"/>
              </a:spcBef>
            </a:pPr>
            <a:r>
              <a:rPr sz="1050" i="1" spc="-50" dirty="0">
                <a:solidFill>
                  <a:srgbClr val="3333FF"/>
                </a:solidFill>
                <a:latin typeface="Georgia"/>
                <a:cs typeface="Georgia"/>
              </a:rPr>
              <a:t>k</a:t>
            </a:r>
            <a:endParaRPr sz="1050" dirty="0">
              <a:solidFill>
                <a:srgbClr val="3333FF"/>
              </a:solidFill>
              <a:latin typeface="Georgia"/>
              <a:cs typeface="Georgia"/>
            </a:endParaRPr>
          </a:p>
          <a:p>
            <a:pPr algn="ctr">
              <a:lnSpc>
                <a:spcPts val="810"/>
              </a:lnSpc>
            </a:pPr>
            <a:r>
              <a:rPr lang="en-US" sz="1050" dirty="0">
                <a:solidFill>
                  <a:srgbClr val="3333FF"/>
                </a:solidFill>
                <a:latin typeface="LM Roman 10"/>
                <a:cs typeface="LM Roman 10"/>
              </a:rPr>
              <a:t>In</a:t>
            </a:r>
            <a:r>
              <a:rPr lang="en-US" sz="1050" spc="-40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050" dirty="0">
                <a:solidFill>
                  <a:srgbClr val="3333FF"/>
                </a:solidFill>
                <a:latin typeface="LM Roman 10"/>
                <a:cs typeface="LM Roman 10"/>
              </a:rPr>
              <a:t>regions</a:t>
            </a:r>
            <a:r>
              <a:rPr lang="en-US" sz="1050" spc="-30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050" i="1" spc="85" dirty="0">
                <a:solidFill>
                  <a:srgbClr val="3333FF"/>
                </a:solidFill>
                <a:latin typeface="Liberation Serif"/>
                <a:cs typeface="Liberation Serif"/>
              </a:rPr>
              <a:t>I</a:t>
            </a:r>
            <a:r>
              <a:rPr lang="en-US" sz="1050" spc="85" dirty="0">
                <a:solidFill>
                  <a:srgbClr val="3333FF"/>
                </a:solidFill>
                <a:latin typeface="LM Roman 10"/>
                <a:cs typeface="LM Roman 10"/>
              </a:rPr>
              <a:t>,</a:t>
            </a:r>
            <a:r>
              <a:rPr lang="en-US" sz="1050" spc="-30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050" i="1" spc="135" dirty="0">
                <a:solidFill>
                  <a:srgbClr val="3333FF"/>
                </a:solidFill>
                <a:latin typeface="Liberation Serif"/>
                <a:cs typeface="Liberation Serif"/>
              </a:rPr>
              <a:t>II</a:t>
            </a:r>
            <a:r>
              <a:rPr lang="en-US" sz="1050" i="1" spc="130" dirty="0">
                <a:solidFill>
                  <a:srgbClr val="3333FF"/>
                </a:solidFill>
                <a:latin typeface="Liberation Serif"/>
                <a:cs typeface="Liberation Serif"/>
              </a:rPr>
              <a:t> </a:t>
            </a:r>
            <a:r>
              <a:rPr lang="en-US" sz="1050" dirty="0">
                <a:solidFill>
                  <a:srgbClr val="3333FF"/>
                </a:solidFill>
                <a:latin typeface="LM Roman 10"/>
                <a:cs typeface="LM Roman 10"/>
              </a:rPr>
              <a:t>and</a:t>
            </a:r>
            <a:r>
              <a:rPr lang="en-US" sz="1050" spc="-30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050" i="1" spc="145" dirty="0">
                <a:solidFill>
                  <a:srgbClr val="3333FF"/>
                </a:solidFill>
                <a:latin typeface="Liberation Serif"/>
                <a:cs typeface="Liberation Serif"/>
              </a:rPr>
              <a:t>III</a:t>
            </a:r>
            <a:r>
              <a:rPr lang="en-US" sz="1050" i="1" spc="130" dirty="0">
                <a:solidFill>
                  <a:srgbClr val="3333FF"/>
                </a:solidFill>
                <a:latin typeface="Liberation Serif"/>
                <a:cs typeface="Liberation Serif"/>
              </a:rPr>
              <a:t> </a:t>
            </a:r>
            <a:r>
              <a:rPr lang="en-US" sz="1050" dirty="0">
                <a:solidFill>
                  <a:srgbClr val="3333FF"/>
                </a:solidFill>
                <a:latin typeface="LM Roman 10"/>
                <a:cs typeface="LM Roman 10"/>
              </a:rPr>
              <a:t>the</a:t>
            </a:r>
            <a:r>
              <a:rPr lang="en-US" sz="1050" spc="-30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050" dirty="0">
                <a:solidFill>
                  <a:srgbClr val="3333FF"/>
                </a:solidFill>
                <a:latin typeface="LM Roman 10"/>
                <a:cs typeface="LM Roman 10"/>
              </a:rPr>
              <a:t>dependence</a:t>
            </a:r>
            <a:r>
              <a:rPr lang="en-US" sz="1050" spc="-2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050" dirty="0">
                <a:solidFill>
                  <a:srgbClr val="3333FF"/>
                </a:solidFill>
                <a:latin typeface="LM Roman 10"/>
                <a:cs typeface="LM Roman 10"/>
              </a:rPr>
              <a:t>is</a:t>
            </a:r>
            <a:r>
              <a:rPr lang="en-US" sz="1050" spc="-2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050" dirty="0">
                <a:solidFill>
                  <a:srgbClr val="3333FF"/>
                </a:solidFill>
                <a:latin typeface="LM Roman 10"/>
                <a:cs typeface="LM Roman 10"/>
              </a:rPr>
              <a:t>well</a:t>
            </a:r>
            <a:r>
              <a:rPr lang="en-US" sz="1050" spc="-30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050" dirty="0">
                <a:solidFill>
                  <a:srgbClr val="3333FF"/>
                </a:solidFill>
                <a:latin typeface="LM Roman 10"/>
                <a:cs typeface="LM Roman 10"/>
              </a:rPr>
              <a:t>described</a:t>
            </a:r>
            <a:r>
              <a:rPr lang="en-US" sz="1050" spc="-30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050" dirty="0">
                <a:solidFill>
                  <a:srgbClr val="3333FF"/>
                </a:solidFill>
                <a:latin typeface="LM Roman 10"/>
                <a:cs typeface="LM Roman 10"/>
              </a:rPr>
              <a:t>by</a:t>
            </a:r>
            <a:r>
              <a:rPr lang="en-US" sz="1050" spc="-30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050" dirty="0">
                <a:solidFill>
                  <a:srgbClr val="3333FF"/>
                </a:solidFill>
                <a:latin typeface="LM Roman 10"/>
                <a:cs typeface="LM Roman 10"/>
              </a:rPr>
              <a:t>the</a:t>
            </a:r>
            <a:r>
              <a:rPr lang="en-US" sz="1050" spc="-30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050" dirty="0">
                <a:solidFill>
                  <a:srgbClr val="3333FF"/>
                </a:solidFill>
                <a:latin typeface="LM Roman 10"/>
                <a:cs typeface="LM Roman 10"/>
              </a:rPr>
              <a:t>power</a:t>
            </a:r>
            <a:r>
              <a:rPr lang="en-US" sz="1050" spc="-2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050" dirty="0">
                <a:solidFill>
                  <a:srgbClr val="3333FF"/>
                </a:solidFill>
                <a:latin typeface="LM Roman 10"/>
                <a:cs typeface="LM Roman 10"/>
              </a:rPr>
              <a:t>law</a:t>
            </a:r>
            <a:r>
              <a:rPr lang="en-US" sz="1050" spc="-2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050" i="1" dirty="0">
                <a:solidFill>
                  <a:srgbClr val="3333FF"/>
                </a:solidFill>
                <a:latin typeface="DejaVu Sans Condensed"/>
                <a:cs typeface="DejaVu Sans Condensed"/>
              </a:rPr>
              <a:t>G</a:t>
            </a:r>
            <a:r>
              <a:rPr lang="en-US" sz="1050" i="1" spc="30" dirty="0">
                <a:solidFill>
                  <a:srgbClr val="3333FF"/>
                </a:solidFill>
                <a:latin typeface="DejaVu Sans Condensed"/>
                <a:cs typeface="DejaVu Sans Condensed"/>
              </a:rPr>
              <a:t> </a:t>
            </a:r>
            <a:r>
              <a:rPr lang="en-US" sz="1050" i="1" spc="130" dirty="0">
                <a:solidFill>
                  <a:srgbClr val="3333FF"/>
                </a:solidFill>
                <a:latin typeface="DejaVu Sans Condensed"/>
                <a:cs typeface="DejaVu Sans Condensed"/>
              </a:rPr>
              <a:t>∝</a:t>
            </a:r>
            <a:r>
              <a:rPr lang="en-US" sz="1050" i="1" spc="-25" dirty="0">
                <a:solidFill>
                  <a:srgbClr val="3333FF"/>
                </a:solidFill>
                <a:latin typeface="DejaVu Sans Condensed"/>
                <a:cs typeface="DejaVu Sans Condensed"/>
              </a:rPr>
              <a:t> </a:t>
            </a:r>
            <a:r>
              <a:rPr lang="en-US" sz="1050" spc="65" dirty="0">
                <a:solidFill>
                  <a:srgbClr val="3333FF"/>
                </a:solidFill>
                <a:latin typeface="LM Roman 10"/>
                <a:cs typeface="LM Roman 10"/>
              </a:rPr>
              <a:t>(</a:t>
            </a:r>
            <a:r>
              <a:rPr lang="en-US" sz="1050" i="1" spc="65" dirty="0">
                <a:solidFill>
                  <a:srgbClr val="3333FF"/>
                </a:solidFill>
                <a:latin typeface="Liberation Serif"/>
                <a:cs typeface="Liberation Serif"/>
              </a:rPr>
              <a:t>λ</a:t>
            </a:r>
            <a:r>
              <a:rPr lang="en-US" sz="1050" i="1" spc="-60" dirty="0">
                <a:solidFill>
                  <a:srgbClr val="3333FF"/>
                </a:solidFill>
                <a:latin typeface="Liberation Serif"/>
                <a:cs typeface="Liberation Serif"/>
              </a:rPr>
              <a:t> </a:t>
            </a:r>
            <a:r>
              <a:rPr lang="en-US" sz="1050" i="1" spc="-105" dirty="0">
                <a:solidFill>
                  <a:srgbClr val="3333FF"/>
                </a:solidFill>
                <a:latin typeface="DejaVu Sans Condensed"/>
                <a:cs typeface="DejaVu Sans Condensed"/>
              </a:rPr>
              <a:t>−</a:t>
            </a:r>
            <a:r>
              <a:rPr lang="en-US" sz="1050" i="1" spc="-85" dirty="0">
                <a:solidFill>
                  <a:srgbClr val="3333FF"/>
                </a:solidFill>
                <a:latin typeface="DejaVu Sans Condensed"/>
                <a:cs typeface="DejaVu Sans Condensed"/>
              </a:rPr>
              <a:t> </a:t>
            </a:r>
            <a:r>
              <a:rPr lang="en-US" sz="1050" dirty="0">
                <a:solidFill>
                  <a:srgbClr val="3333FF"/>
                </a:solidFill>
                <a:latin typeface="LM Roman 10"/>
                <a:cs typeface="LM Roman 10"/>
              </a:rPr>
              <a:t>1)</a:t>
            </a:r>
            <a:r>
              <a:rPr lang="en-US" sz="1050" spc="440" dirty="0">
                <a:solidFill>
                  <a:srgbClr val="3333FF"/>
                </a:solidFill>
                <a:latin typeface="LM Roman 10"/>
                <a:cs typeface="LM Roman 10"/>
              </a:rPr>
              <a:t>  </a:t>
            </a:r>
            <a:r>
              <a:rPr lang="en-US" sz="1050" dirty="0">
                <a:solidFill>
                  <a:srgbClr val="3333FF"/>
                </a:solidFill>
                <a:latin typeface="LM Roman 10"/>
                <a:cs typeface="LM Roman 10"/>
              </a:rPr>
              <a:t>with</a:t>
            </a:r>
            <a:r>
              <a:rPr lang="en-US" sz="1050" spc="-30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050" i="1" spc="70" dirty="0" err="1">
                <a:solidFill>
                  <a:srgbClr val="3333FF"/>
                </a:solidFill>
                <a:latin typeface="Liberation Serif"/>
                <a:cs typeface="Liberation Serif"/>
              </a:rPr>
              <a:t>k</a:t>
            </a:r>
            <a:r>
              <a:rPr lang="en-US" sz="1050" i="1" spc="104" baseline="-11904" dirty="0" err="1">
                <a:solidFill>
                  <a:srgbClr val="3333FF"/>
                </a:solidFill>
                <a:latin typeface="Georgia"/>
                <a:cs typeface="Georgia"/>
              </a:rPr>
              <a:t>I</a:t>
            </a:r>
            <a:r>
              <a:rPr lang="en-US" sz="1050" i="1" spc="292" baseline="-11904" dirty="0">
                <a:solidFill>
                  <a:srgbClr val="3333FF"/>
                </a:solidFill>
                <a:latin typeface="Georgia"/>
                <a:cs typeface="Georgia"/>
              </a:rPr>
              <a:t> </a:t>
            </a:r>
            <a:r>
              <a:rPr lang="en-US" sz="1050" dirty="0">
                <a:solidFill>
                  <a:srgbClr val="3333FF"/>
                </a:solidFill>
                <a:latin typeface="LM Roman 10"/>
                <a:cs typeface="LM Roman 10"/>
              </a:rPr>
              <a:t>=</a:t>
            </a:r>
            <a:r>
              <a:rPr lang="en-US" sz="1050" spc="-70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lang="en-US" sz="1050" i="1" spc="-10" dirty="0">
                <a:solidFill>
                  <a:srgbClr val="3333FF"/>
                </a:solidFill>
                <a:latin typeface="DejaVu Sans Condensed"/>
                <a:cs typeface="DejaVu Sans Condensed"/>
              </a:rPr>
              <a:t>−</a:t>
            </a:r>
            <a:r>
              <a:rPr lang="en-US" sz="1050" spc="-10" dirty="0">
                <a:solidFill>
                  <a:srgbClr val="3333FF"/>
                </a:solidFill>
                <a:latin typeface="LM Roman 10"/>
                <a:cs typeface="LM Roman 10"/>
              </a:rPr>
              <a:t>13</a:t>
            </a:r>
            <a:r>
              <a:rPr lang="en-US" sz="1050" i="1" spc="-10" dirty="0">
                <a:solidFill>
                  <a:srgbClr val="3333FF"/>
                </a:solidFill>
                <a:latin typeface="Liberation Serif"/>
                <a:cs typeface="Liberation Serif"/>
              </a:rPr>
              <a:t>.</a:t>
            </a:r>
            <a:r>
              <a:rPr lang="en-US" sz="1050" spc="-10" dirty="0">
                <a:solidFill>
                  <a:srgbClr val="3333FF"/>
                </a:solidFill>
                <a:latin typeface="LM Roman 10"/>
                <a:cs typeface="LM Roman 10"/>
              </a:rPr>
              <a:t>69,</a:t>
            </a:r>
          </a:p>
          <a:p>
            <a:pPr algn="ctr">
              <a:lnSpc>
                <a:spcPts val="810"/>
              </a:lnSpc>
            </a:pPr>
            <a:endParaRPr lang="en-US" sz="1050" dirty="0">
              <a:solidFill>
                <a:srgbClr val="3333FF"/>
              </a:solidFill>
              <a:latin typeface="LM Roman 10"/>
              <a:cs typeface="LM Roman 10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1050" i="1" spc="90" dirty="0" err="1">
                <a:solidFill>
                  <a:srgbClr val="3333FF"/>
                </a:solidFill>
                <a:latin typeface="Liberation Serif"/>
                <a:cs typeface="Liberation Serif"/>
              </a:rPr>
              <a:t>k</a:t>
            </a:r>
            <a:r>
              <a:rPr sz="1050" i="1" spc="135" baseline="-11904" dirty="0" err="1">
                <a:solidFill>
                  <a:srgbClr val="3333FF"/>
                </a:solidFill>
                <a:latin typeface="Georgia"/>
                <a:cs typeface="Georgia"/>
              </a:rPr>
              <a:t>II</a:t>
            </a:r>
            <a:r>
              <a:rPr sz="1050" i="1" spc="330" baseline="-11904" dirty="0">
                <a:solidFill>
                  <a:srgbClr val="3333FF"/>
                </a:solidFill>
                <a:latin typeface="Georgia"/>
                <a:cs typeface="Georgia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=</a:t>
            </a:r>
            <a:r>
              <a:rPr sz="1050" spc="-5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3</a:t>
            </a:r>
            <a:r>
              <a:rPr sz="1050" i="1" dirty="0">
                <a:solidFill>
                  <a:srgbClr val="3333FF"/>
                </a:solidFill>
                <a:latin typeface="Liberation Serif"/>
                <a:cs typeface="Liberation Serif"/>
              </a:rPr>
              <a:t>.</a:t>
            </a:r>
            <a:r>
              <a:rPr sz="1050" dirty="0">
                <a:solidFill>
                  <a:srgbClr val="3333FF"/>
                </a:solidFill>
                <a:latin typeface="LM Roman 10"/>
                <a:cs typeface="LM Roman 10"/>
              </a:rPr>
              <a:t>84,</a:t>
            </a:r>
            <a:r>
              <a:rPr sz="1050" spc="5" dirty="0">
                <a:solidFill>
                  <a:srgbClr val="3333FF"/>
                </a:solidFill>
                <a:latin typeface="LM Roman 10"/>
                <a:cs typeface="LM Roman 10"/>
              </a:rPr>
              <a:t> </a:t>
            </a:r>
            <a:r>
              <a:rPr sz="1050" i="1" spc="95" dirty="0">
                <a:solidFill>
                  <a:srgbClr val="3333FF"/>
                </a:solidFill>
                <a:latin typeface="Liberation Serif"/>
                <a:cs typeface="Liberation Serif"/>
              </a:rPr>
              <a:t>k</a:t>
            </a:r>
            <a:r>
              <a:rPr sz="1050" i="1" spc="142" baseline="-11904" dirty="0">
                <a:solidFill>
                  <a:srgbClr val="3333FF"/>
                </a:solidFill>
                <a:latin typeface="Georgia"/>
                <a:cs typeface="Georgia"/>
              </a:rPr>
              <a:t>III</a:t>
            </a:r>
            <a:r>
              <a:rPr sz="1050" i="1" spc="337" baseline="-11904" dirty="0">
                <a:solidFill>
                  <a:srgbClr val="3333FF"/>
                </a:solidFill>
                <a:latin typeface="Georgia"/>
                <a:cs typeface="Georgia"/>
              </a:rPr>
              <a:t> </a:t>
            </a:r>
            <a:r>
              <a:rPr sz="1050" i="1" dirty="0">
                <a:solidFill>
                  <a:srgbClr val="3333FF"/>
                </a:solidFill>
                <a:latin typeface="DejaVu Sans Condensed"/>
                <a:cs typeface="DejaVu Sans Condensed"/>
              </a:rPr>
              <a:t>≈</a:t>
            </a:r>
            <a:r>
              <a:rPr sz="1050" i="1" spc="-5" dirty="0">
                <a:solidFill>
                  <a:srgbClr val="3333FF"/>
                </a:solidFill>
                <a:latin typeface="DejaVu Sans Condensed"/>
                <a:cs typeface="DejaVu Sans Condensed"/>
              </a:rPr>
              <a:t> </a:t>
            </a:r>
            <a:r>
              <a:rPr sz="1050" spc="-20" dirty="0">
                <a:solidFill>
                  <a:srgbClr val="3333FF"/>
                </a:solidFill>
                <a:latin typeface="LM Roman 10"/>
                <a:cs typeface="LM Roman 10"/>
              </a:rPr>
              <a:t>0</a:t>
            </a:r>
            <a:r>
              <a:rPr sz="1050" i="1" spc="-20" dirty="0">
                <a:solidFill>
                  <a:srgbClr val="3333FF"/>
                </a:solidFill>
                <a:latin typeface="Liberation Serif"/>
                <a:cs typeface="Liberation Serif"/>
              </a:rPr>
              <a:t>.</a:t>
            </a:r>
            <a:r>
              <a:rPr sz="1050" spc="-20" dirty="0">
                <a:solidFill>
                  <a:srgbClr val="3333FF"/>
                </a:solidFill>
                <a:latin typeface="LM Roman 10"/>
                <a:cs typeface="LM Roman 10"/>
              </a:rPr>
              <a:t>37.</a:t>
            </a:r>
            <a:endParaRPr sz="1050" dirty="0">
              <a:solidFill>
                <a:srgbClr val="3333FF"/>
              </a:solidFill>
              <a:latin typeface="LM Roman 10"/>
              <a:cs typeface="LM Roman 10"/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F703257-5A14-4D3D-8024-41A4A45C3E88}"/>
              </a:ext>
            </a:extLst>
          </p:cNvPr>
          <p:cNvGrpSpPr/>
          <p:nvPr/>
        </p:nvGrpSpPr>
        <p:grpSpPr>
          <a:xfrm>
            <a:off x="780075" y="1844824"/>
            <a:ext cx="8170308" cy="1627308"/>
            <a:chOff x="215056" y="1124744"/>
            <a:chExt cx="8687458" cy="162730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9DA80A3-6311-4711-B56B-54C5A771E35B}"/>
                </a:ext>
              </a:extLst>
            </p:cNvPr>
            <p:cNvSpPr txBox="1"/>
            <p:nvPr/>
          </p:nvSpPr>
          <p:spPr>
            <a:xfrm>
              <a:off x="7524328" y="1124744"/>
              <a:ext cx="137818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solidFill>
                    <a:srgbClr val="3333FF"/>
                  </a:solidFill>
                  <a:latin typeface="Arial" panose="020B0604020202020204" pitchFamily="34" charset="0"/>
                </a:rPr>
                <a:t>hyperplane</a:t>
              </a:r>
              <a:endParaRPr lang="ru-RU" sz="1600" dirty="0"/>
            </a:p>
          </p:txBody>
        </p:sp>
        <p:pic>
          <p:nvPicPr>
            <p:cNvPr id="46" name="Рисунок 45" descr="txp_fig">
              <a:extLst>
                <a:ext uri="{FF2B5EF4-FFF2-40B4-BE49-F238E27FC236}">
                  <a16:creationId xmlns:a16="http://schemas.microsoft.com/office/drawing/2014/main" id="{2B9CC5B9-E13C-4686-AB71-EAE8E3B38DAF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tretch>
              <a:fillRect/>
            </a:stretch>
          </p:blipFill>
          <p:spPr bwMode="auto">
            <a:xfrm>
              <a:off x="6876255" y="1221661"/>
              <a:ext cx="623305" cy="14604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224886D-17B7-4318-983E-179713F5E302}"/>
                </a:ext>
              </a:extLst>
            </p:cNvPr>
            <p:cNvSpPr txBox="1"/>
            <p:nvPr/>
          </p:nvSpPr>
          <p:spPr>
            <a:xfrm>
              <a:off x="215056" y="2413498"/>
              <a:ext cx="273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solidFill>
                    <a:srgbClr val="3333FF"/>
                  </a:solidFill>
                  <a:latin typeface="Arial" panose="020B0604020202020204" pitchFamily="34" charset="0"/>
                </a:rPr>
                <a:t>Behavior of G on the flow:</a:t>
              </a:r>
              <a:endParaRPr lang="ru-RU" sz="1600" dirty="0"/>
            </a:p>
          </p:txBody>
        </p:sp>
      </p:grpSp>
      <p:sp>
        <p:nvSpPr>
          <p:cNvPr id="47" name="Облачко с текстом: прямоугольное 46">
            <a:extLst>
              <a:ext uri="{FF2B5EF4-FFF2-40B4-BE49-F238E27FC236}">
                <a16:creationId xmlns:a16="http://schemas.microsoft.com/office/drawing/2014/main" id="{A1052E7E-BC1A-481F-83F7-5B4601730570}"/>
              </a:ext>
            </a:extLst>
          </p:cNvPr>
          <p:cNvSpPr/>
          <p:nvPr/>
        </p:nvSpPr>
        <p:spPr>
          <a:xfrm>
            <a:off x="6876255" y="1844824"/>
            <a:ext cx="2074128" cy="338554"/>
          </a:xfrm>
          <a:prstGeom prst="wedgeRectCallout">
            <a:avLst>
              <a:gd name="adj1" fmla="val -80310"/>
              <a:gd name="adj2" fmla="val -213336"/>
            </a:avLst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lambda\to 1&#10;\end{eqnarray*}&#10;\end{document}&#10;" title="IguanaTex Bitmap Display">
            <a:extLst>
              <a:ext uri="{FF2B5EF4-FFF2-40B4-BE49-F238E27FC236}">
                <a16:creationId xmlns:a16="http://schemas.microsoft.com/office/drawing/2014/main" id="{41CD395E-764F-4718-B325-A45BE6C770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22216"/>
            <a:ext cx="609494" cy="149091"/>
          </a:xfrm>
          <a:prstGeom prst="rect">
            <a:avLst/>
          </a:prstGeom>
          <a:solidFill>
            <a:srgbClr val="FFFFFF"/>
          </a:solidFill>
          <a:ln/>
          <a:effectLst/>
        </p:spPr>
      </p:pic>
      <p:pic>
        <p:nvPicPr>
          <p:cNvPr id="56" name="Рисунок 55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lambda\to 1&#10;\end{eqnarray*}&#10;\end{document}&#10;" title="IguanaTex Bitmap Display">
            <a:extLst>
              <a:ext uri="{FF2B5EF4-FFF2-40B4-BE49-F238E27FC236}">
                <a16:creationId xmlns:a16="http://schemas.microsoft.com/office/drawing/2014/main" id="{ABE25D50-138C-44C2-80C7-B011A596CF4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58" y="2308067"/>
            <a:ext cx="521653" cy="127604"/>
          </a:xfrm>
          <a:prstGeom prst="rect">
            <a:avLst/>
          </a:prstGeom>
          <a:solidFill>
            <a:srgbClr val="FFFFFF"/>
          </a:solidFill>
          <a:ln/>
          <a:effectLst/>
        </p:spPr>
      </p:pic>
      <p:pic>
        <p:nvPicPr>
          <p:cNvPr id="65" name="Рисунок 64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color{red}G\to 0\;\; in\;\;UV\;\; and\;\; IR&#10;\end{eqnarray*}&#10;   \end{document}&#10;" title="IguanaTex Bitmap Display">
            <a:extLst>
              <a:ext uri="{FF2B5EF4-FFF2-40B4-BE49-F238E27FC236}">
                <a16:creationId xmlns:a16="http://schemas.microsoft.com/office/drawing/2014/main" id="{3758AB08-4311-4DB5-949A-EE8C4422F5A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63" y="3213317"/>
            <a:ext cx="2349406" cy="182219"/>
          </a:xfrm>
          <a:prstGeom prst="rect">
            <a:avLst/>
          </a:prstGeom>
          <a:solidFill>
            <a:srgbClr val="FFFFFF"/>
          </a:solidFill>
          <a:ln/>
          <a:effectLst/>
        </p:spPr>
      </p:pic>
    </p:spTree>
    <p:extLst>
      <p:ext uri="{BB962C8B-B14F-4D97-AF65-F5344CB8AC3E}">
        <p14:creationId xmlns:p14="http://schemas.microsoft.com/office/powerpoint/2010/main" val="1505368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08FAC8-EBFE-4435-914C-10E55D561E99}"/>
              </a:ext>
            </a:extLst>
          </p:cNvPr>
          <p:cNvSpPr txBox="1"/>
          <p:nvPr/>
        </p:nvSpPr>
        <p:spPr>
          <a:xfrm>
            <a:off x="1619672" y="404664"/>
            <a:ext cx="5526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3333FF"/>
                </a:solidFill>
              </a:rPr>
              <a:t>Riddles of  higher derivative gravity models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E5FF1D-8506-4490-A0F6-329D92209354}"/>
              </a:ext>
            </a:extLst>
          </p:cNvPr>
          <p:cNvSpPr txBox="1"/>
          <p:nvPr/>
        </p:nvSpPr>
        <p:spPr>
          <a:xfrm>
            <a:off x="880213" y="1177907"/>
            <a:ext cx="6552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333FF"/>
                </a:solidFill>
              </a:rPr>
              <a:t>1. C</a:t>
            </a:r>
            <a:r>
              <a:rPr lang="en-US" sz="2000" i="1" dirty="0">
                <a:solidFill>
                  <a:srgbClr val="3333FF"/>
                </a:solidFill>
              </a:rPr>
              <a:t>omplexity of operator dimensions – </a:t>
            </a:r>
            <a:r>
              <a:rPr lang="en-US" sz="2000" i="1" dirty="0">
                <a:solidFill>
                  <a:srgbClr val="FF0000"/>
                </a:solidFill>
              </a:rPr>
              <a:t>eigenvalues</a:t>
            </a:r>
            <a:r>
              <a:rPr lang="en-US" sz="2000" i="1" dirty="0">
                <a:solidFill>
                  <a:srgbClr val="3333FF"/>
                </a:solidFill>
              </a:rPr>
              <a:t> of     stability matrices.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E878B6-C260-46A5-A119-381D4F5DF333}"/>
              </a:ext>
            </a:extLst>
          </p:cNvPr>
          <p:cNvSpPr txBox="1"/>
          <p:nvPr/>
        </p:nvSpPr>
        <p:spPr>
          <a:xfrm>
            <a:off x="955710" y="4805546"/>
            <a:ext cx="69847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i="1" dirty="0">
                <a:solidFill>
                  <a:srgbClr val="3333FF"/>
                </a:solidFill>
              </a:rPr>
              <a:t>2. R</a:t>
            </a:r>
            <a:r>
              <a:rPr lang="en-US" sz="2000" i="1" dirty="0">
                <a:solidFill>
                  <a:srgbClr val="3333FF"/>
                </a:solidFill>
              </a:rPr>
              <a:t>enormalizability and AF of </a:t>
            </a:r>
            <a:r>
              <a:rPr lang="en-US" sz="2000" i="1" dirty="0" err="1">
                <a:solidFill>
                  <a:srgbClr val="3333FF"/>
                </a:solidFill>
              </a:rPr>
              <a:t>nonprojectable</a:t>
            </a:r>
            <a:r>
              <a:rPr lang="en-US" sz="2000" i="1" dirty="0">
                <a:solidFill>
                  <a:srgbClr val="3333FF"/>
                </a:solidFill>
              </a:rPr>
              <a:t> HG?</a:t>
            </a:r>
            <a:r>
              <a:rPr lang="ru-RU" sz="2000" i="1" dirty="0">
                <a:solidFill>
                  <a:srgbClr val="3333FF"/>
                </a:solidFill>
              </a:rPr>
              <a:t> </a:t>
            </a:r>
            <a:endParaRPr lang="en-US" sz="2000" i="1" dirty="0">
              <a:solidFill>
                <a:srgbClr val="3333FF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800" i="1" dirty="0">
                <a:solidFill>
                  <a:srgbClr val="3333FF"/>
                </a:solidFill>
              </a:rPr>
              <a:t>It has healthy IR limit fitting GR [</a:t>
            </a:r>
            <a:r>
              <a:rPr lang="en-US" sz="1600" i="1" dirty="0">
                <a:solidFill>
                  <a:srgbClr val="3333FF"/>
                </a:solidFill>
              </a:rPr>
              <a:t>D. Blas, O. </a:t>
            </a:r>
            <a:r>
              <a:rPr lang="en-US" sz="1600" i="1" dirty="0" err="1">
                <a:solidFill>
                  <a:srgbClr val="3333FF"/>
                </a:solidFill>
              </a:rPr>
              <a:t>Pujolas</a:t>
            </a:r>
            <a:r>
              <a:rPr lang="en-US" sz="1600" i="1" dirty="0">
                <a:solidFill>
                  <a:srgbClr val="3333FF"/>
                </a:solidFill>
              </a:rPr>
              <a:t>, </a:t>
            </a:r>
            <a:r>
              <a:rPr lang="en-US" sz="1600" i="1" dirty="0" err="1">
                <a:solidFill>
                  <a:srgbClr val="3333FF"/>
                </a:solidFill>
              </a:rPr>
              <a:t>S.Sibiryakov</a:t>
            </a:r>
            <a:r>
              <a:rPr lang="en-US" sz="1600" i="1" dirty="0">
                <a:solidFill>
                  <a:srgbClr val="3333FF"/>
                </a:solidFill>
              </a:rPr>
              <a:t>, JHEP04(2011)018</a:t>
            </a:r>
            <a:r>
              <a:rPr lang="en-US" sz="1800" i="1" dirty="0">
                <a:solidFill>
                  <a:srgbClr val="3333FF"/>
                </a:solidFill>
              </a:rPr>
              <a:t>].There are indications that it is renormalizable.</a:t>
            </a:r>
            <a:endParaRPr lang="ru-RU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5E6F77-7613-4B2C-A571-64A530DDEC30}"/>
              </a:ext>
            </a:extLst>
          </p:cNvPr>
          <p:cNvSpPr txBox="1"/>
          <p:nvPr/>
        </p:nvSpPr>
        <p:spPr>
          <a:xfrm>
            <a:off x="5204182" y="5752796"/>
            <a:ext cx="3366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J. </a:t>
            </a:r>
            <a:r>
              <a:rPr lang="en-US" sz="1400" dirty="0" err="1"/>
              <a:t>Bellorın</a:t>
            </a:r>
            <a:r>
              <a:rPr lang="en-US" sz="1400" dirty="0"/>
              <a:t>, C. </a:t>
            </a:r>
            <a:r>
              <a:rPr lang="en-US" sz="1400" dirty="0" err="1"/>
              <a:t>Borquez</a:t>
            </a:r>
            <a:r>
              <a:rPr lang="en-US" sz="1400" dirty="0"/>
              <a:t>, B. </a:t>
            </a:r>
            <a:r>
              <a:rPr lang="en-US" sz="1400" dirty="0" err="1"/>
              <a:t>Droguett</a:t>
            </a:r>
            <a:r>
              <a:rPr lang="en-US" sz="1400" dirty="0"/>
              <a:t>, </a:t>
            </a:r>
          </a:p>
          <a:p>
            <a:r>
              <a:rPr lang="en-US" sz="1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Phys. Rev D 106, 044055 (2022)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sz="1200" i="0" u="none" strike="noStrike" dirty="0"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2207.08938</a:t>
            </a:r>
            <a:r>
              <a:rPr lang="en-US" sz="12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</a:t>
            </a:r>
            <a:endParaRPr lang="en-US" sz="1400" dirty="0"/>
          </a:p>
          <a:p>
            <a:r>
              <a:rPr lang="en-US" sz="1200" i="0" u="sng" strike="noStrike" dirty="0"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arXiv:2405.04708</a:t>
            </a:r>
            <a:endParaRPr lang="ru-RU" sz="1400" u="sng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7942CE5-07D2-4237-901B-7F386BBA8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5"/>
            <a:ext cx="20550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59A986F-7E19-41AF-A061-3BC40B106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06" y="1885793"/>
            <a:ext cx="4032448" cy="28499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A2E10A-4169-4CAF-A273-96F3C843B557}"/>
              </a:ext>
            </a:extLst>
          </p:cNvPr>
          <p:cNvSpPr txBox="1"/>
          <p:nvPr/>
        </p:nvSpPr>
        <p:spPr>
          <a:xfrm>
            <a:off x="5670376" y="3110716"/>
            <a:ext cx="3078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Violation of LI or lack of gauge invariant operators ?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357C61E-A6B6-4DA0-ABAE-5BCEAF75DB9D}"/>
              </a:ext>
            </a:extLst>
          </p:cNvPr>
          <p:cNvSpPr/>
          <p:nvPr/>
        </p:nvSpPr>
        <p:spPr>
          <a:xfrm>
            <a:off x="719572" y="169494"/>
            <a:ext cx="7704856" cy="864096"/>
          </a:xfrm>
          <a:prstGeom prst="rect">
            <a:avLst/>
          </a:prstGeom>
          <a:solidFill>
            <a:srgbClr val="00FFFF">
              <a:alpha val="10000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378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 2"/>
          <p:cNvSpPr txBox="1">
            <a:spLocks noChangeArrowheads="1"/>
          </p:cNvSpPr>
          <p:nvPr/>
        </p:nvSpPr>
        <p:spPr bwMode="auto">
          <a:xfrm>
            <a:off x="636345" y="1611027"/>
            <a:ext cx="73301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Running coupling constant 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nonlocal form factor 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</a:t>
            </a:r>
            <a:r>
              <a:rPr kumimoji="0" lang="en-US" sz="1600" i="1" u="none" strike="noStrike" kern="12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effective action 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4" name="Рисунок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902207" y="5593549"/>
            <a:ext cx="6408711" cy="413006"/>
          </a:xfrm>
          <a:prstGeom prst="rect">
            <a:avLst/>
          </a:prstGeom>
          <a:noFill/>
          <a:ln/>
          <a:effectLst/>
        </p:spPr>
      </p:pic>
      <p:sp>
        <p:nvSpPr>
          <p:cNvPr id="15" name="Text Box 4 4 1"/>
          <p:cNvSpPr txBox="1">
            <a:spLocks noChangeArrowheads="1"/>
          </p:cNvSpPr>
          <p:nvPr/>
        </p:nvSpPr>
        <p:spPr bwMode="auto">
          <a:xfrm>
            <a:off x="7696001" y="5270898"/>
            <a:ext cx="10801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>
                <a:solidFill>
                  <a:srgbClr val="FF0000"/>
                </a:solidFill>
              </a:rPr>
              <a:t>n</a:t>
            </a:r>
            <a:r>
              <a:rPr lang="en-US" sz="12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o  running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7" name="Рисунок 2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038189" y="4869160"/>
            <a:ext cx="6272729" cy="443707"/>
          </a:xfrm>
          <a:prstGeom prst="rect">
            <a:avLst/>
          </a:prstGeom>
          <a:noFill/>
          <a:ln/>
          <a:effectLst/>
        </p:spPr>
      </p:pic>
      <p:grpSp>
        <p:nvGrpSpPr>
          <p:cNvPr id="45" name="Группа 44"/>
          <p:cNvGrpSpPr/>
          <p:nvPr/>
        </p:nvGrpSpPr>
        <p:grpSpPr>
          <a:xfrm>
            <a:off x="7343885" y="3840027"/>
            <a:ext cx="1130090" cy="951156"/>
            <a:chOff x="2843808" y="5229200"/>
            <a:chExt cx="1368152" cy="1315889"/>
          </a:xfrm>
        </p:grpSpPr>
        <p:sp>
          <p:nvSpPr>
            <p:cNvPr id="28" name="Овал 27"/>
            <p:cNvSpPr/>
            <p:nvPr/>
          </p:nvSpPr>
          <p:spPr>
            <a:xfrm>
              <a:off x="2987824" y="5229200"/>
              <a:ext cx="914400" cy="914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>
              <a:off x="2843808" y="6165304"/>
              <a:ext cx="1152128" cy="0"/>
            </a:xfrm>
            <a:prstGeom prst="line">
              <a:avLst/>
            </a:prstGeom>
            <a:ln w="3175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Овал 35"/>
            <p:cNvSpPr/>
            <p:nvPr/>
          </p:nvSpPr>
          <p:spPr>
            <a:xfrm>
              <a:off x="3347864" y="6093296"/>
              <a:ext cx="144016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 Box 4 5"/>
            <p:cNvSpPr txBox="1">
              <a:spLocks noChangeArrowheads="1"/>
            </p:cNvSpPr>
            <p:nvPr/>
          </p:nvSpPr>
          <p:spPr bwMode="auto">
            <a:xfrm>
              <a:off x="3851920" y="6237312"/>
              <a:ext cx="2880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i="1" noProof="0" dirty="0">
                  <a:solidFill>
                    <a:srgbClr val="0070C0"/>
                  </a:solidFill>
                  <a:latin typeface="Arial" charset="0"/>
                  <a:cs typeface="Arial" charset="0"/>
                </a:rPr>
                <a:t>q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" name="Text Box 4 6"/>
            <p:cNvSpPr txBox="1">
              <a:spLocks noChangeArrowheads="1"/>
            </p:cNvSpPr>
            <p:nvPr/>
          </p:nvSpPr>
          <p:spPr bwMode="auto">
            <a:xfrm>
              <a:off x="3923928" y="5301208"/>
              <a:ext cx="2880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i="1" dirty="0">
                  <a:solidFill>
                    <a:srgbClr val="0070C0"/>
                  </a:solidFill>
                  <a:latin typeface="Arial" charset="0"/>
                  <a:cs typeface="Arial" charset="0"/>
                </a:rPr>
                <a:t>p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cxnSp>
          <p:nvCxnSpPr>
            <p:cNvPr id="42" name="Прямая со стрелкой 41"/>
            <p:cNvCxnSpPr/>
            <p:nvPr/>
          </p:nvCxnSpPr>
          <p:spPr>
            <a:xfrm>
              <a:off x="3707904" y="5517232"/>
              <a:ext cx="72008" cy="216024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8803014-25E3-4CAE-BD70-4A5BC43F6D0B}"/>
              </a:ext>
            </a:extLst>
          </p:cNvPr>
          <p:cNvGrpSpPr/>
          <p:nvPr/>
        </p:nvGrpSpPr>
        <p:grpSpPr>
          <a:xfrm>
            <a:off x="717645" y="2185740"/>
            <a:ext cx="6867908" cy="1503932"/>
            <a:chOff x="717645" y="2185740"/>
            <a:chExt cx="6867908" cy="1503932"/>
          </a:xfrm>
        </p:grpSpPr>
        <p:pic>
          <p:nvPicPr>
            <p:cNvPr id="33" name="Рисунок 32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g\Rightarrow g(\mu),\quad \mu\frac{d}{d\mu} g(\mu)=&#10;\beta\big(g(\mu)\big),\\&#10;&amp;&amp;-\frac1{4g^2(\mu)}\int d^4x\, F_{\mu\nu}^2 \;\;&#10;{\color{red}\Rightarrow}\;\;&#10; -\int d^4x \,F_{\mu\nu}(x)\frac1{4g^2\big(\sqrt{-\Box}\big)}&#10; F^{\mu\nu}(x)&#10;=-\int d^4p\,\hat F_{\mu\nu}(-p)\frac1{4g^2\color{red}\big(p\big)}&#10; \hat F^{\mu\nu}(p)&#10;\end{eqnarray*}&#10;   \end{document}&#10;" title="IguanaTex Bitmap Display">
              <a:extLst>
                <a:ext uri="{FF2B5EF4-FFF2-40B4-BE49-F238E27FC236}">
                  <a16:creationId xmlns:a16="http://schemas.microsoft.com/office/drawing/2014/main" id="{4EB86161-1853-4E8E-AC62-3DCEA95E86FE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45" y="2185740"/>
              <a:ext cx="6867908" cy="949796"/>
            </a:xfrm>
            <a:prstGeom prst="rect">
              <a:avLst/>
            </a:prstGeom>
            <a:solidFill>
              <a:srgbClr val="FFFFFF"/>
            </a:solidFill>
            <a:ln/>
            <a:effectLst/>
          </p:spPr>
        </p:pic>
        <p:sp>
          <p:nvSpPr>
            <p:cNvPr id="29" name="Text Box 4 4 2">
              <a:extLst>
                <a:ext uri="{FF2B5EF4-FFF2-40B4-BE49-F238E27FC236}">
                  <a16:creationId xmlns:a16="http://schemas.microsoft.com/office/drawing/2014/main" id="{5F4A0CF1-2E6B-4F29-B7CA-8646F004C6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1490" y="3421043"/>
              <a:ext cx="129614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i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running scale</a:t>
              </a:r>
              <a:endPara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1" name="Прямоугольная выноска 15 2">
              <a:extLst>
                <a:ext uri="{FF2B5EF4-FFF2-40B4-BE49-F238E27FC236}">
                  <a16:creationId xmlns:a16="http://schemas.microsoft.com/office/drawing/2014/main" id="{977EA36F-4415-413B-9AC9-EE6FF94AAC24}"/>
                </a:ext>
              </a:extLst>
            </p:cNvPr>
            <p:cNvSpPr/>
            <p:nvPr/>
          </p:nvSpPr>
          <p:spPr>
            <a:xfrm>
              <a:off x="5769482" y="3401640"/>
              <a:ext cx="1296144" cy="288032"/>
            </a:xfrm>
            <a:prstGeom prst="wedgeRectCallout">
              <a:avLst>
                <a:gd name="adj1" fmla="val 41639"/>
                <a:gd name="adj2" fmla="val -133916"/>
              </a:avLst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05B365B-B556-449F-A974-3D49B2E8F5BE}"/>
              </a:ext>
            </a:extLst>
          </p:cNvPr>
          <p:cNvGrpSpPr/>
          <p:nvPr/>
        </p:nvGrpSpPr>
        <p:grpSpPr>
          <a:xfrm>
            <a:off x="625801" y="1210917"/>
            <a:ext cx="4464496" cy="400110"/>
            <a:chOff x="645723" y="1051839"/>
            <a:chExt cx="4464496" cy="400110"/>
          </a:xfrm>
        </p:grpSpPr>
        <p:sp>
          <p:nvSpPr>
            <p:cNvPr id="3" name="Text Box 4 1"/>
            <p:cNvSpPr txBox="1">
              <a:spLocks noChangeArrowheads="1"/>
            </p:cNvSpPr>
            <p:nvPr/>
          </p:nvSpPr>
          <p:spPr bwMode="auto">
            <a:xfrm>
              <a:off x="645723" y="1051839"/>
              <a:ext cx="446449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1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The problem of running       and </a:t>
              </a:r>
              <a:r>
                <a:rPr kumimoji="0" lang="en-US" i="1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</a:t>
              </a:r>
              <a:endPara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8" name="Рисунок 7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 &#10;$$\color{blue}\varLambda$$&#10;   \end{document}&#10;" title="IguanaTex Bitmap Display">
              <a:extLst>
                <a:ext uri="{FF2B5EF4-FFF2-40B4-BE49-F238E27FC236}">
                  <a16:creationId xmlns:a16="http://schemas.microsoft.com/office/drawing/2014/main" id="{70A1B4B7-6C00-480B-AE72-1AABAFAE5301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194" y="1131685"/>
              <a:ext cx="216979" cy="207150"/>
            </a:xfrm>
            <a:prstGeom prst="rect">
              <a:avLst/>
            </a:prstGeom>
            <a:solidFill>
              <a:srgbClr val="FFFFFF"/>
            </a:solidFill>
            <a:ln/>
            <a:effectLst/>
          </p:spPr>
        </p:pic>
      </p:grp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72DD1436-9813-4438-925E-94673ACF0608}"/>
              </a:ext>
            </a:extLst>
          </p:cNvPr>
          <p:cNvCxnSpPr/>
          <p:nvPr/>
        </p:nvCxnSpPr>
        <p:spPr>
          <a:xfrm flipH="1" flipV="1">
            <a:off x="7338666" y="5270898"/>
            <a:ext cx="297392" cy="836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CFED9B9-2291-4B3C-BF83-3D4DAB89EC98}"/>
              </a:ext>
            </a:extLst>
          </p:cNvPr>
          <p:cNvCxnSpPr>
            <a:cxnSpLocks/>
          </p:cNvCxnSpPr>
          <p:nvPr/>
        </p:nvCxnSpPr>
        <p:spPr>
          <a:xfrm flipH="1">
            <a:off x="7422750" y="5587958"/>
            <a:ext cx="325605" cy="1946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BB798B6-70E1-4E7F-BC97-D9AF225398CA}"/>
              </a:ext>
            </a:extLst>
          </p:cNvPr>
          <p:cNvSpPr txBox="1"/>
          <p:nvPr/>
        </p:nvSpPr>
        <p:spPr>
          <a:xfrm>
            <a:off x="625801" y="298482"/>
            <a:ext cx="71554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3333FF"/>
                </a:solidFill>
              </a:rPr>
              <a:t>3. Tadpoles, IR divergences and modification of beta functions in quadratic gravity (Donoghue et al)</a:t>
            </a:r>
            <a:endParaRPr lang="ru-RU" sz="1800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A4E996A-4C8F-4CF7-935F-1479EB50D077}"/>
              </a:ext>
            </a:extLst>
          </p:cNvPr>
          <p:cNvGrpSpPr/>
          <p:nvPr/>
        </p:nvGrpSpPr>
        <p:grpSpPr>
          <a:xfrm>
            <a:off x="670024" y="4007828"/>
            <a:ext cx="6138555" cy="400110"/>
            <a:chOff x="670024" y="4007828"/>
            <a:chExt cx="6138555" cy="400110"/>
          </a:xfrm>
        </p:grpSpPr>
        <p:sp>
          <p:nvSpPr>
            <p:cNvPr id="11" name="Text Box 4 3"/>
            <p:cNvSpPr txBox="1">
              <a:spLocks noChangeArrowheads="1"/>
            </p:cNvSpPr>
            <p:nvPr/>
          </p:nvSpPr>
          <p:spPr bwMode="auto">
            <a:xfrm>
              <a:off x="670024" y="4007828"/>
              <a:ext cx="613855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600" i="1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Tadpole</a:t>
              </a:r>
              <a:r>
                <a:rPr kumimoji="0" lang="en-US" sz="1600" i="1" u="none" strike="noStrike" kern="1200" cap="none" spc="0" normalizeH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(total derivative) nature problem for </a:t>
              </a:r>
              <a:r>
                <a:rPr lang="en-US" sz="1600" i="1" dirty="0">
                  <a:solidFill>
                    <a:srgbClr val="3333FF"/>
                  </a:solidFill>
                  <a:latin typeface="Arial" charset="0"/>
                  <a:cs typeface="Arial" charset="0"/>
                </a:rPr>
                <a:t>running </a:t>
              </a:r>
              <a:r>
                <a:rPr lang="en-US" sz="1600" i="1" dirty="0">
                  <a:solidFill>
                    <a:srgbClr val="3333FF"/>
                  </a:solidFill>
                  <a:latin typeface="cmmi10"/>
                </a:rPr>
                <a:t>         </a:t>
              </a:r>
              <a:r>
                <a:rPr lang="en-US" sz="1600" i="1" dirty="0">
                  <a:solidFill>
                    <a:srgbClr val="3333FF"/>
                  </a:solidFill>
                  <a:latin typeface="Arial" charset="0"/>
                  <a:cs typeface="Arial" charset="0"/>
                </a:rPr>
                <a:t>and </a:t>
              </a:r>
              <a:r>
                <a:rPr lang="en-US" i="1" dirty="0">
                  <a:solidFill>
                    <a:srgbClr val="3333FF"/>
                  </a:solidFill>
                  <a:latin typeface="Arial" charset="0"/>
                  <a:cs typeface="Arial" charset="0"/>
                </a:rPr>
                <a:t>G</a:t>
              </a:r>
              <a:r>
                <a:rPr kumimoji="0" lang="en-US" sz="1600" i="1" u="none" strike="noStrike" kern="1200" cap="none" spc="0" normalizeH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endPara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5" name="Рисунок 24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 &#10;$$\color{blue}\varLambda$$&#10;   \end{document}&#10;" title="IguanaTex Bitmap Display">
              <a:extLst>
                <a:ext uri="{FF2B5EF4-FFF2-40B4-BE49-F238E27FC236}">
                  <a16:creationId xmlns:a16="http://schemas.microsoft.com/office/drawing/2014/main" id="{1BCB9421-D7CB-433B-9A37-5A9E1D93AC3A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989" y="4091683"/>
              <a:ext cx="216979" cy="207150"/>
            </a:xfrm>
            <a:prstGeom prst="rect">
              <a:avLst/>
            </a:prstGeom>
            <a:solidFill>
              <a:srgbClr val="FFFFFF"/>
            </a:solidFill>
            <a:ln/>
            <a:effectLst/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E36BF5-CA5E-45D5-8D8A-942C09815E56}"/>
              </a:ext>
            </a:extLst>
          </p:cNvPr>
          <p:cNvGrpSpPr/>
          <p:nvPr/>
        </p:nvGrpSpPr>
        <p:grpSpPr>
          <a:xfrm>
            <a:off x="6317131" y="2141441"/>
            <a:ext cx="1858728" cy="1508729"/>
            <a:chOff x="4484441" y="725131"/>
            <a:chExt cx="2103783" cy="1619203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AE3B2DCC-6821-48FC-8C9B-6DCB6518B83C}"/>
                </a:ext>
              </a:extLst>
            </p:cNvPr>
            <p:cNvSpPr/>
            <p:nvPr/>
          </p:nvSpPr>
          <p:spPr>
            <a:xfrm>
              <a:off x="5165150" y="1174454"/>
              <a:ext cx="797786" cy="77945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B85A49DA-F7D2-4684-8BF3-2A8454C83095}"/>
                </a:ext>
              </a:extLst>
            </p:cNvPr>
            <p:cNvSpPr/>
            <p:nvPr/>
          </p:nvSpPr>
          <p:spPr>
            <a:xfrm flipH="1" flipV="1">
              <a:off x="5109729" y="1509243"/>
              <a:ext cx="110843" cy="1039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57A82E25-2A15-49DF-847A-781607BEDB45}"/>
                </a:ext>
              </a:extLst>
            </p:cNvPr>
            <p:cNvSpPr/>
            <p:nvPr/>
          </p:nvSpPr>
          <p:spPr>
            <a:xfrm flipH="1" flipV="1">
              <a:off x="5907515" y="1509243"/>
              <a:ext cx="110843" cy="1039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961F30B1-5449-4D15-9E2D-DF4784499D52}"/>
                </a:ext>
              </a:extLst>
            </p:cNvPr>
            <p:cNvCxnSpPr/>
            <p:nvPr/>
          </p:nvCxnSpPr>
          <p:spPr>
            <a:xfrm>
              <a:off x="5907515" y="1561206"/>
              <a:ext cx="680709" cy="0"/>
            </a:xfrm>
            <a:prstGeom prst="line">
              <a:avLst/>
            </a:prstGeom>
            <a:ln w="3175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2CA282EF-B18F-4B40-A508-015181915248}"/>
                </a:ext>
              </a:extLst>
            </p:cNvPr>
            <p:cNvCxnSpPr/>
            <p:nvPr/>
          </p:nvCxnSpPr>
          <p:spPr>
            <a:xfrm>
              <a:off x="4484441" y="1553137"/>
              <a:ext cx="680709" cy="0"/>
            </a:xfrm>
            <a:prstGeom prst="line">
              <a:avLst/>
            </a:prstGeom>
            <a:ln w="3175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 Box 4 5 1">
              <a:extLst>
                <a:ext uri="{FF2B5EF4-FFF2-40B4-BE49-F238E27FC236}">
                  <a16:creationId xmlns:a16="http://schemas.microsoft.com/office/drawing/2014/main" id="{084C402A-DABD-40A9-9DAF-8842589D6E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7304" y="1947958"/>
              <a:ext cx="232912" cy="396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i="1" noProof="0" dirty="0">
                  <a:latin typeface="Arial" charset="0"/>
                  <a:cs typeface="Arial" charset="0"/>
                </a:rPr>
                <a:t>q</a:t>
              </a:r>
              <a:endParaRPr kumimoji="0" lang="en-US" sz="1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7" name="Text Box 4 5 2">
              <a:extLst>
                <a:ext uri="{FF2B5EF4-FFF2-40B4-BE49-F238E27FC236}">
                  <a16:creationId xmlns:a16="http://schemas.microsoft.com/office/drawing/2014/main" id="{98BE1347-583D-4FCE-80B5-FD86AC7396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2194" y="725131"/>
              <a:ext cx="853208" cy="396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i="1" dirty="0"/>
                <a:t>p</a:t>
              </a:r>
              <a:r>
                <a:rPr lang="en-US" sz="1800" i="1" noProof="0" dirty="0">
                  <a:latin typeface="Arial" charset="0"/>
                  <a:cs typeface="Arial" charset="0"/>
                </a:rPr>
                <a:t>-q</a:t>
              </a:r>
              <a:endParaRPr kumimoji="0" lang="en-US" sz="1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" name="Text Box 4 5 3">
              <a:extLst>
                <a:ext uri="{FF2B5EF4-FFF2-40B4-BE49-F238E27FC236}">
                  <a16:creationId xmlns:a16="http://schemas.microsoft.com/office/drawing/2014/main" id="{19BC82CC-06E6-4C40-9373-84C8299F48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1903" y="1561206"/>
              <a:ext cx="182893" cy="396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1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ea typeface="+mn-ea"/>
                </a:rPr>
                <a:t>p</a:t>
              </a:r>
              <a:endParaRPr kumimoji="0" lang="en-US" sz="1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" name="Text Box 4 5 4">
              <a:extLst>
                <a:ext uri="{FF2B5EF4-FFF2-40B4-BE49-F238E27FC236}">
                  <a16:creationId xmlns:a16="http://schemas.microsoft.com/office/drawing/2014/main" id="{F75FDA30-95F4-4453-ACFE-328DBB2E6F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6835" y="1553137"/>
              <a:ext cx="232912" cy="396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1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ea typeface="+mn-ea"/>
                </a:rPr>
                <a:t>p</a:t>
              </a:r>
              <a:endParaRPr kumimoji="0" lang="en-US" sz="18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pic>
        <p:nvPicPr>
          <p:cNvPr id="25" name="Рисунок 24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int\frac{d^4q}{(q^4+M^2q^2)((p-q)^4+M^2(p-q)^2)}\sim&#10;\frac1{p^4}\log\frac{p^2}{M^2} &#10;\end{eqnarray*}&#10;   \end{document}&#10;" title="IguanaTex Bitmap Display">
            <a:extLst>
              <a:ext uri="{FF2B5EF4-FFF2-40B4-BE49-F238E27FC236}">
                <a16:creationId xmlns:a16="http://schemas.microsoft.com/office/drawing/2014/main" id="{325E5218-4044-4197-9AC2-6E98E5D26CA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74" y="2637492"/>
            <a:ext cx="4630796" cy="467647"/>
          </a:xfrm>
          <a:prstGeom prst="rect">
            <a:avLst/>
          </a:prstGeom>
          <a:solidFill>
            <a:srgbClr val="FFFFFF"/>
          </a:solidFill>
          <a:ln/>
          <a:effectLst/>
        </p:spPr>
      </p:pic>
      <p:pic>
        <p:nvPicPr>
          <p:cNvPr id="62" name="Рисунок 61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S\sim\int d^4x\,\sqrt{g}(-M^2\,R+R^2)\sim&#10;\int  d^4q\,h(q)(M^2 q^2+q^4)h(-q)+...\;{\color{blue}\Rightarrow\;\;&#10;propagator}\;\sim\; \frac1{M^2 q^2+q^4}&#10;\end{eqnarray*}&#10;   \end{document}&#10;" title="IguanaTex Bitmap Display">
            <a:extLst>
              <a:ext uri="{FF2B5EF4-FFF2-40B4-BE49-F238E27FC236}">
                <a16:creationId xmlns:a16="http://schemas.microsoft.com/office/drawing/2014/main" id="{DEEC5175-8A26-4294-B3AB-675387A730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0" y="1381393"/>
            <a:ext cx="8090220" cy="507559"/>
          </a:xfrm>
          <a:prstGeom prst="rect">
            <a:avLst/>
          </a:prstGeom>
          <a:solidFill>
            <a:srgbClr val="FFFFFF"/>
          </a:solidFill>
          <a:ln/>
          <a:effectLst/>
        </p:spPr>
      </p:pic>
      <p:pic>
        <p:nvPicPr>
          <p:cNvPr id="37" name="Рисунок 36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nabla\nabla R&#10;\end{eqnarray*}&#10;   \end{document}&#10;" title="IguanaTex Bitmap Display">
            <a:extLst>
              <a:ext uri="{FF2B5EF4-FFF2-40B4-BE49-F238E27FC236}">
                <a16:creationId xmlns:a16="http://schemas.microsoft.com/office/drawing/2014/main" id="{64DC7246-DBBF-4ECD-AD41-CB42E74EA30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150" y="2576863"/>
            <a:ext cx="466595" cy="164192"/>
          </a:xfrm>
          <a:prstGeom prst="rect">
            <a:avLst/>
          </a:prstGeom>
          <a:solidFill>
            <a:srgbClr val="FFFFFF"/>
          </a:solidFill>
          <a:ln/>
          <a:effectLst/>
        </p:spPr>
      </p:pic>
      <p:pic>
        <p:nvPicPr>
          <p:cNvPr id="38" name="Рисунок 37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nabla\nabla R&#10;\end{eqnarray*}&#10;   \end{document}&#10;" title="IguanaTex Bitmap Display">
            <a:extLst>
              <a:ext uri="{FF2B5EF4-FFF2-40B4-BE49-F238E27FC236}">
                <a16:creationId xmlns:a16="http://schemas.microsoft.com/office/drawing/2014/main" id="{21C1C94A-E31C-4E3B-9965-C931A9C0B12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09" y="2550199"/>
            <a:ext cx="466595" cy="164192"/>
          </a:xfrm>
          <a:prstGeom prst="rect">
            <a:avLst/>
          </a:prstGeom>
          <a:solidFill>
            <a:srgbClr val="FFFFFF"/>
          </a:solidFill>
          <a:ln/>
          <a:effectLst/>
        </p:spPr>
      </p:pic>
      <p:pic>
        <p:nvPicPr>
          <p:cNvPr id="47" name="Рисунок 46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int d^4p\,\nabla\nabla R(p)\,\frac1{p^4}\log\frac{p^2}{M^2}\,\nabla\nabla R(-p)\,\sim\,&#10;\int d^4x\,R\,\log\left(\frac{-\Box}{M^2}\right)\,R&#10;\end{eqnarray*}&#10;   \end{document}&#10;" title="IguanaTex Bitmap Display">
            <a:extLst>
              <a:ext uri="{FF2B5EF4-FFF2-40B4-BE49-F238E27FC236}">
                <a16:creationId xmlns:a16="http://schemas.microsoft.com/office/drawing/2014/main" id="{0C9561EB-FA42-4A7F-B388-D6747CDEF98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7" y="4031317"/>
            <a:ext cx="5324282" cy="593501"/>
          </a:xfrm>
          <a:prstGeom prst="rect">
            <a:avLst/>
          </a:prstGeom>
          <a:solidFill>
            <a:srgbClr val="FFFFFF"/>
          </a:solidFill>
          <a:ln/>
          <a:effectLst/>
        </p:spPr>
      </p:pic>
      <p:sp>
        <p:nvSpPr>
          <p:cNvPr id="48" name="Стрелка вниз 9">
            <a:extLst>
              <a:ext uri="{FF2B5EF4-FFF2-40B4-BE49-F238E27FC236}">
                <a16:creationId xmlns:a16="http://schemas.microsoft.com/office/drawing/2014/main" id="{B56761EB-E9C1-4AA0-9D9D-DAC7279FF846}"/>
              </a:ext>
            </a:extLst>
          </p:cNvPr>
          <p:cNvSpPr/>
          <p:nvPr/>
        </p:nvSpPr>
        <p:spPr>
          <a:xfrm>
            <a:off x="3416314" y="3370912"/>
            <a:ext cx="360040" cy="524893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3A68726-DAC6-4C7D-91FC-A4940D550393}"/>
              </a:ext>
            </a:extLst>
          </p:cNvPr>
          <p:cNvSpPr txBox="1"/>
          <p:nvPr/>
        </p:nvSpPr>
        <p:spPr>
          <a:xfrm>
            <a:off x="628176" y="2214244"/>
            <a:ext cx="33123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UV finite </a:t>
            </a:r>
            <a:r>
              <a:rPr lang="en-US" sz="1600" i="1" dirty="0">
                <a:solidFill>
                  <a:srgbClr val="3333FF"/>
                </a:solidFill>
              </a:rPr>
              <a:t>and IR divergent at M=0</a:t>
            </a:r>
            <a:endParaRPr lang="ru-RU" sz="1600" dirty="0"/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AB33BD99-FAC3-4429-8E58-D27A778A79B5}"/>
              </a:ext>
            </a:extLst>
          </p:cNvPr>
          <p:cNvGrpSpPr/>
          <p:nvPr/>
        </p:nvGrpSpPr>
        <p:grpSpPr>
          <a:xfrm>
            <a:off x="6278221" y="4853888"/>
            <a:ext cx="1858727" cy="584775"/>
            <a:chOff x="4691431" y="4800493"/>
            <a:chExt cx="1858727" cy="58477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7FCF2B9-BAB1-4341-8AF1-CCA8063C2064}"/>
                </a:ext>
              </a:extLst>
            </p:cNvPr>
            <p:cNvSpPr txBox="1"/>
            <p:nvPr/>
          </p:nvSpPr>
          <p:spPr>
            <a:xfrm>
              <a:off x="4691431" y="4800493"/>
              <a:ext cx="18587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 running constant </a:t>
              </a:r>
            </a:p>
            <a:p>
              <a:r>
                <a:rPr lang="en-US" sz="1600" i="1" dirty="0">
                  <a:solidFill>
                    <a:srgbClr val="FF0000"/>
                  </a:solidFill>
                </a:rPr>
                <a:t>of      -- action</a:t>
              </a:r>
              <a:endParaRPr lang="ru-RU" sz="1600" dirty="0"/>
            </a:p>
          </p:txBody>
        </p:sp>
        <p:pic>
          <p:nvPicPr>
            <p:cNvPr id="52" name="Рисунок 51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R^2\end{eqnarray*}&#10;   \end{document}&#10;" title="IguanaTex Bitmap Display">
              <a:extLst>
                <a:ext uri="{FF2B5EF4-FFF2-40B4-BE49-F238E27FC236}">
                  <a16:creationId xmlns:a16="http://schemas.microsoft.com/office/drawing/2014/main" id="{1AA0DDF0-F76A-4031-A9E3-708C3F48963F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5088491"/>
              <a:ext cx="198989" cy="203448"/>
            </a:xfrm>
            <a:prstGeom prst="rect">
              <a:avLst/>
            </a:prstGeom>
            <a:solidFill>
              <a:srgbClr val="FFFFFF"/>
            </a:solidFill>
            <a:ln/>
            <a:effectLst/>
          </p:spPr>
        </p:pic>
      </p:grpSp>
      <p:sp>
        <p:nvSpPr>
          <p:cNvPr id="54" name="Облачко с текстом: прямоугольное 53">
            <a:extLst>
              <a:ext uri="{FF2B5EF4-FFF2-40B4-BE49-F238E27FC236}">
                <a16:creationId xmlns:a16="http://schemas.microsoft.com/office/drawing/2014/main" id="{86AE766A-D261-4881-AAB5-C4EB060C8429}"/>
              </a:ext>
            </a:extLst>
          </p:cNvPr>
          <p:cNvSpPr/>
          <p:nvPr/>
        </p:nvSpPr>
        <p:spPr>
          <a:xfrm>
            <a:off x="6278221" y="4811205"/>
            <a:ext cx="1742571" cy="627458"/>
          </a:xfrm>
          <a:prstGeom prst="wedgeRectCallout">
            <a:avLst>
              <a:gd name="adj1" fmla="val -61584"/>
              <a:gd name="adj2" fmla="val -94083"/>
            </a:avLst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2F8EC4-8227-4B5B-9CDF-DCFD5A536219}"/>
              </a:ext>
            </a:extLst>
          </p:cNvPr>
          <p:cNvSpPr txBox="1"/>
          <p:nvPr/>
        </p:nvSpPr>
        <p:spPr>
          <a:xfrm>
            <a:off x="526890" y="933040"/>
            <a:ext cx="40324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Quadratic gravity action and propagator</a:t>
            </a:r>
            <a:endParaRPr lang="ru-RU" sz="16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3FE094C-2F70-4355-8D8B-59954177363F}"/>
              </a:ext>
            </a:extLst>
          </p:cNvPr>
          <p:cNvSpPr txBox="1"/>
          <p:nvPr/>
        </p:nvSpPr>
        <p:spPr>
          <a:xfrm>
            <a:off x="827584" y="5920140"/>
            <a:ext cx="46307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Modification of beta-functions by UV finite terms!</a:t>
            </a:r>
            <a:endParaRPr lang="ru-RU" sz="1600" dirty="0"/>
          </a:p>
        </p:txBody>
      </p:sp>
      <p:sp>
        <p:nvSpPr>
          <p:cNvPr id="65" name="Стрелка вниз 9">
            <a:extLst>
              <a:ext uri="{FF2B5EF4-FFF2-40B4-BE49-F238E27FC236}">
                <a16:creationId xmlns:a16="http://schemas.microsoft.com/office/drawing/2014/main" id="{D4A6198E-2266-4656-BEF4-99FA86E08134}"/>
              </a:ext>
            </a:extLst>
          </p:cNvPr>
          <p:cNvSpPr/>
          <p:nvPr/>
        </p:nvSpPr>
        <p:spPr>
          <a:xfrm>
            <a:off x="3416314" y="5102252"/>
            <a:ext cx="360040" cy="524893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34C0537-C050-42D8-B5FC-4FDF4B8F6612}"/>
              </a:ext>
            </a:extLst>
          </p:cNvPr>
          <p:cNvSpPr txBox="1"/>
          <p:nvPr/>
        </p:nvSpPr>
        <p:spPr>
          <a:xfrm>
            <a:off x="6047827" y="5692237"/>
            <a:ext cx="22033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rgbClr val="3333FF"/>
                </a:solidFill>
              </a:rPr>
              <a:t>D.Buccio,J.Donoghue</a:t>
            </a:r>
            <a:r>
              <a:rPr lang="en-US" sz="1400" i="1" dirty="0">
                <a:solidFill>
                  <a:srgbClr val="3333FF"/>
                </a:solidFill>
              </a:rPr>
              <a:t>,</a:t>
            </a:r>
          </a:p>
          <a:p>
            <a:r>
              <a:rPr lang="en-US" sz="1400" i="1" dirty="0" err="1">
                <a:solidFill>
                  <a:srgbClr val="3333FF"/>
                </a:solidFill>
              </a:rPr>
              <a:t>G.Menezes</a:t>
            </a:r>
            <a:r>
              <a:rPr lang="en-US" sz="1400" i="1" dirty="0">
                <a:solidFill>
                  <a:srgbClr val="3333FF"/>
                </a:solidFill>
              </a:rPr>
              <a:t>, </a:t>
            </a:r>
            <a:r>
              <a:rPr lang="en-US" sz="1400" i="1" dirty="0" err="1">
                <a:solidFill>
                  <a:srgbClr val="3333FF"/>
                </a:solidFill>
              </a:rPr>
              <a:t>R.Percacci</a:t>
            </a:r>
            <a:r>
              <a:rPr lang="en-US" sz="1400" i="1" dirty="0">
                <a:solidFill>
                  <a:srgbClr val="3333FF"/>
                </a:solidFill>
              </a:rPr>
              <a:t>, </a:t>
            </a:r>
          </a:p>
          <a:p>
            <a:r>
              <a:rPr lang="en-US" sz="1400" i="1" dirty="0">
                <a:solidFill>
                  <a:srgbClr val="3333FF"/>
                </a:solidFill>
              </a:rPr>
              <a:t>arXiv:2403.02397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04917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892851"/>
            <a:ext cx="5412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Renormalization group in covariant curvature expansion</a:t>
            </a:r>
            <a:endParaRPr lang="ru-RU" sz="1600" i="1" dirty="0">
              <a:solidFill>
                <a:srgbClr val="3333FF"/>
              </a:solidFill>
            </a:endParaRPr>
          </a:p>
        </p:txBody>
      </p:sp>
      <p:pic>
        <p:nvPicPr>
          <p:cNvPr id="26" name="Рисунок 2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411760" y="3250982"/>
            <a:ext cx="6336704" cy="598806"/>
          </a:xfrm>
          <a:prstGeom prst="rect">
            <a:avLst/>
          </a:prstGeom>
          <a:noFill/>
          <a:ln/>
          <a:effectLst/>
        </p:spPr>
      </p:pic>
      <p:grpSp>
        <p:nvGrpSpPr>
          <p:cNvPr id="24" name="Группа 23"/>
          <p:cNvGrpSpPr/>
          <p:nvPr/>
        </p:nvGrpSpPr>
        <p:grpSpPr>
          <a:xfrm>
            <a:off x="2555776" y="5013176"/>
            <a:ext cx="5472608" cy="1191621"/>
            <a:chOff x="1439121" y="3101475"/>
            <a:chExt cx="5828956" cy="1479653"/>
          </a:xfrm>
        </p:grpSpPr>
        <p:pic>
          <p:nvPicPr>
            <p:cNvPr id="23" name="Рисунок 22" descr="txp_fi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1439121" y="3101475"/>
              <a:ext cx="5828956" cy="117249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1" name="Левая круглая скобка 20"/>
            <p:cNvSpPr/>
            <p:nvPr/>
          </p:nvSpPr>
          <p:spPr>
            <a:xfrm rot="16200000">
              <a:off x="4680012" y="3537012"/>
              <a:ext cx="216024" cy="1584176"/>
            </a:xfrm>
            <a:prstGeom prst="leftBracket">
              <a:avLst/>
            </a:prstGeom>
            <a:ln w="9525">
              <a:solidFill>
                <a:srgbClr val="FF0000"/>
              </a:solidFill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Левая круглая скобка 21"/>
            <p:cNvSpPr/>
            <p:nvPr/>
          </p:nvSpPr>
          <p:spPr>
            <a:xfrm rot="16200000">
              <a:off x="5184068" y="3609020"/>
              <a:ext cx="360040" cy="1584176"/>
            </a:xfrm>
            <a:prstGeom prst="leftBracket">
              <a:avLst/>
            </a:prstGeom>
            <a:ln w="9525">
              <a:solidFill>
                <a:srgbClr val="FF0000"/>
              </a:solidFill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3" name="Рисунок 3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1840348" y="1450653"/>
            <a:ext cx="3888432" cy="524059"/>
          </a:xfrm>
          <a:prstGeom prst="rect">
            <a:avLst/>
          </a:prstGeom>
          <a:noFill/>
          <a:ln/>
          <a:effectLst/>
        </p:spPr>
      </p:pic>
      <p:pic>
        <p:nvPicPr>
          <p:cNvPr id="37" name="Рисунок 3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1954127" y="1939453"/>
            <a:ext cx="3625986" cy="581175"/>
          </a:xfrm>
          <a:prstGeom prst="rect">
            <a:avLst/>
          </a:prstGeom>
          <a:noFill/>
          <a:ln/>
          <a:effectLst/>
        </p:spPr>
      </p:pic>
      <p:pic>
        <p:nvPicPr>
          <p:cNvPr id="14" name="Рисунок 1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/>
          <a:stretch>
            <a:fillRect/>
          </a:stretch>
        </p:blipFill>
        <p:spPr bwMode="auto">
          <a:xfrm>
            <a:off x="3556828" y="2780927"/>
            <a:ext cx="3036632" cy="313195"/>
          </a:xfrm>
          <a:prstGeom prst="rect">
            <a:avLst/>
          </a:prstGeom>
          <a:noFill/>
          <a:ln/>
          <a:effectLst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11560" y="2780928"/>
            <a:ext cx="27363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Covariant</a:t>
            </a:r>
            <a:r>
              <a:rPr kumimoji="0" lang="en-US" sz="1400" i="1" u="none" strike="noStrike" kern="12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perturbation theory</a:t>
            </a:r>
            <a:endParaRPr kumimoji="0" lang="en-US" sz="1400" i="1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11844" y="2725582"/>
            <a:ext cx="16926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rgbClr val="3333FF"/>
                </a:solidFill>
              </a:rPr>
              <a:t>G.A.Vilkovisky</a:t>
            </a:r>
            <a:r>
              <a:rPr lang="fr-FR" sz="1200" i="1" dirty="0">
                <a:solidFill>
                  <a:srgbClr val="3333FF"/>
                </a:solidFill>
              </a:rPr>
              <a:t> &amp; A.B. (1986-1990)</a:t>
            </a:r>
          </a:p>
        </p:txBody>
      </p:sp>
      <p:pic>
        <p:nvPicPr>
          <p:cNvPr id="17" name="Рисунок 16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2627784" y="4293096"/>
            <a:ext cx="2193278" cy="335183"/>
          </a:xfrm>
          <a:prstGeom prst="rect">
            <a:avLst/>
          </a:prstGeom>
          <a:noFill/>
          <a:ln/>
          <a:effectLst/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A96621E-87FF-4C66-A2CD-46CB0E8FB8BF}"/>
              </a:ext>
            </a:extLst>
          </p:cNvPr>
          <p:cNvGrpSpPr/>
          <p:nvPr/>
        </p:nvGrpSpPr>
        <p:grpSpPr>
          <a:xfrm>
            <a:off x="467544" y="4293096"/>
            <a:ext cx="1080120" cy="307777"/>
            <a:chOff x="611560" y="4293096"/>
            <a:chExt cx="1080120" cy="307777"/>
          </a:xfrm>
        </p:grpSpPr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611560" y="4293096"/>
              <a:ext cx="108012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1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RG scale</a:t>
              </a:r>
            </a:p>
          </p:txBody>
        </p:sp>
        <p:pic>
          <p:nvPicPr>
            <p:cNvPr id="20" name="Рисунок 19" descr="txp_fi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/>
            <a:stretch>
              <a:fillRect/>
            </a:stretch>
          </p:blipFill>
          <p:spPr bwMode="auto">
            <a:xfrm>
              <a:off x="1547664" y="4402841"/>
              <a:ext cx="144016" cy="16777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441959" y="5259914"/>
            <a:ext cx="1512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Effective action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5879696" y="2043916"/>
            <a:ext cx="2664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rgbClr val="3333FF"/>
                </a:solidFill>
                <a:latin typeface="Arial" charset="0"/>
                <a:cs typeface="Arial" charset="0"/>
              </a:rPr>
              <a:t>Invariant c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urvature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200" i="1" dirty="0" err="1">
                <a:solidFill>
                  <a:srgbClr val="3333FF"/>
                </a:solidFill>
              </a:rPr>
              <a:t>monomes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of order N and dimension m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619672" y="6165304"/>
            <a:ext cx="17281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nonlocal form factors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1619672" y="6165304"/>
            <a:ext cx="1584176" cy="288032"/>
          </a:xfrm>
          <a:prstGeom prst="wedgeRectCallout">
            <a:avLst>
              <a:gd name="adj1" fmla="val 73508"/>
              <a:gd name="adj2" fmla="val -124620"/>
            </a:avLst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5292080" y="4365104"/>
            <a:ext cx="187220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dimensionless couplings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5" name="Рисунок 3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7164289" y="4327809"/>
            <a:ext cx="1656184" cy="300438"/>
          </a:xfrm>
          <a:prstGeom prst="rect">
            <a:avLst/>
          </a:prstGeom>
          <a:noFill/>
          <a:ln/>
          <a:effectLst/>
        </p:spPr>
      </p:pic>
      <p:sp>
        <p:nvSpPr>
          <p:cNvPr id="31" name="Text Box 4">
            <a:extLst>
              <a:ext uri="{FF2B5EF4-FFF2-40B4-BE49-F238E27FC236}">
                <a16:creationId xmlns:a16="http://schemas.microsoft.com/office/drawing/2014/main" id="{6C50CFC9-DC9C-479C-8E8C-35959559A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3316986"/>
            <a:ext cx="180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 err="1">
                <a:solidFill>
                  <a:srgbClr val="3333FF"/>
                </a:solidFill>
              </a:rPr>
              <a:t>Monomes</a:t>
            </a:r>
            <a:r>
              <a:rPr lang="en-US" sz="1400" i="1" dirty="0">
                <a:solidFill>
                  <a:srgbClr val="3333FF"/>
                </a:solidFill>
              </a:rPr>
              <a:t> in metric</a:t>
            </a:r>
            <a:r>
              <a:rPr kumimoji="0" lang="en-US" sz="1400" i="1" u="none" strike="noStrike" kern="12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perturbations</a:t>
            </a:r>
            <a:endParaRPr kumimoji="0" lang="en-US" sz="1400" i="1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056D8D-5621-4B7C-B29D-62D94AB3BEFB}"/>
              </a:ext>
            </a:extLst>
          </p:cNvPr>
          <p:cNvSpPr txBox="1"/>
          <p:nvPr/>
        </p:nvSpPr>
        <p:spPr>
          <a:xfrm>
            <a:off x="440688" y="271608"/>
            <a:ext cx="8103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333FF"/>
                </a:solidFill>
              </a:rPr>
              <a:t>4. N</a:t>
            </a:r>
            <a:r>
              <a:rPr lang="en-US" sz="2000" i="1" dirty="0">
                <a:solidFill>
                  <a:srgbClr val="3333FF"/>
                </a:solidFill>
              </a:rPr>
              <a:t>o running of G and        --- metamorphosis of the running scale</a:t>
            </a:r>
            <a:endParaRPr lang="en-US" sz="2400" i="1" dirty="0">
              <a:solidFill>
                <a:srgbClr val="3333FF"/>
              </a:solidFill>
            </a:endParaRPr>
          </a:p>
        </p:txBody>
      </p:sp>
      <p:pic>
        <p:nvPicPr>
          <p:cNvPr id="36" name="Рисунок 35" descr="txp_fig">
            <a:extLst>
              <a:ext uri="{FF2B5EF4-FFF2-40B4-BE49-F238E27FC236}">
                <a16:creationId xmlns:a16="http://schemas.microsoft.com/office/drawing/2014/main" id="{8EF0101B-C682-4AA3-BA36-F507F57B300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1835696" y="1443045"/>
            <a:ext cx="3888432" cy="524059"/>
          </a:xfrm>
          <a:prstGeom prst="rect">
            <a:avLst/>
          </a:prstGeom>
          <a:noFill/>
          <a:ln/>
          <a:effectLst/>
        </p:spPr>
      </p:pic>
      <p:pic>
        <p:nvPicPr>
          <p:cNvPr id="38" name="Рисунок 37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 &#10;$$\color{blue}\varLambda$$&#10;   \end{document}&#10;" title="IguanaTex Bitmap Display">
            <a:extLst>
              <a:ext uri="{FF2B5EF4-FFF2-40B4-BE49-F238E27FC236}">
                <a16:creationId xmlns:a16="http://schemas.microsoft.com/office/drawing/2014/main" id="{84A64471-D8C0-4C58-BB5A-31D2479A1D2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054" y="341531"/>
            <a:ext cx="242128" cy="216024"/>
          </a:xfrm>
          <a:prstGeom prst="rect">
            <a:avLst/>
          </a:prstGeom>
          <a:solidFill>
            <a:srgbClr val="FFFFFF"/>
          </a:solidFill>
          <a:ln/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mu\frac{d\varGamma}{d\mu}=0&#10; \;\to\; \mu\frac{d}{d\mu}\lambda(\mu)=\beta(\mu)&#10;\big(\{\lambda(\mu)\}\big)&#10;\end{eqnarray*}&#10;   \end{document}&#10;" title="IguanaTex Bitmap Display">
            <a:extLst>
              <a:ext uri="{FF2B5EF4-FFF2-40B4-BE49-F238E27FC236}">
                <a16:creationId xmlns:a16="http://schemas.microsoft.com/office/drawing/2014/main" id="{ABE0A459-1DB9-49F6-84F6-F7CE9DBF4C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54" y="455317"/>
            <a:ext cx="3686668" cy="463259"/>
          </a:xfrm>
          <a:prstGeom prst="rect">
            <a:avLst/>
          </a:prstGeom>
          <a:solidFill>
            <a:srgbClr val="FFFFFF"/>
          </a:solidFill>
          <a:ln/>
          <a:effectLst/>
        </p:spPr>
      </p:pic>
      <p:pic>
        <p:nvPicPr>
          <p:cNvPr id="4" name="Рисунок 3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tilde D\equiv\Big(-\sum_{N=1}^\infty&#10;\tilde\Box_N\Big)^{1/2}, \quad \tilde\Box_N\equiv &#10;\tilde g^{\mu\nu}\tilde\nabla_\mu^N\tilde\nabla_\nu^N=0, \\&#10;&amp;&amp;\tilde D I_N=\tilde D_N I_N,\quad&#10;\tilde D_N\equiv\Big(-\sum_{M=1}^N&#10;\tilde\Box_M\Big)^{1/2}, \quad \tilde D_0=0.&#10;\end{eqnarray*}&#10;   \end{document}&#10;" title="IguanaTex Bitmap Display">
            <a:extLst>
              <a:ext uri="{FF2B5EF4-FFF2-40B4-BE49-F238E27FC236}">
                <a16:creationId xmlns:a16="http://schemas.microsoft.com/office/drawing/2014/main" id="{14939AAC-66CA-47C9-8E58-937B28B1EC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1292258"/>
            <a:ext cx="4824537" cy="1076335"/>
          </a:xfrm>
          <a:prstGeom prst="rect">
            <a:avLst/>
          </a:prstGeom>
          <a:solidFill>
            <a:srgbClr val="FFFFFF"/>
          </a:solidFill>
          <a:ln/>
          <a:effectLst/>
        </p:spPr>
      </p:pic>
      <p:pic>
        <p:nvPicPr>
          <p:cNvPr id="45" name="Рисунок 44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align*}&#10;&amp;\hspace{-0.1cm}\mu^{4-m}\gamma\big(\lambda(\mu)\,&#10;\big|\,\tfrac{\tilde\nabla_1}\mu,...&#10;\tfrac{\tilde\nabla_N}\mu\big)\,\Big|_{\,\color{red}\mu\to\tilde D_N}\;&#10;\qquad\quad(\tilde D_N)^{4-m}\gamma\big(\lambda(\tilde D_N)\,\big|\,O(1)\big)\equiv&#10;(\tilde D_N)^{4-m}{\color{red}\lambda\big(\tilde D_N\big)}&#10;\end{align*}&#10;   \end{document}&#10;" title="IguanaTex Bitmap Display">
            <a:extLst>
              <a:ext uri="{FF2B5EF4-FFF2-40B4-BE49-F238E27FC236}">
                <a16:creationId xmlns:a16="http://schemas.microsoft.com/office/drawing/2014/main" id="{975AE7C0-6503-441A-96DC-CFBF4E7F140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93" y="3719570"/>
            <a:ext cx="7360080" cy="502829"/>
          </a:xfrm>
          <a:prstGeom prst="rect">
            <a:avLst/>
          </a:prstGeom>
          <a:solidFill>
            <a:srgbClr val="FFFFFF"/>
          </a:solidFill>
          <a:ln/>
          <a:effectLst/>
        </p:spPr>
      </p:pic>
      <p:sp>
        <p:nvSpPr>
          <p:cNvPr id="9" name="Стрелка вправо 8"/>
          <p:cNvSpPr/>
          <p:nvPr/>
        </p:nvSpPr>
        <p:spPr bwMode="auto">
          <a:xfrm flipV="1">
            <a:off x="3684731" y="3849451"/>
            <a:ext cx="401673" cy="172349"/>
          </a:xfrm>
          <a:prstGeom prst="rightArrow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 Box 4 1"/>
          <p:cNvSpPr txBox="1">
            <a:spLocks noChangeArrowheads="1"/>
          </p:cNvSpPr>
          <p:nvPr/>
        </p:nvSpPr>
        <p:spPr bwMode="auto">
          <a:xfrm>
            <a:off x="611560" y="2780928"/>
            <a:ext cx="4464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Replacement                    and UV limit </a:t>
            </a:r>
          </a:p>
        </p:txBody>
      </p:sp>
      <p:pic>
        <p:nvPicPr>
          <p:cNvPr id="19" name="Рисунок 1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2123728" y="2780928"/>
            <a:ext cx="824068" cy="288032"/>
          </a:xfrm>
          <a:prstGeom prst="rect">
            <a:avLst/>
          </a:prstGeom>
          <a:noFill/>
          <a:ln/>
          <a:effectLst/>
        </p:spPr>
      </p:pic>
      <p:pic>
        <p:nvPicPr>
          <p:cNvPr id="22" name="Рисунок 2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4644008" y="2707065"/>
            <a:ext cx="2160240" cy="508534"/>
          </a:xfrm>
          <a:prstGeom prst="rect">
            <a:avLst/>
          </a:prstGeom>
          <a:noFill/>
          <a:ln/>
          <a:effectLst/>
        </p:spPr>
      </p:pic>
      <p:sp>
        <p:nvSpPr>
          <p:cNvPr id="10" name="Text Box 4 2"/>
          <p:cNvSpPr txBox="1">
            <a:spLocks noChangeArrowheads="1"/>
          </p:cNvSpPr>
          <p:nvPr/>
        </p:nvSpPr>
        <p:spPr bwMode="auto">
          <a:xfrm>
            <a:off x="539552" y="1484784"/>
            <a:ext cx="28083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Choice of scale </a:t>
            </a:r>
          </a:p>
        </p:txBody>
      </p:sp>
      <p:pic>
        <p:nvPicPr>
          <p:cNvPr id="12" name="Рисунок 11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2267744" y="1556792"/>
            <a:ext cx="667103" cy="248790"/>
          </a:xfrm>
          <a:prstGeom prst="rect">
            <a:avLst/>
          </a:prstGeom>
          <a:noFill/>
          <a:ln/>
          <a:effectLst/>
        </p:spPr>
      </p:pic>
      <p:pic>
        <p:nvPicPr>
          <p:cNvPr id="13" name="Рисунок 12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/>
          <a:stretch>
            <a:fillRect/>
          </a:stretch>
        </p:blipFill>
        <p:spPr bwMode="auto">
          <a:xfrm>
            <a:off x="2915815" y="5229200"/>
            <a:ext cx="5336458" cy="936104"/>
          </a:xfrm>
          <a:prstGeom prst="rect">
            <a:avLst/>
          </a:prstGeom>
          <a:noFill/>
          <a:ln/>
          <a:effectLst/>
        </p:spPr>
      </p:pic>
      <p:sp>
        <p:nvSpPr>
          <p:cNvPr id="14" name="Text Box 4 3"/>
          <p:cNvSpPr txBox="1">
            <a:spLocks noChangeArrowheads="1"/>
          </p:cNvSpPr>
          <p:nvPr/>
        </p:nvSpPr>
        <p:spPr bwMode="auto">
          <a:xfrm>
            <a:off x="683568" y="5301208"/>
            <a:ext cx="18722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Covariantization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:</a:t>
            </a:r>
          </a:p>
        </p:txBody>
      </p:sp>
      <p:sp>
        <p:nvSpPr>
          <p:cNvPr id="15" name="Text Box 4 4"/>
          <p:cNvSpPr txBox="1">
            <a:spLocks noChangeArrowheads="1"/>
          </p:cNvSpPr>
          <p:nvPr/>
        </p:nvSpPr>
        <p:spPr bwMode="auto">
          <a:xfrm>
            <a:off x="611560" y="476672"/>
            <a:ext cx="17281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Employing RG: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059831" y="1148647"/>
            <a:ext cx="5256584" cy="1431682"/>
          </a:xfrm>
          <a:prstGeom prst="rect">
            <a:avLst/>
          </a:prstGeom>
          <a:solidFill>
            <a:srgbClr val="0BDBE5">
              <a:alpha val="8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EEC80EE-9EEB-4F53-809C-D807E6882B89}"/>
              </a:ext>
            </a:extLst>
          </p:cNvPr>
          <p:cNvGrpSpPr/>
          <p:nvPr/>
        </p:nvGrpSpPr>
        <p:grpSpPr>
          <a:xfrm>
            <a:off x="6414480" y="476672"/>
            <a:ext cx="2117960" cy="333503"/>
            <a:chOff x="6414480" y="510337"/>
            <a:chExt cx="2117960" cy="353218"/>
          </a:xfrm>
        </p:grpSpPr>
        <p:sp>
          <p:nvSpPr>
            <p:cNvPr id="24" name="Text Box 4">
              <a:extLst>
                <a:ext uri="{FF2B5EF4-FFF2-40B4-BE49-F238E27FC236}">
                  <a16:creationId xmlns:a16="http://schemas.microsoft.com/office/drawing/2014/main" id="{5316D6F4-E509-402E-B09D-9485A6FD15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4480" y="567061"/>
              <a:ext cx="77953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i="1" dirty="0">
                  <a:solidFill>
                    <a:srgbClr val="FF0000"/>
                  </a:solidFill>
                </a:rPr>
                <a:t>f</a:t>
              </a:r>
              <a:r>
                <a:rPr lang="en-US" sz="1200" b="1" i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or all</a:t>
              </a:r>
              <a:endPara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5" name="Рисунок 24" descr="txp_fig">
              <a:extLst>
                <a:ext uri="{FF2B5EF4-FFF2-40B4-BE49-F238E27FC236}">
                  <a16:creationId xmlns:a16="http://schemas.microsoft.com/office/drawing/2014/main" id="{09169D91-3B5E-4155-B437-8C4DE1C7E4A5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7010492" y="510337"/>
              <a:ext cx="1521948" cy="353218"/>
            </a:xfrm>
            <a:prstGeom prst="rect">
              <a:avLst/>
            </a:prstGeom>
            <a:noFill/>
            <a:ln/>
            <a:effectLst/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619672" y="908720"/>
            <a:ext cx="6003398" cy="589551"/>
          </a:xfrm>
          <a:prstGeom prst="rect">
            <a:avLst/>
          </a:prstGeom>
          <a:noFill/>
          <a:ln/>
          <a:effectLst/>
        </p:spPr>
      </p:pic>
      <p:sp>
        <p:nvSpPr>
          <p:cNvPr id="21" name="Text Box 4 1"/>
          <p:cNvSpPr txBox="1">
            <a:spLocks noChangeArrowheads="1"/>
          </p:cNvSpPr>
          <p:nvPr/>
        </p:nvSpPr>
        <p:spPr bwMode="auto">
          <a:xfrm>
            <a:off x="323528" y="2348880"/>
            <a:ext cx="36724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>
                <a:solidFill>
                  <a:srgbClr val="3333FF"/>
                </a:solidFill>
              </a:rPr>
              <a:t>For a c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osmological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constant term:</a:t>
            </a:r>
          </a:p>
        </p:txBody>
      </p:sp>
      <p:pic>
        <p:nvPicPr>
          <p:cNvPr id="5" name="Рисунок 4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$\color{red} N=2$ $\color{blue} any$ $\color{red} m\geq 0$&#10;   \end{document}&#10;" title="IguanaTex Bitmap Display">
            <a:extLst>
              <a:ext uri="{FF2B5EF4-FFF2-40B4-BE49-F238E27FC236}">
                <a16:creationId xmlns:a16="http://schemas.microsoft.com/office/drawing/2014/main" id="{8A5BD4E8-E04C-47F4-999C-0E1143EC5BA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6" y="3229007"/>
            <a:ext cx="1801029" cy="173597"/>
          </a:xfrm>
          <a:prstGeom prst="rect">
            <a:avLst/>
          </a:prstGeom>
          <a:solidFill>
            <a:srgbClr val="FFFFFF"/>
          </a:solidFill>
          <a:ln/>
          <a:effectLst/>
        </p:spPr>
      </p:pic>
      <p:grpSp>
        <p:nvGrpSpPr>
          <p:cNvPr id="70" name="Группа 69"/>
          <p:cNvGrpSpPr/>
          <p:nvPr/>
        </p:nvGrpSpPr>
        <p:grpSpPr>
          <a:xfrm>
            <a:off x="2627784" y="3093699"/>
            <a:ext cx="5618164" cy="2015063"/>
            <a:chOff x="2627232" y="3789040"/>
            <a:chExt cx="5618164" cy="2015063"/>
          </a:xfrm>
        </p:grpSpPr>
        <p:pic>
          <p:nvPicPr>
            <p:cNvPr id="69" name="Рисунок 68" descr="txp_fi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print"/>
            <a:stretch>
              <a:fillRect/>
            </a:stretch>
          </p:blipFill>
          <p:spPr bwMode="auto">
            <a:xfrm>
              <a:off x="2627232" y="3789040"/>
              <a:ext cx="5618164" cy="1347056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2" name="Левая круглая скобка 41"/>
            <p:cNvSpPr/>
            <p:nvPr/>
          </p:nvSpPr>
          <p:spPr>
            <a:xfrm rot="16200000">
              <a:off x="5940153" y="4437111"/>
              <a:ext cx="216024" cy="1656185"/>
            </a:xfrm>
            <a:prstGeom prst="leftBracket">
              <a:avLst/>
            </a:prstGeom>
            <a:ln w="12700">
              <a:solidFill>
                <a:srgbClr val="FF0000"/>
              </a:solidFill>
              <a:prstDash val="solid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 Box 4 2"/>
            <p:cNvSpPr txBox="1">
              <a:spLocks noChangeArrowheads="1"/>
            </p:cNvSpPr>
            <p:nvPr/>
          </p:nvSpPr>
          <p:spPr bwMode="auto">
            <a:xfrm>
              <a:off x="5436096" y="5373216"/>
              <a:ext cx="122413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d</a:t>
              </a:r>
              <a:r>
                <a:rPr kumimoji="0" lang="en-US" sz="110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imensionless</a:t>
              </a:r>
              <a:r>
                <a:rPr kumimoji="0" lang="en-US" sz="11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RG form factors</a:t>
              </a: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540104" y="3741771"/>
            <a:ext cx="2088232" cy="837095"/>
            <a:chOff x="1763688" y="5301207"/>
            <a:chExt cx="2011534" cy="837095"/>
          </a:xfrm>
        </p:grpSpPr>
        <p:pic>
          <p:nvPicPr>
            <p:cNvPr id="54" name="Рисунок 53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2800603" y="5301207"/>
              <a:ext cx="974619" cy="35371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55" name="Text Box 4 3"/>
            <p:cNvSpPr txBox="1">
              <a:spLocks noChangeArrowheads="1"/>
            </p:cNvSpPr>
            <p:nvPr/>
          </p:nvSpPr>
          <p:spPr bwMode="auto">
            <a:xfrm>
              <a:off x="1763688" y="5373216"/>
              <a:ext cx="1040449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i="1" dirty="0">
                  <a:solidFill>
                    <a:srgbClr val="3333FF"/>
                  </a:solidFill>
                  <a:latin typeface="Arial" charset="0"/>
                  <a:cs typeface="Arial" charset="0"/>
                </a:rPr>
                <a:t>a</a:t>
              </a:r>
              <a:r>
                <a:rPr kumimoji="0" lang="en-US" sz="11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ll</a:t>
              </a: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factors in </a:t>
              </a:r>
            </a:p>
          </p:txBody>
        </p:sp>
        <p:sp>
          <p:nvSpPr>
            <p:cNvPr id="56" name="Text Box 4 4"/>
            <p:cNvSpPr txBox="1">
              <a:spLocks noChangeArrowheads="1"/>
            </p:cNvSpPr>
            <p:nvPr/>
          </p:nvSpPr>
          <p:spPr bwMode="auto">
            <a:xfrm>
              <a:off x="1763688" y="5661248"/>
              <a:ext cx="1944216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i="1" dirty="0">
                  <a:solidFill>
                    <a:srgbClr val="3333FF"/>
                  </a:solidFill>
                  <a:latin typeface="Arial" charset="0"/>
                  <a:cs typeface="Arial" charset="0"/>
                </a:rPr>
                <a:t>completely cancel out due to integration by parts </a:t>
              </a:r>
              <a:r>
                <a:rPr lang="en-US" sz="1400" b="1" i="1" dirty="0">
                  <a:solidFill>
                    <a:srgbClr val="3333FF"/>
                  </a:solidFill>
                  <a:latin typeface="Arial" charset="0"/>
                  <a:cs typeface="Arial" charset="0"/>
                </a:rPr>
                <a:t>!</a:t>
              </a:r>
              <a:endPara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58" name="Прямоугольная выноска 57"/>
          <p:cNvSpPr/>
          <p:nvPr/>
        </p:nvSpPr>
        <p:spPr>
          <a:xfrm>
            <a:off x="468096" y="3669763"/>
            <a:ext cx="2376264" cy="1008112"/>
          </a:xfrm>
          <a:prstGeom prst="wedgeRectCallout">
            <a:avLst>
              <a:gd name="adj1" fmla="val 67530"/>
              <a:gd name="adj2" fmla="val -56759"/>
            </a:avLst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Левая круглая скобка 58"/>
          <p:cNvSpPr/>
          <p:nvPr/>
        </p:nvSpPr>
        <p:spPr>
          <a:xfrm rot="16200000">
            <a:off x="5004050" y="692695"/>
            <a:ext cx="216024" cy="1800201"/>
          </a:xfrm>
          <a:prstGeom prst="leftBracket">
            <a:avLst/>
          </a:prstGeom>
          <a:ln w="9525">
            <a:solidFill>
              <a:srgbClr val="0000CC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60" name="Text Box 4 5"/>
          <p:cNvSpPr txBox="1">
            <a:spLocks noChangeArrowheads="1"/>
          </p:cNvSpPr>
          <p:nvPr/>
        </p:nvSpPr>
        <p:spPr bwMode="auto">
          <a:xfrm>
            <a:off x="4427984" y="1700808"/>
            <a:ext cx="144016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i="1" noProof="0" dirty="0" err="1">
                <a:solidFill>
                  <a:srgbClr val="0033CC"/>
                </a:solidFill>
                <a:latin typeface="Arial" charset="0"/>
                <a:cs typeface="Arial" charset="0"/>
              </a:rPr>
              <a:t>d</a:t>
            </a:r>
            <a:r>
              <a:rPr kumimoji="0" lang="en-US" sz="110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imensionful</a:t>
            </a:r>
            <a:r>
              <a:rPr kumimoji="0" lang="en-US" sz="1100" i="1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10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factors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260184" y="5181931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Metamorphosis to high-energy partners of the cosmological constant 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[</a:t>
            </a:r>
            <a:r>
              <a:rPr lang="fr-FR" sz="1600" i="1" dirty="0">
                <a:solidFill>
                  <a:srgbClr val="FF0000"/>
                </a:solidFill>
              </a:rPr>
              <a:t>J. F. Donoghue, Phys. Rev. D 105, 105025 (2022), 2201.12217]</a:t>
            </a:r>
            <a:endParaRPr lang="ru-RU" sz="1600" i="1" dirty="0">
              <a:solidFill>
                <a:srgbClr val="FF0000"/>
              </a:solidFill>
            </a:endParaRPr>
          </a:p>
        </p:txBody>
      </p:sp>
      <p:pic>
        <p:nvPicPr>
          <p:cNvPr id="64" name="Рисунок 6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3995936" y="2336186"/>
            <a:ext cx="1091370" cy="383745"/>
          </a:xfrm>
          <a:prstGeom prst="rect">
            <a:avLst/>
          </a:prstGeom>
          <a:noFill/>
          <a:ln/>
          <a:effectLst/>
        </p:spPr>
      </p:pic>
      <p:sp>
        <p:nvSpPr>
          <p:cNvPr id="65" name="Text Box 4 6"/>
          <p:cNvSpPr txBox="1">
            <a:spLocks noChangeArrowheads="1"/>
          </p:cNvSpPr>
          <p:nvPr/>
        </p:nvSpPr>
        <p:spPr bwMode="auto">
          <a:xfrm>
            <a:off x="5652120" y="404664"/>
            <a:ext cx="12241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RG form factor</a:t>
            </a:r>
          </a:p>
        </p:txBody>
      </p:sp>
      <p:sp>
        <p:nvSpPr>
          <p:cNvPr id="66" name="Прямоугольная выноска 65"/>
          <p:cNvSpPr/>
          <p:nvPr/>
        </p:nvSpPr>
        <p:spPr>
          <a:xfrm>
            <a:off x="5652120" y="332656"/>
            <a:ext cx="1152128" cy="360040"/>
          </a:xfrm>
          <a:prstGeom prst="wedgeRectCallout">
            <a:avLst>
              <a:gd name="adj1" fmla="val -71329"/>
              <a:gd name="adj2" fmla="val 127000"/>
            </a:avLst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3204400" y="3813779"/>
            <a:ext cx="5544616" cy="1368152"/>
          </a:xfrm>
          <a:prstGeom prst="rect">
            <a:avLst/>
          </a:prstGeom>
          <a:solidFill>
            <a:srgbClr val="09E7DC">
              <a:alpha val="11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60032" y="5301208"/>
            <a:ext cx="316835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24"/>
          <p:cNvGrpSpPr/>
          <p:nvPr/>
        </p:nvGrpSpPr>
        <p:grpSpPr>
          <a:xfrm>
            <a:off x="1367644" y="5252341"/>
            <a:ext cx="6480720" cy="1526363"/>
            <a:chOff x="251520" y="4869160"/>
            <a:chExt cx="6480720" cy="152636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4869160"/>
              <a:ext cx="6408712" cy="1526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Прямоугольник 9"/>
            <p:cNvSpPr/>
            <p:nvPr/>
          </p:nvSpPr>
          <p:spPr>
            <a:xfrm>
              <a:off x="4283968" y="5157192"/>
              <a:ext cx="244827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i="1" dirty="0" err="1">
                  <a:solidFill>
                    <a:schemeClr val="tx1"/>
                  </a:solidFill>
                </a:rPr>
                <a:t>Fradkin</a:t>
              </a:r>
              <a:r>
                <a:rPr lang="en-US" sz="1600" b="1" i="1" dirty="0">
                  <a:solidFill>
                    <a:schemeClr val="tx1"/>
                  </a:solidFill>
                </a:rPr>
                <a:t>, </a:t>
              </a:r>
              <a:r>
                <a:rPr lang="en-US" sz="1600" b="1" i="1" dirty="0" err="1">
                  <a:solidFill>
                    <a:schemeClr val="tx1"/>
                  </a:solidFill>
                </a:rPr>
                <a:t>Tseytlin</a:t>
              </a:r>
              <a:r>
                <a:rPr lang="en-US" sz="1600" b="1" i="1" dirty="0">
                  <a:solidFill>
                    <a:schemeClr val="tx1"/>
                  </a:solidFill>
                </a:rPr>
                <a:t> (1981)</a:t>
              </a:r>
            </a:p>
            <a:p>
              <a:r>
                <a:rPr lang="en-US" sz="1600" b="1" i="1" dirty="0" err="1">
                  <a:solidFill>
                    <a:schemeClr val="tx1"/>
                  </a:solidFill>
                </a:rPr>
                <a:t>Avramidy</a:t>
              </a:r>
              <a:r>
                <a:rPr lang="en-US" sz="1600" b="1" i="1" dirty="0">
                  <a:solidFill>
                    <a:schemeClr val="tx1"/>
                  </a:solidFill>
                </a:rPr>
                <a:t> &amp; A.B. (1985)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483768" y="5733256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трелка вправо 19"/>
            <p:cNvSpPr/>
            <p:nvPr/>
          </p:nvSpPr>
          <p:spPr>
            <a:xfrm>
              <a:off x="2483768" y="5733256"/>
              <a:ext cx="504056" cy="28803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7"/>
          <p:cNvGrpSpPr/>
          <p:nvPr/>
        </p:nvGrpSpPr>
        <p:grpSpPr>
          <a:xfrm>
            <a:off x="760414" y="2129357"/>
            <a:ext cx="8253793" cy="1015058"/>
            <a:chOff x="184350" y="1337269"/>
            <a:chExt cx="8253793" cy="1015058"/>
          </a:xfrm>
        </p:grpSpPr>
        <p:grpSp>
          <p:nvGrpSpPr>
            <p:cNvPr id="6" name="Группа 24"/>
            <p:cNvGrpSpPr/>
            <p:nvPr/>
          </p:nvGrpSpPr>
          <p:grpSpPr>
            <a:xfrm>
              <a:off x="1763688" y="1337269"/>
              <a:ext cx="6674455" cy="1015058"/>
              <a:chOff x="827584" y="616441"/>
              <a:chExt cx="7008178" cy="1231829"/>
            </a:xfrm>
          </p:grpSpPr>
          <p:grpSp>
            <p:nvGrpSpPr>
              <p:cNvPr id="8" name="Группа 20"/>
              <p:cNvGrpSpPr/>
              <p:nvPr/>
            </p:nvGrpSpPr>
            <p:grpSpPr>
              <a:xfrm>
                <a:off x="827584" y="620688"/>
                <a:ext cx="6336704" cy="1227582"/>
                <a:chOff x="827584" y="620688"/>
                <a:chExt cx="6336704" cy="1227582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827584" y="620688"/>
                  <a:ext cx="6336704" cy="12275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cxnSp>
              <p:nvCxnSpPr>
                <p:cNvPr id="7" name="Прямая со стрелкой 6"/>
                <p:cNvCxnSpPr/>
                <p:nvPr/>
              </p:nvCxnSpPr>
              <p:spPr>
                <a:xfrm flipH="1">
                  <a:off x="6143574" y="1012262"/>
                  <a:ext cx="360040" cy="288033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Прямоугольник 14"/>
                <p:cNvSpPr/>
                <p:nvPr/>
              </p:nvSpPr>
              <p:spPr>
                <a:xfrm>
                  <a:off x="2483768" y="1268760"/>
                  <a:ext cx="648072" cy="5040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Стрелка вправо 18"/>
                <p:cNvSpPr/>
                <p:nvPr/>
              </p:nvSpPr>
              <p:spPr>
                <a:xfrm>
                  <a:off x="2627784" y="1412776"/>
                  <a:ext cx="504056" cy="288032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5" name="Прямоугольник 4"/>
              <p:cNvSpPr/>
              <p:nvPr/>
            </p:nvSpPr>
            <p:spPr>
              <a:xfrm>
                <a:off x="5765532" y="616441"/>
                <a:ext cx="2070230" cy="373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i="1" dirty="0" err="1">
                    <a:solidFill>
                      <a:srgbClr val="FF0000"/>
                    </a:solidFill>
                  </a:rPr>
                  <a:t>nonrenormalizable</a:t>
                </a:r>
                <a:endParaRPr lang="en-US" sz="1400" i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184350" y="1412776"/>
              <a:ext cx="14157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i="1" dirty="0">
                  <a:solidFill>
                    <a:srgbClr val="3333FF"/>
                  </a:solidFill>
                </a:rPr>
                <a:t>Einstein GR</a:t>
              </a:r>
            </a:p>
          </p:txBody>
        </p:sp>
      </p:grpSp>
      <p:grpSp>
        <p:nvGrpSpPr>
          <p:cNvPr id="11" name="Группа 26"/>
          <p:cNvGrpSpPr/>
          <p:nvPr/>
        </p:nvGrpSpPr>
        <p:grpSpPr>
          <a:xfrm>
            <a:off x="827584" y="3140968"/>
            <a:ext cx="7776864" cy="1728193"/>
            <a:chOff x="251520" y="2564904"/>
            <a:chExt cx="7776864" cy="214982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79712" y="2852936"/>
              <a:ext cx="6048672" cy="1861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Прямоугольник 13"/>
            <p:cNvSpPr/>
            <p:nvPr/>
          </p:nvSpPr>
          <p:spPr>
            <a:xfrm>
              <a:off x="5868144" y="2564904"/>
              <a:ext cx="172819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588224" y="2852936"/>
              <a:ext cx="136815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i="1" dirty="0" err="1">
                  <a:solidFill>
                    <a:schemeClr val="tx1"/>
                  </a:solidFill>
                </a:rPr>
                <a:t>Stelle</a:t>
              </a:r>
              <a:r>
                <a:rPr lang="en-US" sz="1600" b="1" i="1" dirty="0">
                  <a:solidFill>
                    <a:schemeClr val="tx1"/>
                  </a:solidFill>
                </a:rPr>
                <a:t> (1977)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411760" y="3501008"/>
              <a:ext cx="792088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трелка вправо 16"/>
            <p:cNvSpPr/>
            <p:nvPr/>
          </p:nvSpPr>
          <p:spPr>
            <a:xfrm>
              <a:off x="3419872" y="3729391"/>
              <a:ext cx="504056" cy="35830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51520" y="2564904"/>
              <a:ext cx="3456384" cy="459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solidFill>
                    <a:srgbClr val="3333FF"/>
                  </a:solidFill>
                </a:rPr>
                <a:t>Higher derivative gravity</a:t>
              </a: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775255" y="1470717"/>
            <a:ext cx="4372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3333FF"/>
                </a:solidFill>
              </a:rPr>
              <a:t>Saving </a:t>
            </a:r>
            <a:r>
              <a:rPr lang="en-US" sz="1800" i="1" dirty="0" err="1">
                <a:solidFill>
                  <a:srgbClr val="3333FF"/>
                </a:solidFill>
              </a:rPr>
              <a:t>unitarity</a:t>
            </a:r>
            <a:r>
              <a:rPr lang="en-US" sz="1800" i="1" dirty="0">
                <a:solidFill>
                  <a:srgbClr val="3333FF"/>
                </a:solidFill>
              </a:rPr>
              <a:t> in </a:t>
            </a:r>
            <a:r>
              <a:rPr lang="en-US" sz="1800" i="1" dirty="0" err="1">
                <a:solidFill>
                  <a:srgbClr val="3333FF"/>
                </a:solidFill>
              </a:rPr>
              <a:t>renormalizable</a:t>
            </a:r>
            <a:r>
              <a:rPr lang="en-US" sz="1800" i="1" dirty="0">
                <a:solidFill>
                  <a:srgbClr val="3333FF"/>
                </a:solidFill>
              </a:rPr>
              <a:t> QG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195736" y="548680"/>
            <a:ext cx="45365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3333FF"/>
                </a:solidFill>
              </a:rPr>
              <a:t>Renormalization of </a:t>
            </a:r>
            <a:r>
              <a:rPr lang="en-US" b="1" i="1" dirty="0" err="1">
                <a:solidFill>
                  <a:srgbClr val="3333FF"/>
                </a:solidFill>
              </a:rPr>
              <a:t>Horava</a:t>
            </a:r>
            <a:r>
              <a:rPr lang="en-US" b="1" i="1" dirty="0">
                <a:solidFill>
                  <a:srgbClr val="3333FF"/>
                </a:solidFill>
              </a:rPr>
              <a:t> gravity</a:t>
            </a:r>
            <a:endParaRPr lang="en-US" sz="2400" b="1" dirty="0">
              <a:solidFill>
                <a:srgbClr val="3333FF"/>
              </a:solidFill>
              <a:latin typeface="cmmi1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35696" y="332656"/>
            <a:ext cx="5112568" cy="720080"/>
          </a:xfrm>
          <a:prstGeom prst="rect">
            <a:avLst/>
          </a:prstGeom>
          <a:solidFill>
            <a:srgbClr val="00FFFF">
              <a:alpha val="21000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396305" y="2853358"/>
            <a:ext cx="8351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200" b="1">
              <a:solidFill>
                <a:srgbClr val="3333FF"/>
              </a:solidFill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1475656" y="2617073"/>
            <a:ext cx="655272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z="1800" b="1" i="1" dirty="0">
              <a:solidFill>
                <a:srgbClr val="3333FF"/>
              </a:solidFill>
            </a:endParaRPr>
          </a:p>
          <a:p>
            <a:r>
              <a:rPr lang="en-US" sz="1400" b="1" i="1" dirty="0">
                <a:solidFill>
                  <a:srgbClr val="3333FF"/>
                </a:solidFill>
              </a:rPr>
              <a:t>                  Salvation</a:t>
            </a:r>
            <a:r>
              <a:rPr lang="en-US" sz="1600" b="1" i="1" dirty="0">
                <a:solidFill>
                  <a:srgbClr val="3333FF"/>
                </a:solidFill>
              </a:rPr>
              <a:t> </a:t>
            </a:r>
            <a:r>
              <a:rPr lang="en-US" sz="1400" b="1" i="1" dirty="0">
                <a:solidFill>
                  <a:srgbClr val="3333FF"/>
                </a:solidFill>
              </a:rPr>
              <a:t>of unitarity in </a:t>
            </a:r>
            <a:r>
              <a:rPr lang="en-US" sz="1400" b="1" i="1" dirty="0">
                <a:solidFill>
                  <a:srgbClr val="FF0000"/>
                </a:solidFill>
              </a:rPr>
              <a:t>local renormalizable </a:t>
            </a:r>
            <a:r>
              <a:rPr lang="en-US" sz="1400" b="1" i="1" dirty="0">
                <a:solidFill>
                  <a:srgbClr val="3333FF"/>
                </a:solidFill>
              </a:rPr>
              <a:t>QG via LI violation</a:t>
            </a:r>
          </a:p>
          <a:p>
            <a:endParaRPr lang="en-US" sz="1400" b="1" i="1" dirty="0">
              <a:solidFill>
                <a:srgbClr val="3333FF"/>
              </a:solidFill>
            </a:endParaRPr>
          </a:p>
          <a:p>
            <a:r>
              <a:rPr lang="en-US" sz="1400" b="1" i="1" dirty="0">
                <a:solidFill>
                  <a:srgbClr val="3333FF"/>
                </a:solidFill>
              </a:rPr>
              <a:t>                  </a:t>
            </a:r>
            <a:r>
              <a:rPr lang="en-US" sz="1400" b="1" i="1" dirty="0">
                <a:solidFill>
                  <a:srgbClr val="FF0000"/>
                </a:solidFill>
              </a:rPr>
              <a:t>Asymptotic freedom </a:t>
            </a:r>
            <a:r>
              <a:rPr lang="en-US" sz="1400" b="1" i="1" dirty="0">
                <a:solidFill>
                  <a:srgbClr val="3333FF"/>
                </a:solidFill>
              </a:rPr>
              <a:t>in (2+1)-dimensional theory</a:t>
            </a:r>
          </a:p>
          <a:p>
            <a:endParaRPr lang="en-US" sz="1400" b="1" i="1" dirty="0">
              <a:solidFill>
                <a:srgbClr val="3333FF"/>
              </a:solidFill>
            </a:endParaRPr>
          </a:p>
          <a:p>
            <a:r>
              <a:rPr lang="en-US" sz="1400" b="1" i="1" dirty="0">
                <a:solidFill>
                  <a:srgbClr val="3333FF"/>
                </a:solidFill>
              </a:rPr>
              <a:t>                  Beta functions and </a:t>
            </a:r>
            <a:r>
              <a:rPr lang="en-US" sz="1400" b="1" i="1" dirty="0">
                <a:solidFill>
                  <a:srgbClr val="FF0000"/>
                </a:solidFill>
              </a:rPr>
              <a:t>AF RG flows </a:t>
            </a:r>
            <a:r>
              <a:rPr lang="en-US" sz="1400" b="1" i="1" dirty="0">
                <a:solidFill>
                  <a:srgbClr val="3333FF"/>
                </a:solidFill>
              </a:rPr>
              <a:t>of (3+1)-dimensional HG</a:t>
            </a:r>
          </a:p>
          <a:p>
            <a:endParaRPr lang="en-US" sz="1400" b="1" i="1" dirty="0">
              <a:solidFill>
                <a:srgbClr val="3333FF"/>
              </a:solidFill>
            </a:endParaRPr>
          </a:p>
          <a:p>
            <a:r>
              <a:rPr lang="en-US" sz="1400" b="1" i="1" dirty="0">
                <a:solidFill>
                  <a:srgbClr val="3333FF"/>
                </a:solidFill>
              </a:rPr>
              <a:t>	Enigma of higher-derivative gravity models</a:t>
            </a:r>
            <a:endParaRPr lang="en-US" sz="1600" b="1" i="1" dirty="0">
              <a:solidFill>
                <a:srgbClr val="3333FF"/>
              </a:solidFill>
            </a:endParaRPr>
          </a:p>
        </p:txBody>
      </p:sp>
      <p:sp>
        <p:nvSpPr>
          <p:cNvPr id="50182" name="Rectangle 2"/>
          <p:cNvSpPr>
            <a:spLocks noChangeArrowheads="1"/>
          </p:cNvSpPr>
          <p:nvPr/>
        </p:nvSpPr>
        <p:spPr bwMode="auto">
          <a:xfrm>
            <a:off x="3635896" y="594568"/>
            <a:ext cx="23042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3333FF"/>
                </a:solidFill>
                <a:latin typeface="Calibri" pitchFamily="34" charset="0"/>
              </a:rPr>
              <a:t>Conclusions</a:t>
            </a:r>
            <a:endParaRPr lang="ru-RU" sz="2800" b="1" dirty="0">
              <a:solidFill>
                <a:srgbClr val="3333FF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450552"/>
            <a:ext cx="2520280" cy="792088"/>
          </a:xfrm>
          <a:prstGeom prst="rect">
            <a:avLst/>
          </a:prstGeom>
          <a:solidFill>
            <a:srgbClr val="00FFFF">
              <a:alpha val="8000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843808" y="5229200"/>
            <a:ext cx="36004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itchFamily="34" charset="0"/>
              </a:rPr>
              <a:t>THANK YOU!</a:t>
            </a:r>
            <a:endParaRPr lang="ru-RU" sz="3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1D8809-3895-4C75-BAF7-AA368F266C1B}"/>
              </a:ext>
            </a:extLst>
          </p:cNvPr>
          <p:cNvSpPr/>
          <p:nvPr/>
        </p:nvSpPr>
        <p:spPr>
          <a:xfrm>
            <a:off x="1294938" y="1718558"/>
            <a:ext cx="68489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3333FF"/>
                </a:solidFill>
              </a:rPr>
              <a:t>Single, known now, example of local, unitary, renormalizable and </a:t>
            </a:r>
          </a:p>
          <a:p>
            <a:r>
              <a:rPr lang="en-US" sz="1800" i="1" dirty="0">
                <a:solidFill>
                  <a:srgbClr val="3333FF"/>
                </a:solidFill>
              </a:rPr>
              <a:t>asymptotically free (consistent in UV limit) quantum gravity – 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                                     projectable</a:t>
            </a:r>
            <a:r>
              <a:rPr lang="en-US" altLang="ru-RU" sz="1800" dirty="0">
                <a:solidFill>
                  <a:srgbClr val="FF0000"/>
                </a:solidFill>
              </a:rPr>
              <a:t> </a:t>
            </a:r>
            <a:r>
              <a:rPr lang="en-US" altLang="ru-RU" sz="1800" i="1" dirty="0" err="1">
                <a:solidFill>
                  <a:srgbClr val="FF0000"/>
                </a:solidFill>
              </a:rPr>
              <a:t>Ho</a:t>
            </a:r>
            <a:r>
              <a:rPr lang="en-US" altLang="ru-RU" sz="1800" i="1" dirty="0" err="1">
                <a:solidFill>
                  <a:srgbClr val="FF0000"/>
                </a:solidFill>
                <a:cs typeface="Arial" panose="020B0604020202020204" pitchFamily="34" charset="0"/>
              </a:rPr>
              <a:t>řava</a:t>
            </a:r>
            <a:r>
              <a:rPr lang="en-US" altLang="ru-RU" sz="1800" i="1" dirty="0">
                <a:solidFill>
                  <a:srgbClr val="FF0000"/>
                </a:solidFill>
                <a:cs typeface="Arial" panose="020B0604020202020204" pitchFamily="34" charset="0"/>
              </a:rPr>
              <a:t> gravity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endParaRPr lang="ru-RU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7920880" cy="593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059832" y="332656"/>
            <a:ext cx="201622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2276872"/>
            <a:ext cx="50405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4355976" y="2348880"/>
            <a:ext cx="576064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33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4869160"/>
            <a:ext cx="50405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2771800" y="4941168"/>
            <a:ext cx="648072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5445224"/>
            <a:ext cx="50405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771800" y="5517232"/>
            <a:ext cx="648072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619672" y="3933057"/>
            <a:ext cx="6552728" cy="906228"/>
          </a:xfrm>
          <a:prstGeom prst="rect">
            <a:avLst/>
          </a:prstGeom>
          <a:noFill/>
          <a:ln/>
          <a:effectLst/>
        </p:spPr>
      </p:pic>
      <p:sp>
        <p:nvSpPr>
          <p:cNvPr id="5" name="Прямоугольник 4"/>
          <p:cNvSpPr/>
          <p:nvPr/>
        </p:nvSpPr>
        <p:spPr bwMode="auto">
          <a:xfrm>
            <a:off x="683568" y="3356992"/>
            <a:ext cx="6336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Anisotropic scaling transformations and scaling dimensions</a:t>
            </a:r>
            <a:endParaRPr lang="en-US" sz="1600" dirty="0">
              <a:solidFill>
                <a:srgbClr val="3333FF"/>
              </a:solidFill>
              <a:latin typeface="cmmi1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476672"/>
            <a:ext cx="3744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Foliation preserving </a:t>
            </a:r>
            <a:r>
              <a:rPr lang="en-US" sz="1600" i="1" dirty="0" err="1">
                <a:solidFill>
                  <a:srgbClr val="3333FF"/>
                </a:solidFill>
              </a:rPr>
              <a:t>diffeomorphisms</a:t>
            </a:r>
            <a:endParaRPr lang="en-US" sz="1600" dirty="0">
              <a:solidFill>
                <a:srgbClr val="3333FF"/>
              </a:solidFill>
              <a:latin typeface="cmmi10"/>
            </a:endParaRPr>
          </a:p>
        </p:txBody>
      </p:sp>
      <p:pic>
        <p:nvPicPr>
          <p:cNvPr id="19" name="Рисунок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98290" y="513752"/>
            <a:ext cx="3027739" cy="322960"/>
          </a:xfrm>
          <a:prstGeom prst="rect">
            <a:avLst/>
          </a:prstGeom>
          <a:noFill/>
          <a:ln/>
          <a:effectLst/>
        </p:spPr>
      </p:pic>
      <p:sp>
        <p:nvSpPr>
          <p:cNvPr id="24" name="Прямоугольник 23"/>
          <p:cNvSpPr/>
          <p:nvPr/>
        </p:nvSpPr>
        <p:spPr>
          <a:xfrm>
            <a:off x="755576" y="1164319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ADM metric decomposition</a:t>
            </a:r>
            <a:endParaRPr lang="en-US" sz="1600" dirty="0">
              <a:solidFill>
                <a:srgbClr val="3333FF"/>
              </a:solidFill>
              <a:latin typeface="cmmi1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071A438-379E-4C32-A4C2-8C3F386A6165}"/>
              </a:ext>
            </a:extLst>
          </p:cNvPr>
          <p:cNvGrpSpPr/>
          <p:nvPr/>
        </p:nvGrpSpPr>
        <p:grpSpPr>
          <a:xfrm>
            <a:off x="1547664" y="1787334"/>
            <a:ext cx="6912768" cy="1152128"/>
            <a:chOff x="1619672" y="2204864"/>
            <a:chExt cx="6912768" cy="1152128"/>
          </a:xfrm>
        </p:grpSpPr>
        <p:pic>
          <p:nvPicPr>
            <p:cNvPr id="32" name="Рисунок 31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tretch>
              <a:fillRect/>
            </a:stretch>
          </p:blipFill>
          <p:spPr bwMode="auto">
            <a:xfrm>
              <a:off x="1619672" y="2204864"/>
              <a:ext cx="6734107" cy="32421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5" name="Прямоугольник 14"/>
            <p:cNvSpPr/>
            <p:nvPr/>
          </p:nvSpPr>
          <p:spPr bwMode="auto">
            <a:xfrm>
              <a:off x="7236296" y="2852936"/>
              <a:ext cx="122413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>
                  <a:solidFill>
                    <a:srgbClr val="3333FF"/>
                  </a:solidFill>
                </a:rPr>
                <a:t>space dimensionality</a:t>
              </a:r>
            </a:p>
          </p:txBody>
        </p:sp>
        <p:sp>
          <p:nvSpPr>
            <p:cNvPr id="18" name="Прямоугольная выноска 17"/>
            <p:cNvSpPr/>
            <p:nvPr/>
          </p:nvSpPr>
          <p:spPr>
            <a:xfrm>
              <a:off x="7164288" y="2852936"/>
              <a:ext cx="1368152" cy="504056"/>
            </a:xfrm>
            <a:prstGeom prst="wedgeRectCallout">
              <a:avLst>
                <a:gd name="adj1" fmla="val 30040"/>
                <a:gd name="adj2" fmla="val -93630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6012160" y="5517232"/>
            <a:ext cx="2592288" cy="385856"/>
          </a:xfrm>
          <a:prstGeom prst="rect">
            <a:avLst/>
          </a:prstGeom>
          <a:noFill/>
          <a:ln/>
          <a:effectLst/>
        </p:spPr>
      </p:pic>
      <p:sp>
        <p:nvSpPr>
          <p:cNvPr id="12" name="Прямоугольная выноска 11"/>
          <p:cNvSpPr/>
          <p:nvPr/>
        </p:nvSpPr>
        <p:spPr>
          <a:xfrm>
            <a:off x="5796136" y="5373216"/>
            <a:ext cx="2952328" cy="648072"/>
          </a:xfrm>
          <a:prstGeom prst="wedgeRectCallout">
            <a:avLst>
              <a:gd name="adj1" fmla="val 4728"/>
              <a:gd name="adj2" fmla="val -128435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4572000" y="5445224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3333FF"/>
                </a:solidFill>
              </a:rPr>
              <a:t>extrinsic curvature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46D794B-61F6-4439-B82C-CDE1F789ECD6}"/>
              </a:ext>
            </a:extLst>
          </p:cNvPr>
          <p:cNvGrpSpPr/>
          <p:nvPr/>
        </p:nvGrpSpPr>
        <p:grpSpPr>
          <a:xfrm>
            <a:off x="679654" y="3366771"/>
            <a:ext cx="7409585" cy="744259"/>
            <a:chOff x="679654" y="3366771"/>
            <a:chExt cx="7409585" cy="744259"/>
          </a:xfrm>
        </p:grpSpPr>
        <p:pic>
          <p:nvPicPr>
            <p:cNvPr id="13" name="Рисунок 12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{\cal V}(\gamma)={\color{red}2\varLambda-\eta R}&#10;+\mu_1R^2+\mu_2R_{ij}R^{ij}&#10;+\nu_1R^3+\nu_2RR_{ij}R^{ij}\\&#10;&amp;&amp;\qquad\quad+\nu_3R^i_jR^j_kR^k_i&#10;+\nu_4\nabla_iR\nabla^iR+\nu_5\nabla_iR_{jk}\nabla^iR^{jk}+...&#10;\end{eqnarray*}&#10;\end{document}&#10;" title="IguanaTex Bitmap Display">
              <a:extLst>
                <a:ext uri="{FF2B5EF4-FFF2-40B4-BE49-F238E27FC236}">
                  <a16:creationId xmlns:a16="http://schemas.microsoft.com/office/drawing/2014/main" id="{F271AAB6-43A7-4DC6-8D2D-A03EFD1061C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213" y="3366771"/>
              <a:ext cx="5174026" cy="744259"/>
            </a:xfrm>
            <a:prstGeom prst="rect">
              <a:avLst/>
            </a:prstGeom>
            <a:solidFill>
              <a:srgbClr val="FFFFFF"/>
            </a:solidFill>
            <a:ln/>
            <a:effectLst/>
          </p:spPr>
        </p:pic>
        <p:sp>
          <p:nvSpPr>
            <p:cNvPr id="7" name="Прямоугольник 6"/>
            <p:cNvSpPr/>
            <p:nvPr/>
          </p:nvSpPr>
          <p:spPr bwMode="auto">
            <a:xfrm>
              <a:off x="679654" y="3466274"/>
              <a:ext cx="15841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rgbClr val="3333FF"/>
                  </a:solidFill>
                </a:rPr>
                <a:t>Potential term in (3+1) dimensions</a:t>
              </a:r>
            </a:p>
          </p:txBody>
        </p:sp>
      </p:grpSp>
      <p:sp>
        <p:nvSpPr>
          <p:cNvPr id="8" name="Прямоугольник 7"/>
          <p:cNvSpPr/>
          <p:nvPr/>
        </p:nvSpPr>
        <p:spPr bwMode="auto">
          <a:xfrm>
            <a:off x="869583" y="5540511"/>
            <a:ext cx="3960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i="1" dirty="0">
              <a:solidFill>
                <a:srgbClr val="3333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755576" y="4686955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3333FF"/>
                </a:solidFill>
              </a:rPr>
              <a:t>Extra structures in </a:t>
            </a:r>
          </a:p>
          <a:p>
            <a:r>
              <a:rPr lang="en-US" sz="1200" i="1" dirty="0">
                <a:solidFill>
                  <a:srgbClr val="3333FF"/>
                </a:solidFill>
              </a:rPr>
              <a:t>non-projectable  theory</a:t>
            </a:r>
          </a:p>
        </p:txBody>
      </p:sp>
      <p:grpSp>
        <p:nvGrpSpPr>
          <p:cNvPr id="5" name="Группа 9"/>
          <p:cNvGrpSpPr/>
          <p:nvPr/>
        </p:nvGrpSpPr>
        <p:grpSpPr bwMode="auto">
          <a:xfrm>
            <a:off x="646200" y="1859928"/>
            <a:ext cx="6662104" cy="908685"/>
            <a:chOff x="60698" y="3793392"/>
            <a:chExt cx="7356824" cy="1115834"/>
          </a:xfrm>
        </p:grpSpPr>
        <p:pic>
          <p:nvPicPr>
            <p:cNvPr id="11" name="Рисунок 10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tretch>
              <a:fillRect/>
            </a:stretch>
          </p:blipFill>
          <p:spPr bwMode="auto">
            <a:xfrm>
              <a:off x="2679341" y="3793392"/>
              <a:ext cx="4738181" cy="111583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2" name="Прямоугольник 11"/>
            <p:cNvSpPr/>
            <p:nvPr/>
          </p:nvSpPr>
          <p:spPr bwMode="auto">
            <a:xfrm>
              <a:off x="60698" y="3805455"/>
              <a:ext cx="2385509" cy="642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i="1" dirty="0">
                  <a:solidFill>
                    <a:srgbClr val="3333FF"/>
                  </a:solidFill>
                </a:rPr>
                <a:t>Projectable </a:t>
              </a:r>
              <a:r>
                <a:rPr lang="en-US" sz="1400" b="1" i="1" dirty="0" err="1">
                  <a:solidFill>
                    <a:srgbClr val="3333FF"/>
                  </a:solidFill>
                </a:rPr>
                <a:t>Horava</a:t>
              </a:r>
              <a:r>
                <a:rPr lang="en-US" sz="1400" b="1" i="1" dirty="0">
                  <a:solidFill>
                    <a:srgbClr val="3333FF"/>
                  </a:solidFill>
                </a:rPr>
                <a:t> gravity action</a:t>
              </a:r>
            </a:p>
          </p:txBody>
        </p:sp>
      </p:grpSp>
      <p:pic>
        <p:nvPicPr>
          <p:cNvPr id="31" name="Рисунок 30" descr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N(x,t)\neq {\rm const}\;\;\Rightarrow\;\;a_i=\nabla_i\ln N, ...&#10;\end{eqnarray*}&#10;\end{document}&#10;" title="IguanaTex Bitmap Display">
            <a:extLst>
              <a:ext uri="{FF2B5EF4-FFF2-40B4-BE49-F238E27FC236}">
                <a16:creationId xmlns:a16="http://schemas.microsoft.com/office/drawing/2014/main" id="{1A5D3080-FFC6-4DC6-BB57-06337C634E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53" y="4833618"/>
            <a:ext cx="3655399" cy="232415"/>
          </a:xfrm>
          <a:prstGeom prst="rect">
            <a:avLst/>
          </a:prstGeom>
          <a:solidFill>
            <a:srgbClr val="FFFFFF"/>
          </a:solidFill>
          <a:ln/>
          <a:effectLst/>
        </p:spPr>
      </p:pic>
      <p:sp>
        <p:nvSpPr>
          <p:cNvPr id="18" name="Правая фигурная скобка 17"/>
          <p:cNvSpPr/>
          <p:nvPr/>
        </p:nvSpPr>
        <p:spPr>
          <a:xfrm rot="-5400000">
            <a:off x="5684989" y="1149567"/>
            <a:ext cx="216024" cy="1260140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4528466" y="2982849"/>
            <a:ext cx="9363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relevant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B630A09-FB13-4DEE-84F4-68A1808C89C0}"/>
              </a:ext>
            </a:extLst>
          </p:cNvPr>
          <p:cNvGrpSpPr/>
          <p:nvPr/>
        </p:nvGrpSpPr>
        <p:grpSpPr>
          <a:xfrm>
            <a:off x="888439" y="379439"/>
            <a:ext cx="7427978" cy="646331"/>
            <a:chOff x="888439" y="379439"/>
            <a:chExt cx="7427978" cy="646331"/>
          </a:xfrm>
        </p:grpSpPr>
        <p:pic>
          <p:nvPicPr>
            <p:cNvPr id="14" name="Рисунок 13" descr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(N={\rm const}=1)&#10;\end{eqnarray*}&#10;\end{document}&#10;" title="IguanaTex Bitmap Display">
              <a:extLst>
                <a:ext uri="{FF2B5EF4-FFF2-40B4-BE49-F238E27FC236}">
                  <a16:creationId xmlns:a16="http://schemas.microsoft.com/office/drawing/2014/main" id="{08C5303F-1073-4C8E-8057-6CD48A7F726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9079" y="514763"/>
              <a:ext cx="1440160" cy="167203"/>
            </a:xfrm>
            <a:prstGeom prst="rect">
              <a:avLst/>
            </a:prstGeom>
            <a:solidFill>
              <a:srgbClr val="FFFFFF"/>
            </a:solidFill>
            <a:ln/>
            <a:effectLst/>
          </p:spPr>
        </p:pic>
        <p:sp>
          <p:nvSpPr>
            <p:cNvPr id="4" name="Прямоугольник 3"/>
            <p:cNvSpPr/>
            <p:nvPr/>
          </p:nvSpPr>
          <p:spPr bwMode="auto">
            <a:xfrm>
              <a:off x="888439" y="379439"/>
              <a:ext cx="74279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solidFill>
                    <a:srgbClr val="3333FF"/>
                  </a:solidFill>
                </a:rPr>
                <a:t>Basic versions of  </a:t>
              </a:r>
              <a:r>
                <a:rPr lang="en-US" sz="1800" i="1" dirty="0" err="1">
                  <a:solidFill>
                    <a:srgbClr val="3333FF"/>
                  </a:solidFill>
                </a:rPr>
                <a:t>Horava</a:t>
              </a:r>
              <a:r>
                <a:rPr lang="en-US" sz="1800" i="1" dirty="0">
                  <a:solidFill>
                    <a:srgbClr val="3333FF"/>
                  </a:solidFill>
                </a:rPr>
                <a:t> gravity: ``</a:t>
              </a:r>
              <a:r>
                <a:rPr lang="en-US" sz="1800" i="1" dirty="0">
                  <a:solidFill>
                    <a:srgbClr val="FF0000"/>
                  </a:solidFill>
                </a:rPr>
                <a:t>projectable</a:t>
              </a:r>
              <a:r>
                <a:rPr lang="en-US" sz="1800" i="1" dirty="0">
                  <a:solidFill>
                    <a:srgbClr val="3333FF"/>
                  </a:solidFill>
                </a:rPr>
                <a:t>’’ theory                        vs ``</a:t>
              </a:r>
              <a:r>
                <a:rPr lang="en-US" sz="1800" i="1" dirty="0">
                  <a:solidFill>
                    <a:srgbClr val="FF0000"/>
                  </a:solidFill>
                </a:rPr>
                <a:t>non-projectable</a:t>
              </a:r>
              <a:r>
                <a:rPr lang="en-US" sz="1800" i="1" dirty="0">
                  <a:solidFill>
                    <a:srgbClr val="3333FF"/>
                  </a:solidFill>
                </a:rPr>
                <a:t>” theory</a:t>
              </a:r>
            </a:p>
          </p:txBody>
        </p:sp>
        <p:pic>
          <p:nvPicPr>
            <p:cNvPr id="24" name="Рисунок 23" descr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(N(x,t)\neq{\rm const})&#10;\end{eqnarray*}&#10;\end{document}&#10;" title="IguanaTex Bitmap Display">
              <a:extLst>
                <a:ext uri="{FF2B5EF4-FFF2-40B4-BE49-F238E27FC236}">
                  <a16:creationId xmlns:a16="http://schemas.microsoft.com/office/drawing/2014/main" id="{3936CC58-FA9A-4C02-A08F-3F9C99122A1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649" y="780472"/>
              <a:ext cx="1482718" cy="168569"/>
            </a:xfrm>
            <a:prstGeom prst="rect">
              <a:avLst/>
            </a:prstGeom>
            <a:solidFill>
              <a:srgbClr val="FFFFFF"/>
            </a:solidFill>
            <a:ln/>
            <a:effectLst/>
          </p:spPr>
        </p:pic>
      </p:grpSp>
      <p:sp>
        <p:nvSpPr>
          <p:cNvPr id="17" name="Правая фигурная скобка 16">
            <a:extLst>
              <a:ext uri="{FF2B5EF4-FFF2-40B4-BE49-F238E27FC236}">
                <a16:creationId xmlns:a16="http://schemas.microsoft.com/office/drawing/2014/main" id="{5716F715-C615-41EC-946E-EB61B1E32328}"/>
              </a:ext>
            </a:extLst>
          </p:cNvPr>
          <p:cNvSpPr/>
          <p:nvPr/>
        </p:nvSpPr>
        <p:spPr>
          <a:xfrm rot="-5400000">
            <a:off x="4859542" y="2039657"/>
            <a:ext cx="165453" cy="2613232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1AF6D03-0465-4C4E-A286-9153D325A75B}"/>
              </a:ext>
            </a:extLst>
          </p:cNvPr>
          <p:cNvSpPr/>
          <p:nvPr/>
        </p:nvSpPr>
        <p:spPr bwMode="auto">
          <a:xfrm>
            <a:off x="4835788" y="1377623"/>
            <a:ext cx="19144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kinetic term -- </a:t>
            </a:r>
            <a:r>
              <a:rPr lang="en-US" sz="1200" b="1" i="1" dirty="0" err="1">
                <a:solidFill>
                  <a:srgbClr val="FF0000"/>
                </a:solidFill>
              </a:rPr>
              <a:t>unitarity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99992" y="1412776"/>
            <a:ext cx="1151904" cy="487216"/>
          </a:xfrm>
          <a:prstGeom prst="rect">
            <a:avLst/>
          </a:prstGeom>
          <a:noFill/>
          <a:ln/>
          <a:effectLst/>
        </p:spPr>
      </p:pic>
      <p:pic>
        <p:nvPicPr>
          <p:cNvPr id="3" name="Picture 2 1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omega_{TT}^2=\eta k^2+\mu_2k^4+\nu_5k^6\;,\\&#10;\label{dispreld3s}&#10;&amp;&amp;\omega_{s}^2=\frac{1-\lambda}{1-3\lambda}\big(-\eta k^2+(8\mu_1+3\mu_2)k^4&#10;+(8\nu_4+3\nu_5)k^6\big)\end{eqnarray*}&#10;\end{document}&#10;" title="IguanaTex Bitmap Display">
            <a:extLst>
              <a:ext uri="{FF2B5EF4-FFF2-40B4-BE49-F238E27FC236}">
                <a16:creationId xmlns:a16="http://schemas.microsoft.com/office/drawing/2014/main" id="{51E45E18-92AF-40B2-A3AC-B00700AD851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68" y="2438159"/>
            <a:ext cx="5184701" cy="787028"/>
          </a:xfrm>
          <a:prstGeom prst="rect">
            <a:avLst/>
          </a:prstGeom>
          <a:solidFill>
            <a:srgbClr val="FFFFFF"/>
          </a:solidFill>
          <a:ln/>
          <a:effectLst/>
        </p:spPr>
      </p:pic>
      <p:sp>
        <p:nvSpPr>
          <p:cNvPr id="9" name="Прямоугольник 8"/>
          <p:cNvSpPr/>
          <p:nvPr/>
        </p:nvSpPr>
        <p:spPr>
          <a:xfrm>
            <a:off x="1043608" y="1412776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err="1">
                <a:solidFill>
                  <a:srgbClr val="3333FF"/>
                </a:solidFill>
              </a:rPr>
              <a:t>Unitarity</a:t>
            </a:r>
            <a:r>
              <a:rPr lang="en-US" sz="1800" i="1" dirty="0">
                <a:solidFill>
                  <a:srgbClr val="3333FF"/>
                </a:solidFill>
              </a:rPr>
              <a:t> domain (</a:t>
            </a:r>
            <a:r>
              <a:rPr lang="en-US" sz="1800" i="1" dirty="0">
                <a:solidFill>
                  <a:srgbClr val="FF0000"/>
                </a:solidFill>
              </a:rPr>
              <a:t>no ghosts</a:t>
            </a:r>
            <a:r>
              <a:rPr lang="en-US" sz="1800" i="1" dirty="0">
                <a:solidFill>
                  <a:srgbClr val="3333FF"/>
                </a:solidFill>
              </a:rPr>
              <a:t>)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3419872" y="3225187"/>
            <a:ext cx="0" cy="28803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987768" y="689942"/>
            <a:ext cx="545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3333FF"/>
                </a:solidFill>
              </a:rPr>
              <a:t>Physical spectrum in </a:t>
            </a:r>
            <a:r>
              <a:rPr lang="en-US" sz="1800" i="1" dirty="0"/>
              <a:t>d+1=4</a:t>
            </a:r>
            <a:r>
              <a:rPr lang="en-US" sz="1800" i="1" dirty="0">
                <a:solidFill>
                  <a:srgbClr val="3333FF"/>
                </a:solidFill>
              </a:rPr>
              <a:t>: TT-graviton and scalar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C597169-0640-466F-8417-AE3CE89F7EE7}"/>
              </a:ext>
            </a:extLst>
          </p:cNvPr>
          <p:cNvGrpSpPr/>
          <p:nvPr/>
        </p:nvGrpSpPr>
        <p:grpSpPr>
          <a:xfrm>
            <a:off x="2527856" y="3587705"/>
            <a:ext cx="3052256" cy="307777"/>
            <a:chOff x="2527856" y="3587705"/>
            <a:chExt cx="3052256" cy="307777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527856" y="3587705"/>
              <a:ext cx="30522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solidFill>
                    <a:srgbClr val="FF0000"/>
                  </a:solidFill>
                </a:rPr>
                <a:t>tachyon in IR </a:t>
              </a:r>
              <a:r>
                <a:rPr lang="en-US" sz="1400" i="1" dirty="0">
                  <a:solidFill>
                    <a:srgbClr val="3333FF"/>
                  </a:solidFill>
                </a:rPr>
                <a:t>(whichever sign of      ) </a:t>
              </a:r>
            </a:p>
          </p:txBody>
        </p:sp>
        <p:pic>
          <p:nvPicPr>
            <p:cNvPr id="5" name="Рисунок 4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 &#10;$$\color{red}\eta$$&#10;   \end{document}&#10;" title="IguanaTex Bitmap Display">
              <a:extLst>
                <a:ext uri="{FF2B5EF4-FFF2-40B4-BE49-F238E27FC236}">
                  <a16:creationId xmlns:a16="http://schemas.microsoft.com/office/drawing/2014/main" id="{895E644B-1E31-45BB-936F-0F32943536CF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3693497"/>
              <a:ext cx="119412" cy="139713"/>
            </a:xfrm>
            <a:prstGeom prst="rect">
              <a:avLst/>
            </a:prstGeom>
            <a:solidFill>
              <a:srgbClr val="FFFFFF"/>
            </a:solidFill>
            <a:ln/>
            <a:effectLst/>
          </p:spPr>
        </p:pic>
      </p:grpSp>
      <p:pic>
        <p:nvPicPr>
          <p:cNvPr id="19" name="Picture 2 2">
            <a:extLst>
              <a:ext uri="{FF2B5EF4-FFF2-40B4-BE49-F238E27FC236}">
                <a16:creationId xmlns:a16="http://schemas.microsoft.com/office/drawing/2014/main" id="{D81679C8-B92A-4D33-B1B0-C569C2F09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4483983"/>
            <a:ext cx="1008112" cy="110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B5C90A1-76B6-4247-ADFC-BA987C2142E3}"/>
              </a:ext>
            </a:extLst>
          </p:cNvPr>
          <p:cNvGrpSpPr/>
          <p:nvPr/>
        </p:nvGrpSpPr>
        <p:grpSpPr>
          <a:xfrm>
            <a:off x="1187624" y="4300247"/>
            <a:ext cx="5832645" cy="2031325"/>
            <a:chOff x="1187624" y="4300247"/>
            <a:chExt cx="5832645" cy="2031325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C5B9F9B-C1E5-4836-BD6B-036D2E0CF9EA}"/>
                </a:ext>
              </a:extLst>
            </p:cNvPr>
            <p:cNvSpPr/>
            <p:nvPr/>
          </p:nvSpPr>
          <p:spPr>
            <a:xfrm>
              <a:off x="1187624" y="4300247"/>
              <a:ext cx="5832645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i="1" dirty="0">
                  <a:solidFill>
                    <a:srgbClr val="3333FF"/>
                  </a:solidFill>
                </a:rPr>
                <a:t>                No general relativistic IR limit! </a:t>
              </a:r>
            </a:p>
            <a:p>
              <a:endParaRPr lang="en-US" sz="1800" b="1" i="1" dirty="0">
                <a:solidFill>
                  <a:srgbClr val="3333FF"/>
                </a:solidFill>
              </a:endParaRPr>
            </a:p>
            <a:p>
              <a:r>
                <a:rPr lang="en-US" sz="1800" i="1" dirty="0">
                  <a:solidFill>
                    <a:srgbClr val="3333FF"/>
                  </a:solidFill>
                </a:rPr>
                <a:t>Phenomenologically useless model in contrast to </a:t>
              </a:r>
              <a:r>
                <a:rPr lang="en-US" sz="1800" i="1" dirty="0" err="1">
                  <a:solidFill>
                    <a:srgbClr val="FF0000"/>
                  </a:solidFill>
                </a:rPr>
                <a:t>nonprojectable</a:t>
              </a:r>
              <a:r>
                <a:rPr lang="en-US" sz="1800" i="1" dirty="0">
                  <a:solidFill>
                    <a:srgbClr val="3333FF"/>
                  </a:solidFill>
                </a:rPr>
                <a:t> HG which has a healthy IR limit fitting GR [</a:t>
              </a:r>
              <a:r>
                <a:rPr lang="en-US" sz="1600" i="1" dirty="0">
                  <a:solidFill>
                    <a:srgbClr val="3333FF"/>
                  </a:solidFill>
                </a:rPr>
                <a:t>D. Blas, O. </a:t>
              </a:r>
              <a:r>
                <a:rPr lang="en-US" sz="1600" i="1" dirty="0" err="1">
                  <a:solidFill>
                    <a:srgbClr val="3333FF"/>
                  </a:solidFill>
                </a:rPr>
                <a:t>Pujolas</a:t>
              </a:r>
              <a:r>
                <a:rPr lang="en-US" sz="1600" i="1" dirty="0">
                  <a:solidFill>
                    <a:srgbClr val="3333FF"/>
                  </a:solidFill>
                </a:rPr>
                <a:t>, </a:t>
              </a:r>
              <a:r>
                <a:rPr lang="en-US" sz="1600" i="1" dirty="0" err="1">
                  <a:solidFill>
                    <a:srgbClr val="3333FF"/>
                  </a:solidFill>
                </a:rPr>
                <a:t>S.Sibiryakov</a:t>
              </a:r>
              <a:r>
                <a:rPr lang="en-US" sz="1600" i="1" dirty="0">
                  <a:solidFill>
                    <a:srgbClr val="3333FF"/>
                  </a:solidFill>
                </a:rPr>
                <a:t>, JHEP04(2011)018</a:t>
              </a:r>
              <a:r>
                <a:rPr lang="en-US" sz="1800" i="1" dirty="0">
                  <a:solidFill>
                    <a:srgbClr val="3333FF"/>
                  </a:solidFill>
                </a:rPr>
                <a:t>].</a:t>
              </a:r>
            </a:p>
            <a:p>
              <a:endParaRPr lang="en-US" sz="1800" i="1" dirty="0">
                <a:solidFill>
                  <a:srgbClr val="3333FF"/>
                </a:solidFill>
              </a:endParaRPr>
            </a:p>
            <a:p>
              <a:r>
                <a:rPr lang="en-US" sz="1800" b="1" i="1" dirty="0">
                  <a:solidFill>
                    <a:srgbClr val="3333FF"/>
                  </a:solidFill>
                </a:rPr>
                <a:t>GR: active lapse, </a:t>
              </a:r>
              <a:endParaRPr lang="ru-RU" sz="1800" b="1" dirty="0"/>
            </a:p>
          </p:txBody>
        </p:sp>
        <p:pic>
          <p:nvPicPr>
            <p:cNvPr id="22" name="Рисунок 21" descr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 &#10;$$\color{red}\lambda=1, \eta=1, \{\nu,\mu\}=0$$&#10;   \end{document}&#10;" title="IguanaTex Bitmap Display">
              <a:extLst>
                <a:ext uri="{FF2B5EF4-FFF2-40B4-BE49-F238E27FC236}">
                  <a16:creationId xmlns:a16="http://schemas.microsoft.com/office/drawing/2014/main" id="{BAC7700C-5438-499F-B386-B72266F244C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423" y="6060125"/>
              <a:ext cx="2701510" cy="215866"/>
            </a:xfrm>
            <a:prstGeom prst="rect">
              <a:avLst/>
            </a:prstGeom>
            <a:solidFill>
              <a:srgbClr val="FFFFFF"/>
            </a:solidFill>
            <a:ln/>
            <a:effectLst/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AC1AE9A-85ED-4B60-9D1A-23FBA419C4D0}"/>
              </a:ext>
            </a:extLst>
          </p:cNvPr>
          <p:cNvGrpSpPr/>
          <p:nvPr/>
        </p:nvGrpSpPr>
        <p:grpSpPr>
          <a:xfrm>
            <a:off x="2627784" y="404664"/>
            <a:ext cx="3744416" cy="4222740"/>
            <a:chOff x="2915816" y="1317630"/>
            <a:chExt cx="3744416" cy="422274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15816" y="1317630"/>
              <a:ext cx="3744416" cy="4222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Прямоугольник 3"/>
            <p:cNvSpPr/>
            <p:nvPr/>
          </p:nvSpPr>
          <p:spPr>
            <a:xfrm>
              <a:off x="2915816" y="4581128"/>
              <a:ext cx="3744416" cy="864096"/>
            </a:xfrm>
            <a:prstGeom prst="rect">
              <a:avLst/>
            </a:prstGeom>
            <a:solidFill>
              <a:schemeClr val="accent2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73FC9C-9B6C-4ED5-AF93-148F4980F0C7}"/>
              </a:ext>
            </a:extLst>
          </p:cNvPr>
          <p:cNvSpPr/>
          <p:nvPr/>
        </p:nvSpPr>
        <p:spPr>
          <a:xfrm>
            <a:off x="683568" y="4797152"/>
            <a:ext cx="80115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>
                <a:solidFill>
                  <a:srgbClr val="3333FF"/>
                </a:solidFill>
              </a:rPr>
              <a:t>Single example of local, unitary, renormalizable and asymptotically free</a:t>
            </a:r>
          </a:p>
          <a:p>
            <a:r>
              <a:rPr lang="en-US" sz="1800" b="1" i="1" dirty="0">
                <a:solidFill>
                  <a:srgbClr val="3333FF"/>
                </a:solidFill>
              </a:rPr>
              <a:t>(consistent in UV limit) quantum gravity – </a:t>
            </a:r>
            <a:r>
              <a:rPr lang="en-US" sz="1800" b="1" i="1" dirty="0">
                <a:solidFill>
                  <a:srgbClr val="FF0000"/>
                </a:solidFill>
              </a:rPr>
              <a:t>projectable</a:t>
            </a:r>
            <a:r>
              <a:rPr lang="en-US" altLang="ru-RU" sz="1800" b="1" dirty="0">
                <a:solidFill>
                  <a:srgbClr val="FF0000"/>
                </a:solidFill>
              </a:rPr>
              <a:t> </a:t>
            </a:r>
            <a:r>
              <a:rPr lang="en-US" altLang="ru-RU" sz="1800" b="1" i="1" dirty="0" err="1">
                <a:solidFill>
                  <a:srgbClr val="FF0000"/>
                </a:solidFill>
              </a:rPr>
              <a:t>Ho</a:t>
            </a:r>
            <a:r>
              <a:rPr lang="en-US" altLang="ru-RU" sz="1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řava</a:t>
            </a:r>
            <a:r>
              <a:rPr lang="en-US" altLang="ru-RU" sz="1800" b="1" i="1" dirty="0">
                <a:solidFill>
                  <a:srgbClr val="FF0000"/>
                </a:solidFill>
                <a:cs typeface="Arial" panose="020B0604020202020204" pitchFamily="34" charset="0"/>
              </a:rPr>
              <a:t> gravity</a:t>
            </a:r>
            <a:r>
              <a:rPr lang="en-US" sz="1800" b="1" i="1" dirty="0">
                <a:solidFill>
                  <a:srgbClr val="FF0000"/>
                </a:solidFill>
              </a:rPr>
              <a:t> 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E24760-B8EF-471E-B72F-96B6EFB8FA5A}"/>
              </a:ext>
            </a:extLst>
          </p:cNvPr>
          <p:cNvSpPr/>
          <p:nvPr/>
        </p:nvSpPr>
        <p:spPr>
          <a:xfrm>
            <a:off x="755576" y="5654307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Consider UV limit dominated by marginal operators, disregard relevant cosmological and Einstein terms and check AF.</a:t>
            </a:r>
            <a:endParaRPr lang="ru-RU" sz="1600" i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75C2F18-F2BB-40C2-8078-9908859408B4}"/>
              </a:ext>
            </a:extLst>
          </p:cNvPr>
          <p:cNvSpPr/>
          <p:nvPr/>
        </p:nvSpPr>
        <p:spPr>
          <a:xfrm>
            <a:off x="1324957" y="487557"/>
            <a:ext cx="6494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>
                <a:solidFill>
                  <a:srgbClr val="3333FF"/>
                </a:solidFill>
              </a:rPr>
              <a:t>Long list of problems to be solved </a:t>
            </a:r>
            <a:r>
              <a:rPr lang="en-US" sz="1800" b="1" i="1" dirty="0">
                <a:solidFill>
                  <a:srgbClr val="FF0000"/>
                </a:solidFill>
              </a:rPr>
              <a:t>that have been solved</a:t>
            </a:r>
            <a:r>
              <a:rPr lang="en-US" sz="1800" b="1" i="1" dirty="0">
                <a:solidFill>
                  <a:srgbClr val="3333FF"/>
                </a:solidFill>
              </a:rPr>
              <a:t>:</a:t>
            </a:r>
            <a:endParaRPr lang="ru-RU" sz="18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AB5E65-2AB8-4C15-B14C-D683477A320E}"/>
              </a:ext>
            </a:extLst>
          </p:cNvPr>
          <p:cNvSpPr/>
          <p:nvPr/>
        </p:nvSpPr>
        <p:spPr>
          <a:xfrm>
            <a:off x="651072" y="1340768"/>
            <a:ext cx="39976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Renormalizability -- </a:t>
            </a:r>
            <a:r>
              <a:rPr lang="en-US" sz="1600" i="1" dirty="0">
                <a:solidFill>
                  <a:srgbClr val="FF0000"/>
                </a:solidFill>
              </a:rPr>
              <a:t>projectable HG </a:t>
            </a:r>
            <a:r>
              <a:rPr lang="en-US" sz="1600" i="1" dirty="0">
                <a:solidFill>
                  <a:srgbClr val="3333FF"/>
                </a:solidFill>
              </a:rPr>
              <a:t>is </a:t>
            </a:r>
          </a:p>
          <a:p>
            <a:r>
              <a:rPr lang="en-US" sz="1600" i="1" dirty="0">
                <a:solidFill>
                  <a:srgbClr val="3333FF"/>
                </a:solidFill>
              </a:rPr>
              <a:t>renormalizable in any d 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(</a:t>
            </a:r>
            <a:r>
              <a:rPr lang="en-US" sz="1600" i="1" dirty="0" err="1">
                <a:solidFill>
                  <a:srgbClr val="FF0000"/>
                </a:solidFill>
              </a:rPr>
              <a:t>nonprojectable</a:t>
            </a:r>
            <a:r>
              <a:rPr lang="en-US" sz="1600" i="1" dirty="0">
                <a:solidFill>
                  <a:srgbClr val="FF0000"/>
                </a:solidFill>
              </a:rPr>
              <a:t>?)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E87AC2-C7E7-4664-99BA-62E6F892481A}"/>
              </a:ext>
            </a:extLst>
          </p:cNvPr>
          <p:cNvSpPr/>
          <p:nvPr/>
        </p:nvSpPr>
        <p:spPr>
          <a:xfrm>
            <a:off x="688317" y="2327848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Gauge invariance of </a:t>
            </a:r>
            <a:r>
              <a:rPr lang="en-US" sz="1600" i="1" dirty="0" err="1">
                <a:solidFill>
                  <a:srgbClr val="3333FF"/>
                </a:solidFill>
              </a:rPr>
              <a:t>counterterms</a:t>
            </a:r>
            <a:r>
              <a:rPr lang="en-US" sz="1600" i="1" dirty="0">
                <a:solidFill>
                  <a:srgbClr val="3333FF"/>
                </a:solidFill>
              </a:rPr>
              <a:t>: preserving BRST structure of renormalization</a:t>
            </a:r>
            <a:endParaRPr lang="ru-RU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6454E-8FA4-486C-80B2-532A70D70168}"/>
              </a:ext>
            </a:extLst>
          </p:cNvPr>
          <p:cNvSpPr txBox="1"/>
          <p:nvPr/>
        </p:nvSpPr>
        <p:spPr>
          <a:xfrm>
            <a:off x="5728877" y="1344932"/>
            <a:ext cx="2088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3333FF"/>
                </a:solidFill>
              </a:rPr>
              <a:t>D. Blas, M. Herrero-</a:t>
            </a:r>
            <a:r>
              <a:rPr lang="en-US" sz="1200" i="1" dirty="0" err="1">
                <a:solidFill>
                  <a:srgbClr val="3333FF"/>
                </a:solidFill>
              </a:rPr>
              <a:t>Valea</a:t>
            </a:r>
            <a:r>
              <a:rPr lang="en-US" sz="1200" i="1" dirty="0">
                <a:solidFill>
                  <a:srgbClr val="3333FF"/>
                </a:solidFill>
              </a:rPr>
              <a:t>, </a:t>
            </a:r>
          </a:p>
          <a:p>
            <a:r>
              <a:rPr lang="en-US" sz="1200" i="1" dirty="0">
                <a:solidFill>
                  <a:srgbClr val="3333FF"/>
                </a:solidFill>
              </a:rPr>
              <a:t>S. </a:t>
            </a:r>
            <a:r>
              <a:rPr lang="en-US" sz="1200" i="1" dirty="0" err="1">
                <a:solidFill>
                  <a:srgbClr val="3333FF"/>
                </a:solidFill>
              </a:rPr>
              <a:t>Sibiryakov</a:t>
            </a:r>
            <a:r>
              <a:rPr lang="en-US" sz="1200" i="1" dirty="0">
                <a:solidFill>
                  <a:srgbClr val="3333FF"/>
                </a:solidFill>
              </a:rPr>
              <a:t> C. &amp; A.B., </a:t>
            </a:r>
          </a:p>
          <a:p>
            <a:r>
              <a:rPr lang="en-US" sz="1200" i="1" dirty="0">
                <a:solidFill>
                  <a:srgbClr val="3333FF"/>
                </a:solidFill>
              </a:rPr>
              <a:t>PRD 93, 064022 (2016), </a:t>
            </a:r>
          </a:p>
          <a:p>
            <a:r>
              <a:rPr lang="en-US" sz="1200" i="1" dirty="0">
                <a:solidFill>
                  <a:srgbClr val="3333FF"/>
                </a:solidFill>
              </a:rPr>
              <a:t>arXiv:1512.02250</a:t>
            </a:r>
            <a:endParaRPr lang="ru-RU" sz="12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99BF2-206E-4EDE-8294-88E5ED1EC5F5}"/>
              </a:ext>
            </a:extLst>
          </p:cNvPr>
          <p:cNvSpPr txBox="1"/>
          <p:nvPr/>
        </p:nvSpPr>
        <p:spPr>
          <a:xfrm>
            <a:off x="5715366" y="2351817"/>
            <a:ext cx="2790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3333FF"/>
                </a:solidFill>
              </a:rPr>
              <a:t>D. Blas, M. Herrero-</a:t>
            </a:r>
            <a:r>
              <a:rPr lang="en-US" sz="1200" i="1" dirty="0" err="1">
                <a:solidFill>
                  <a:srgbClr val="3333FF"/>
                </a:solidFill>
              </a:rPr>
              <a:t>Valea</a:t>
            </a:r>
            <a:r>
              <a:rPr lang="en-US" sz="1200" i="1" dirty="0">
                <a:solidFill>
                  <a:srgbClr val="3333FF"/>
                </a:solidFill>
              </a:rPr>
              <a:t>, </a:t>
            </a:r>
          </a:p>
          <a:p>
            <a:r>
              <a:rPr lang="en-US" sz="1200" i="1" dirty="0">
                <a:solidFill>
                  <a:srgbClr val="3333FF"/>
                </a:solidFill>
              </a:rPr>
              <a:t>S. </a:t>
            </a:r>
            <a:r>
              <a:rPr lang="en-US" sz="1200" i="1" dirty="0" err="1">
                <a:solidFill>
                  <a:srgbClr val="3333FF"/>
                </a:solidFill>
              </a:rPr>
              <a:t>Sibiryakov</a:t>
            </a:r>
            <a:r>
              <a:rPr lang="en-US" sz="1200" i="1" dirty="0">
                <a:solidFill>
                  <a:srgbClr val="3333FF"/>
                </a:solidFill>
              </a:rPr>
              <a:t> C. </a:t>
            </a:r>
            <a:r>
              <a:rPr lang="en-US" sz="1200" i="1" dirty="0" err="1">
                <a:solidFill>
                  <a:srgbClr val="3333FF"/>
                </a:solidFill>
              </a:rPr>
              <a:t>Steinwachs</a:t>
            </a:r>
            <a:r>
              <a:rPr lang="en-US" sz="1200" i="1" dirty="0">
                <a:solidFill>
                  <a:srgbClr val="3333FF"/>
                </a:solidFill>
              </a:rPr>
              <a:t>  &amp; A.B., </a:t>
            </a:r>
          </a:p>
          <a:p>
            <a:r>
              <a:rPr lang="en-US" sz="1200" i="1" dirty="0">
                <a:solidFill>
                  <a:srgbClr val="3333FF"/>
                </a:solidFill>
              </a:rPr>
              <a:t>JHEP07(2018)035, arXiv:1705.03480</a:t>
            </a:r>
            <a:r>
              <a:rPr lang="en-US" sz="1200" dirty="0">
                <a:solidFill>
                  <a:srgbClr val="3333FF"/>
                </a:solidFill>
              </a:rPr>
              <a:t>,</a:t>
            </a:r>
            <a:endParaRPr lang="ru-RU" sz="12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9E2A4E4-95F5-4C54-BD1E-DE7532ACFA0A}"/>
              </a:ext>
            </a:extLst>
          </p:cNvPr>
          <p:cNvSpPr/>
          <p:nvPr/>
        </p:nvSpPr>
        <p:spPr>
          <a:xfrm>
            <a:off x="651072" y="3289213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Asymptotic freedom of (2+1)-dimensional</a:t>
            </a:r>
          </a:p>
          <a:p>
            <a:r>
              <a:rPr lang="en-US" sz="1600" i="1" dirty="0">
                <a:solidFill>
                  <a:srgbClr val="3333FF"/>
                </a:solidFill>
              </a:rPr>
              <a:t>model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BE8D3DE-E238-477A-AFDC-B4B0754DA9B9}"/>
              </a:ext>
            </a:extLst>
          </p:cNvPr>
          <p:cNvSpPr/>
          <p:nvPr/>
        </p:nvSpPr>
        <p:spPr>
          <a:xfrm>
            <a:off x="688317" y="4152624"/>
            <a:ext cx="4464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Beta-functions of (3+1)-dimensional model</a:t>
            </a:r>
            <a:endParaRPr lang="ru-RU" sz="16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44824D-223C-436D-A25A-E6D81BF89869}"/>
              </a:ext>
            </a:extLst>
          </p:cNvPr>
          <p:cNvSpPr/>
          <p:nvPr/>
        </p:nvSpPr>
        <p:spPr>
          <a:xfrm>
            <a:off x="688317" y="4909943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33FF"/>
                </a:solidFill>
              </a:rPr>
              <a:t>RG flows of (3+1)-dimensional model and asymptotic freedom</a:t>
            </a:r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18227F-8932-4233-B13B-C28844603ECE}"/>
              </a:ext>
            </a:extLst>
          </p:cNvPr>
          <p:cNvSpPr txBox="1"/>
          <p:nvPr/>
        </p:nvSpPr>
        <p:spPr>
          <a:xfrm>
            <a:off x="5715366" y="4057234"/>
            <a:ext cx="2304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rgbClr val="3333FF"/>
                </a:solidFill>
              </a:rPr>
              <a:t>A.Kurov</a:t>
            </a:r>
            <a:r>
              <a:rPr lang="en-US" sz="1200" i="1" dirty="0">
                <a:solidFill>
                  <a:srgbClr val="3333FF"/>
                </a:solidFill>
              </a:rPr>
              <a:t>, </a:t>
            </a:r>
            <a:r>
              <a:rPr lang="en-US" sz="1200" i="1" dirty="0" err="1">
                <a:solidFill>
                  <a:srgbClr val="3333FF"/>
                </a:solidFill>
              </a:rPr>
              <a:t>S.Sibiryakov</a:t>
            </a:r>
            <a:r>
              <a:rPr lang="en-US" sz="1200" i="1" dirty="0">
                <a:solidFill>
                  <a:srgbClr val="3333FF"/>
                </a:solidFill>
              </a:rPr>
              <a:t> &amp; A.B., </a:t>
            </a:r>
            <a:endParaRPr lang="it-IT" sz="1200" i="1" dirty="0">
              <a:solidFill>
                <a:srgbClr val="3333FF"/>
              </a:solidFill>
            </a:endParaRPr>
          </a:p>
          <a:p>
            <a:r>
              <a:rPr lang="it-IT" sz="1200" i="1" dirty="0">
                <a:solidFill>
                  <a:srgbClr val="3333FF"/>
                </a:solidFill>
              </a:rPr>
              <a:t>PRD 105 (2022) 4, 044009</a:t>
            </a:r>
          </a:p>
          <a:p>
            <a:r>
              <a:rPr lang="it-IT" sz="1200" i="1" dirty="0">
                <a:solidFill>
                  <a:srgbClr val="3333FF"/>
                </a:solidFill>
              </a:rPr>
              <a:t> arXiv:</a:t>
            </a:r>
            <a:r>
              <a:rPr lang="it-IT" sz="1200" i="1" dirty="0"/>
              <a:t> </a:t>
            </a:r>
            <a:r>
              <a:rPr lang="it-IT" sz="1200" i="1" dirty="0">
                <a:hlinkClick r:id="rId2"/>
              </a:rPr>
              <a:t>2110.14688</a:t>
            </a:r>
            <a:r>
              <a:rPr lang="it-IT" sz="1200" i="1" dirty="0"/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EC3C57-CA14-418F-8CC1-CCE6930CA9A5}"/>
              </a:ext>
            </a:extLst>
          </p:cNvPr>
          <p:cNvSpPr txBox="1"/>
          <p:nvPr/>
        </p:nvSpPr>
        <p:spPr>
          <a:xfrm>
            <a:off x="5715366" y="3204525"/>
            <a:ext cx="31453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3333FF"/>
                </a:solidFill>
              </a:rPr>
              <a:t>D. Blas, M. Herrero-</a:t>
            </a:r>
            <a:r>
              <a:rPr lang="en-US" sz="1200" i="1" dirty="0" err="1">
                <a:solidFill>
                  <a:srgbClr val="3333FF"/>
                </a:solidFill>
              </a:rPr>
              <a:t>Valea</a:t>
            </a:r>
            <a:r>
              <a:rPr lang="en-US" sz="1200" i="1" dirty="0">
                <a:solidFill>
                  <a:srgbClr val="3333FF"/>
                </a:solidFill>
              </a:rPr>
              <a:t>, </a:t>
            </a:r>
          </a:p>
          <a:p>
            <a:r>
              <a:rPr lang="en-US" sz="1200" i="1" dirty="0">
                <a:solidFill>
                  <a:srgbClr val="3333FF"/>
                </a:solidFill>
              </a:rPr>
              <a:t>S. </a:t>
            </a:r>
            <a:r>
              <a:rPr lang="en-US" sz="1200" i="1" dirty="0" err="1">
                <a:solidFill>
                  <a:srgbClr val="3333FF"/>
                </a:solidFill>
              </a:rPr>
              <a:t>Sibiryakov</a:t>
            </a:r>
            <a:r>
              <a:rPr lang="en-US" sz="1200" i="1" dirty="0">
                <a:solidFill>
                  <a:srgbClr val="3333FF"/>
                </a:solidFill>
              </a:rPr>
              <a:t> C. </a:t>
            </a:r>
            <a:r>
              <a:rPr lang="en-US" sz="1200" i="1" dirty="0" err="1">
                <a:solidFill>
                  <a:srgbClr val="3333FF"/>
                </a:solidFill>
              </a:rPr>
              <a:t>Steinwachs</a:t>
            </a:r>
            <a:r>
              <a:rPr lang="en-US" sz="1200" i="1" dirty="0">
                <a:solidFill>
                  <a:srgbClr val="3333FF"/>
                </a:solidFill>
              </a:rPr>
              <a:t>  &amp; A.B., </a:t>
            </a:r>
          </a:p>
          <a:p>
            <a:r>
              <a:rPr lang="en-US" sz="1200" dirty="0">
                <a:solidFill>
                  <a:srgbClr val="3333FF"/>
                </a:solidFill>
              </a:rPr>
              <a:t>PRL 119, 211301 (2017), arXiv:1706.06809</a:t>
            </a:r>
            <a:endParaRPr lang="ru-RU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DE84C8-565F-4780-9772-FF4345027935}"/>
              </a:ext>
            </a:extLst>
          </p:cNvPr>
          <p:cNvSpPr txBox="1"/>
          <p:nvPr/>
        </p:nvSpPr>
        <p:spPr>
          <a:xfrm>
            <a:off x="5738605" y="4909943"/>
            <a:ext cx="2304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rgbClr val="3333FF"/>
                </a:solidFill>
              </a:rPr>
              <a:t>A.Kurov</a:t>
            </a:r>
            <a:r>
              <a:rPr lang="en-US" sz="1200" i="1" dirty="0">
                <a:solidFill>
                  <a:srgbClr val="3333FF"/>
                </a:solidFill>
              </a:rPr>
              <a:t>, </a:t>
            </a:r>
            <a:r>
              <a:rPr lang="en-US" sz="1200" i="1" dirty="0" err="1">
                <a:solidFill>
                  <a:srgbClr val="3333FF"/>
                </a:solidFill>
              </a:rPr>
              <a:t>S.Sibiryakov</a:t>
            </a:r>
            <a:r>
              <a:rPr lang="en-US" sz="1200" i="1" dirty="0">
                <a:solidFill>
                  <a:srgbClr val="3333FF"/>
                </a:solidFill>
              </a:rPr>
              <a:t> &amp; A.B.</a:t>
            </a:r>
          </a:p>
          <a:p>
            <a:r>
              <a:rPr lang="de-DE" sz="1200" i="1" dirty="0">
                <a:solidFill>
                  <a:srgbClr val="3333FF"/>
                </a:solidFill>
              </a:rPr>
              <a:t>PRD 108 (2023) 12, L121503,</a:t>
            </a:r>
          </a:p>
          <a:p>
            <a:r>
              <a:rPr lang="de-DE" sz="1200" i="1" dirty="0">
                <a:solidFill>
                  <a:srgbClr val="3333FF"/>
                </a:solidFill>
              </a:rPr>
              <a:t>arXiv:2310.07841</a:t>
            </a:r>
            <a:endParaRPr lang="ru-RU" sz="1200" i="1" dirty="0">
              <a:solidFill>
                <a:srgbClr val="3333FF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FA2129F-A215-4F31-9DB7-0226BAF8D3D9}"/>
              </a:ext>
            </a:extLst>
          </p:cNvPr>
          <p:cNvSpPr/>
          <p:nvPr/>
        </p:nvSpPr>
        <p:spPr>
          <a:xfrm>
            <a:off x="557811" y="3068706"/>
            <a:ext cx="8195401" cy="2674644"/>
          </a:xfrm>
          <a:prstGeom prst="rect">
            <a:avLst/>
          </a:prstGeom>
          <a:solidFill>
            <a:srgbClr val="00FFFF">
              <a:alpha val="6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1575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&#10;\pagestyle{empty}&#10;\usepackage{amsfonts}&#10;\usepackage{amssymb}&#10;%\usepackage{amsfonts}&#10;\usepackage{amsmath}&#10;&#10;\mathchardef\SGamma=&quot;7100&#10;\newcommand{\fatg}[1]{\mbox{\boldmath $#1$}}&#10;\arraycolsep=0mm&#10;&#10;\usepackage{amsfonts}&#10;\usepackage{color}&#10;\usepackage{amssymb}&#10;%\usepackage{amsfonts}&#10;\usepackage{amsmath}&#10;\usepackage{epsfig}&#10;&#10;&#10;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256"/>
  <p:tag name="DEFAULTBLEND" val="False"/>
  <p:tag name="DEFAULTTRANSPARENT" val="False"/>
  <p:tag name="DEFAULTWORKAROUNDTRANSPARENCYBUG" val="False"/>
  <p:tag name="DEFAULTRESOLUTION" val="1200"/>
  <p:tag name="DEFAULTMAGNIFICATION" val="2"/>
  <p:tag name="DEFAULTFONTSIZE" val="10"/>
  <p:tag name="DEFAULTWIDTH" val="399"/>
  <p:tag name="DEFAULTHEIGHT" val="3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S=\frac{1}{2G}\int dt\,d^dx\sqrt{\gamma}N\big(K_{ij}K^{ij}-\lambda&#10;K^2-{\cal V}(\gamma)\big)\\&#10;&amp;&amp;K_{ij}=\frac1{2N}(\dot\gamma_{ij}-\nabla_iN_j-\nabla_jN_i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426"/>
  <p:tag name="PICTUREFILESIZE" val="10006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9,7225"/>
  <p:tag name="ORIGINALWIDTH" val="2134,983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$\color{red} N=2$ $\color{blue} any$ $\color{red} m\geq 0$&#10;   \end{document}&#10;"/>
  <p:tag name="IGUANATEXSIZE" val="20"/>
  <p:tag name="IGUANATEXCURSOR" val="427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 &#10;$$\varLambda^{(4)}_0=\frac{\varLambda}{16\pi G}$$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128"/>
  <p:tag name="PICTUREFILESIZE" val="2088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 &#10;$$\bf {\color{blue}\frac{(D_2)^{4-m}}{\Box_1\Box_2}}\,&#10;{\color{blue}\mathop{\underbrace{\nabla...\nabla}_{m}}}$$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146"/>
  <p:tag name="PICTUREFILESIZE" val="2033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int d^4x\,\sqrt{g}\,\lambda_2^{(m)}&#10;\left(\sqrt{-\Box_1-\Box_2}\right)\,\Re(x_1)\,&#10;\Re(x_2)\,\Big|_{\,x_1=x_2}\nonumber\\&#10;\\&#10;&amp;&amp;\qquad\quad&#10;=\int d^4x\sqrt{g}\Big(R_{\mu\nu}F_1(\Box)R^{\mu\nu}+&#10;RF_2(\Box)R\Big)\!+\!O[\,\Re^3]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538"/>
  <p:tag name="PICTUREFILESIZE" val="1462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3,1384"/>
  <p:tag name="ORIGINALWIDTH" val="6873,641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{\cal V}(\gamma)={\color{red}2\varLambda-\eta R}&#10;+\mu_1R^2+\mu_2R_{ij}R^{ij}&#10;+\nu_1R^3+\nu_2RR_{ij}R^{ij}\\&#10;&amp;&amp;\qquad\quad+\nu_3R^i_jR^j_kR^k_i&#10;+\nu_4\nabla_iR\nabla^iR+\nu_5\nabla_iR_{jk}\nabla^iR^{jk}+...&#10;\end{eqnarray*}&#10;\end{document}&#10;"/>
  <p:tag name="IGUANATEXSIZE" val="20"/>
  <p:tag name="IGUANATEXCURSOR" val="460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frac{1-\lambda}{1-3\lambda}&gt;0 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104"/>
  <p:tag name="PICTUREFILESIZE" val="138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4,1282"/>
  <p:tag name="ORIGINALWIDTH" val="6674,915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omega_{TT}^2=\eta k^2+\mu_2k^4+\nu_5k^6\;,\\&#10;\label{dispreld3s}&#10;&amp;&amp;\omega_{s}^2=\frac{1-\lambda}{1-3\lambda}\big(-\eta k^2+(8\mu_1+3\mu_2)k^4&#10;+(8\nu_4+3\nu_5)k^6\big)\end{eqnarray*}&#10;\end{document}&#10;"/>
  <p:tag name="IGUANATEXSIZE" val="20"/>
  <p:tag name="IGUANATEXCURSOR" val="421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8,219"/>
  <p:tag name="ORIGINALWIDTH" val="2796,4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 &#10;$$\color{red}\lambda=1, \eta=1, \{\nu,\mu\}=0$$&#10;   \end{document}&#10;"/>
  <p:tag name="IGUANATEXSIZE" val="20"/>
  <p:tag name="IGUANATEXCURSOR" val="433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,7297"/>
  <p:tag name="ORIGINALWIDTH" val="124,4844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 &#10;$$\color{red}\eta$$&#10;   \end{document}&#10;"/>
  <p:tag name="IGUANATEXSIZE" val="20"/>
  <p:tag name="IGUANATEXCURSOR" val="400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S=\frac{1}{2G}\int dt \,d^2x\;&#10;N\sqrt{\gamma}\;\left(K_{ij}K^{ij}-\lambda K^2+\mu R^2\right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38"/>
  <p:tag name="PICTUREFILESIZE" val="312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Gamma_{\rm 1-loop}\rightarrow \Gamma_{\rm 1-loop}+&#10;\int dt\,d^dx\, \Omega_{ij}\frac{\delta S}{\delta\gamma_{ij}}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57"/>
  <p:tag name="PICTUREFILESIZE" val="2469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lambda, \quad{\cal G}\equiv\frac{G}{\sqrt\mu}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825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S_{\rm gf}=\frac{\color{red}\sigma}{2G}\int dt\, d^2x\; &#10;\sqrt{\gamma}\;F_i\,{\cal O}^{ij}F_{i}\\&#10;&amp;&amp;F_i=\partial_t n_i+\frac{1}{2\color{red}\sigma}\,{\cal O}^{-1}_{ij}&#10;(\nabla^k h_{k}^{j}-{\lambda} \nabla^j h)\\&#10;&amp;&amp;{\cal O}^{ij}=-[\gamma_{ij}\Delta+{\color{red}\xi}\nabla_i \nabla_j]^{-1}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33"/>
  <p:tag name="PICTUREFILESIZE" val="1153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,9779"/>
  <p:tag name="ORIGINALWIDTH" val="165,7293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 &#10;$$\color{blue}\varLambda$$&#10;   \end{document}&#10;"/>
  <p:tag name="IGUANATEXSIZE" val="20"/>
  <p:tag name="IGUANATEXCURSOR" val="402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beta_{\lambda}&#10;=\frac{15-14\lambda}{64\pi}&#10;\sqrt{\frac{1-2\lambda}{1-\lambda}}\; {\cal G}\\&#10;\\&#10;&amp;&amp;\beta_{\cal G}&#10;=-\frac{(16-33\lambda +18\lambda^2)}{64\pi (1-\lambda)^2}&#10;\sqrt{\frac{1-\lambda}{1-2\lambda}}\; {\cal G}^2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69"/>
  <p:tag name="PICTUREFILESIZE" val="5543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2,7221"/>
  <p:tag name="ORIGINALWIDTH" val="367,4541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color{red}\sigma,\xi&#10;\end{eqnarray*}&#10;\end{document}&#10;"/>
  <p:tag name="IGUANATEXSIZE" val="20"/>
  <p:tag name="IGUANATEXCURSOR" val="420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{\cal G}\to\tilde{\cal G}=\frac{G}{\sqrt{1-2\lambda}}\\&#10;&amp;&amp;\beta_{\tilde {\cal G}}=-\frac{(1-2\lambda)^2}{64\pi (1-\lambda)^{3/2}}\;&#10;\tilde {\cal G}^2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0"/>
  <p:tag name="PICTUREFILESIZE" val="3264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{\cal G},\; \lambda\; \text{and}\;\;\chi = (u_s,v_1,v_2,v_3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69"/>
  <p:tag name="PICTUREFILESIZE" val="2776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S=\frac{1}{2G}\int dt\,d^dx\sqrt{\gamma}\big(K_{ij}K^{ij}-\lambda&#10;K^2-{\cal V}(\gamma)\big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408"/>
  <p:tag name="PICTUREFILESIZE" val="5682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{\cal V}(\gamma)=\nu_1R^3+\nu_2RR_{ij}R^{ij}+\nu_3R^i_jR^j_kR^k_i&#10;+\nu_4\nabla_iR\nabla^iR+\nu_5\nabla_iR_{jk}\nabla^iR^{jk}+...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718"/>
  <p:tag name="PICTUREFILESIZE" val="8146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&#10;\textwidth 250mm&#10;\usepackage{amsfonts}&#10;\usepackage{amssymb}&#10;%\usepackage{amsfonts}&#10;\usepackage{amsmath}&#10;&#10;\mathchardef\SGamma=&quot;7100&#10;\newcommand{\fatg}[1]{\mbox{\boldmath $#1$}}&#10;\arraycolsep=0mm&#10;&#10;\usepackage{amsfonts}&#10;\usepackage{color}&#10;\usepackage{amssymb}&#10;%\usepackage{amsfonts}&#10;\usepackage{amsmath}&#10;\usepackage{epsfig}&#10;&#10;&#10;&#10;\begin{document}&#10; \begin{eqnarray*}&#10;&amp;&amp;\beta_G, \quad\beta_\lambda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82"/>
  <p:tag name="PICTUREFILESIZE" val="999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lambda(\alpha)=&#10;\frac{9+7\sqrt\alpha-2\alpha&#10;+2\sqrt{10(\alpha+\alpha^{3/2})}}{3(3+\sqrt\alpha-2\alpha)}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402"/>
  <p:tag name="PICTUREFILESIZE" val="6677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&#10;\textwidth 250mm&#10;\usepackage{amsfonts}&#10;\usepackage{amssymb}&#10;%\usepackage{amsfonts}&#10;\usepackage{amsmath}&#10;&#10;\mathchardef\SGamma=&quot;7100&#10;\newcommand{\fatg}[1]{\mbox{\boldmath $#1$}}&#10;\arraycolsep=0mm&#10;&#10;\usepackage{amsfonts}&#10;\usepackage{color}&#10;\usepackage{amssymb}&#10;%\usepackage{amsfonts}&#10;\usepackage{amsmath}&#10;\usepackage{epsfig}&#10;&#10;&#10;&#10;\begin{document}&#10; \begin{eqnarray*}&#10;\alpha\equiv\frac1{\nu_5}&#10;\frac{(1-\lambda)(8\nu_4+3\nu_5)}{1-3\lambda}&#10; 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51"/>
  <p:tag name="PICTUREFILESIZE" val="3610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9,1826"/>
  <p:tag name="ORIGINALWIDTH" val="6179,978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varGamma_{\rm one-loop}=\frac12{\rm Tr}_{4}\ln\hat F(\nabla)&#10;=-\frac12\int_0^\infty\frac{ds}s\,{\rm Tr}_{4}\,e^{-s\hat F(\nabla)}&#10;\end{eqnarray*}&#10;\end{document}&#10;"/>
  <p:tag name="IGUANATEXSIZE" val="20"/>
  <p:tag name="IGUANATEXCURSOR" val="51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x^i\to\lambda^{-1}x^i,&#10;    \quad t\to \lambda^{-z}t, \quad&#10;    N^i\to\lambda^{z-1}N^i,\quad&#10;    \gamma_{ij}\to\gamma_{ij},  \label{scaleinvariance}\\&#10;    &amp;&amp;[x]=-1,\,\,\, [t]=-z,\,\,\,&#10;    [N^i]=z-1,\,\,\, [\gamma_{ij}]=0,\,\,\,\quad [K_{ij}]=z.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564"/>
  <p:tag name="PICTUREFILESIZE" val="9518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hat{a}_0\,\big|_{\,y=x}=\hat 1,\quad&#10;\hat{a}_1\,\big|_{\,y=x}=\hat P,\\&#10;&amp;&amp;\hat{a}_2\,\big|_{\,y=x}=&#10; \frac1{180}\,(R_{\alpha\beta\gamma\delta}^2&#10; -R_{\mu\nu} ^2+\Box R)\,\hat{1}&#10; +\frac1{12}\hat{\mbox{\boldmath$R$}}_{\mu\nu}^2&#10; +\frac12\hat{P}^2+\frac16\Box\hat{P}, ...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624"/>
  <p:tag name="PICTUREFILESIZE" val="11520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varGamma^{\rm div}_{\rm one-loop}=&#10;-\frac{1}{32\pi ^2\varepsilon}\,\int&#10;    dx\,g^{1/2}{\rm tr}\, \hat a_{2}(x,x), \quad \varepsilon=2-\frac{d}2\to 0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563"/>
  <p:tag name="PICTUREFILESIZE" val="6596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hat F(\nabla)=F^A_{\;B}(\nabla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151"/>
  <p:tag name="PICTUREFILESIZE" val="1961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varphi=\varphi^A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101"/>
  <p:tag name="PICTUREFILESIZE" val="1286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hat F(\nabla)=\Box+\hat P-&#10;    \frac{\hat 1}6\,R, \qquad&#10;    \Box=g^{\mu\nu}\nabla_\mu\nabla_\nu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96"/>
  <p:tag name="PICTUREFILESIZE" val="4256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e^{-s\hat F(\nabla)}\delta(x,y)=\frac{{\cal D}^{1/2}(x,y)}{(4\pi&#10;      s)^{d/2}}\,g^{1/2}(y)\,e^{-\frac{\sigma(x,y)}{2s}}&#10;    \sum\limits_{n=0}^\infty \,s^n\,&#10;    \hat a_n(x,y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560"/>
  <p:tag name="PICTUREFILESIZE" val="946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,2115"/>
  <p:tag name="ORIGINALWIDTH" val="2674,916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hat F(\nabla)=-\hat 1\, \partial^2_\tau&#10;+\hat{\mathbb{F}}(\nabla)&#10;\end{eqnarray*}&#10;\end{document}&#10;"/>
  <p:tag name="IGUANATEXSIZE" val="20"/>
  <p:tag name="IGUANATEXCURSOR" val="474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15,9355"/>
  <p:tag name="ORIGINALWIDTH" val="5078,365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hat{\mathbb{F}}=&#10;\Big\{\mathbb{F}^{\;\;kl}_{ij},&#10;\mathbb{F}^{k}_{\;i}\Big\}\sim \nabla^6+R\nabla^4+R^2\nabla^2+R^3&#10;\end{eqnarray*}&#10;\end{document}&#10;"/>
  <p:tag name="IGUANATEXSIZE" val="20"/>
  <p:tag name="IGUANATEXCURSOR" val="524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mathbb{F}^i_{~j}(\nabla)&amp; =&amp;-\frac1{2\sigma}\delta^i_j\Delta^3&#10;-\frac1{2\sigma}\Delta^2\nabla_j\nabla^i&#10;-\frac{\xi}{2\sigma}\nabla^i\Delta\nabla^k\nabla_j\nabla_k\\&#10;&amp;&amp;-\frac{\xi}{2\sigma}\nabla^i\Delta\nabla_j\Delta&#10; +\frac{\lambda}{\sigma}\Delta^2\nabla^i\nabla_j&#10; + \frac{\lambda\xi}{\sigma}\nabla^i\Delta^2\nabla_j, \quad&#10;\Delta=\gamma^{ij}\nabla_i\nabla_j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643"/>
  <p:tag name="PICTUREFILESIZE" val="13610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2,7221"/>
  <p:tag name="ORIGINALWIDTH" val="367,4541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color{red}\sigma,\xi&#10;\end{eqnarray*}&#10;\end{document}&#10;"/>
  <p:tag name="IGUANATEXSIZE" val="20"/>
  <p:tag name="IGUANATEXCURSOR" val="420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4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x^i\mapsto\tilde x^i({\bf x},t)~,~~t\mapsto \tilde t(t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25"/>
  <p:tag name="PICTUREFILESIZE" val="2280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2,2085"/>
  <p:tag name="ORIGINALWIDTH" val="4347,957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varphi(x)=h_{ij}(x), n^i(x)\;\;+\;\;FP\;\;ghosts &#10;\end{eqnarray*}&#10;\end{document}&#10;"/>
  <p:tag name="IGUANATEXSIZE" val="20"/>
  <p:tag name="IGUANATEXCURSOR" val="452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2,7147"/>
  <p:tag name="ORIGINALWIDTH" val="680,9149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4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gamma_{ij}({\bf x})&#10;\end{eqnarray*}&#10;\end{document}&#10;"/>
  <p:tag name="IGUANATEXSIZE" val="20"/>
  <p:tag name="IGUANATEXCURSOR" val="409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{\rm  Tr}\,\ln\big(\Box^N+P(\nabla)\big)&amp;=&amp;N\,{\rm Tr}\,\ln\Box+{\rm&#10;  Tr}\,\ln\Big(1+P(\nabla)\frac1{\Box^N}\Big)\\&#10;&amp;=&amp;N\,{\rm Tr}\,\ln\Box+{\rm&#10;  Tr}\,P(\nabla)\frac1{\Box^N}+\cdots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528"/>
  <p:tag name="PICTUREFILESIZE" val="10659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varGamma^{\rm div}=\sum\limits_{m,n}&#10;\int d^4x\,{\cal R}^{\mu_1...\mu_m}_n&#10;\nabla_{\mu_1}...\nabla_{\mu_m}&#10;    \frac{\hat 1}{\Box^n}\delta(x,y)\,\Big|_{\,y=x}^{\,\rm div}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475"/>
  <p:tag name="PICTUREFILESIZE" val="7456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2,171"/>
  <p:tag name="ORIGINALWIDTH" val="7460,067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nabla...\nabla\frac{\hat 1}{\Box^n}\,\delta(x,y)\,&#10;\Big|_{\,y=x}^{\,\rm div} =\frac{(-1)^n}{\varGamma(n)}&#10;\nabla...\nabla\int_0^\infty ds\,s^{n-1}\,e^{s\Box}\,\hat\delta(x,y)\,&#10;    \Big|_{\,y=x}^{\,\rm div}&#10;\end{eqnarray*}&#10;\end{document}&#10;"/>
  <p:tag name="IGUANATEXSIZE" val="20"/>
  <p:tag name="IGUANATEXCURSOR" val="553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9,1826"/>
  <p:tag name="ORIGINALWIDTH" val="7229,846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{\rm Tr}_{\color{red}4}\ln(-\partial^2_\tau+\mathbb{F})=&#10;-\int_0^\infty\frac{ds}{s}\,&#10;{\rm Tr}_{\color{red}4} e^{-s(-\partial^2_\tau+\mathbb{F})}=&#10;-\int d\tau\;  {\rm Tr}_{\color{red}3}\sqrt{{\mathbb{F}}}&#10;\end{eqnarray*}&#10;\end{document}&#10;"/>
  <p:tag name="IGUANATEXSIZE" val="20"/>
  <p:tag name="IGUANATEXCURSOR" val="556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mathbb{F}=\sum_{a=0}^6 {\cal R}_{(a)}\!&#10;    \sum_{6\geq 2k\geq a}\alpha_{a,k}\nabla_{1}...\nabla_{2k-a}&#10;    (-\Delta)^{3-k},\quad&#10;    {\cal R}_{(a)}=O\Big(\,\frac1{l^a}\,\Big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606"/>
  <p:tag name="PICTUREFILESIZE" val="8586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sqrt{\mathbb{F}}&#10;    =\sum\limits_{a=0}^\infty&#10;    {\cal R}_{(a)}\sum\limits_{k\geq a/2}^{K_a}\tilde\alpha_{a,k}&#10;    \nabla_{1}...\nabla_{2k-a}&#10;    \frac1{(-\Delta)^{k-3/2}}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458"/>
  <p:tag name="PICTUREFILESIZE" val="7376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{\rm Tr}_3\sqrt{\mathbb{F}}\,\Big|^{\,\rm div}&#10;    =\sum\limits_{a=2}^6\sum\limits_k\,&#10;\tilde\alpha_{a,k}&#10;\int d^3x\,&#10;    {\cal R}_{(a)}({\bf x})&#10;    \nabla_{1}...\nabla_{2k-a}&#10;    \frac1{(-\Delta)^{k-3/2}}\delta({\bf x},{\bf x}')\,\Big|_{\,{\bf&#10;        x}={\bf x}'}^{\rm div}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718"/>
  <p:tag name="PICTUREFILESIZE" val="10613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    {\cal R}_{(a)}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42"/>
  <p:tag name="PICTUREFILESIZE" val="76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K_{ij}=\frac1{2N}(\dot\gamma_{ij}-\nabla_iN_j-\nabla_jN_i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89"/>
  <p:tag name="PICTUREFILESIZE" val="3613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S=\frac{1}{2G}\int dt\,d^dx\sqrt{\gamma}N\big(K_{ij}K^{ij}-\lambda&#10;K^2-{\cal V}(\gamma)\big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426"/>
  <p:tag name="PICTUREFILESIZE" val="5951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{\cal V}(\gamma)=\nu_1R^3+\nu_2RR_{ij}R^{ij}+\nu_3R^i_jR^j_kR^k_i&#10;+\nu_4\nabla_iR\nabla^iR+\nu_5\nabla_iR_{jk}\nabla^iR^{jk}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673"/>
  <p:tag name="PICTUREFILESIZE" val="7890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{\cal G} = \frac{G}{\sqrt{\nu_5}},\quad \lambda,&#10;\quad u_s=&#10;\sqrt{\frac{(1-\lambda)(8\nu_4+3\nu_5)}{(1-3\lambda)\nu_5}},&#10;\quad v_a = \frac{\nu_a}{\nu_5}, \quad   a=1,2,3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663"/>
  <p:tag name="PICTUREFILESIZE" val="8370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beta_{\cal G}  = \frac{ {\cal G}^2}{26880\pi^2(1-\lambda)^2(1-3\lambda)^2&#10;    (1+u_s)^3 u_s^3} \sum\limits_{n=0}^7 u_s^n\, {\cal P}^{\cal&#10;    G}_n[\l,v_1,v_2,v_3]                    \label{beta_calG} \\&#10;&amp;&amp;\beta_\lambda=&#10;    \frac{\cal G}{120\pi^2(1-\lambda)(1+u_s)u_s}\,\big[27(1-\lambda)^2&#10;    +3u_s(11-3\lambda)(1-\lambda)&#10;    -2u_s^2(1-3\lambda)^2\big]\\&#10;    &amp;&amp;\beta_\chi  = \frac{  A_\chi\, {\cal G}}{26880\pi^2(1-\lambda)^3(1-3\lambda)^3&#10;    (1+u_s)^3 u_s^5} \sum\limits_{n=0}^9 u_s^n\, {\cal&#10;    P}^{\chi}_n[\l,v_1,v_2,v_3]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720"/>
  <p:tag name="PICTUREFILESIZE" val="28698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A_{u_s} = u_s (1-\lambda),\quad A_{v_1} = 1,\quad A_{v_2} =&#10;   A_{v_3} = 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442"/>
  <p:tag name="PICTUREFILESIZE" val="3346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${\cal P}^{\chi}_n[\l,v_1,v_2,v_3,]$ {\em\color{blue} &#10;are polynomials in} &#10;$\lambda$  {\em \color{blue}and} $v_a$,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439"/>
  <p:tag name="PICTUREFILESIZE" val="4536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{\cal G},\; \lambda\; \text{and}\;\;\chi = (u_s,v_1,v_2,v_3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69"/>
  <p:tag name="PICTUREFILESIZE" val="2776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{\cal P}^{v_1}_5&amp; =&amp;-2(1 - \lambda)^2(1-3\lambda) \Bigl\{ 168 v_2^3 (51 \lambda ^3-149 \lambda ^2+125 \lambda -27 )  -108 v_3^3 (9 \lambda ^3+9 \lambda^2\notag\\&#10;&amp;&amp;-25 \lambda +7 )   -4 v_2^2  (1-\lambda )   \bigl[ 18 v_3 (117 \lambda ^2-366 \lambda +109 )   -284 \lambda ^2-7265 \lambda+5425 \bigr]\notag\\&#10;&amp;&amp;+40320 v_1^2 (1-\lambda )^2 (\lambda +1) -9 v_3^2 (3467 \lambda ^3-8839 \lambda ^2+6237 \lambda -865 ) \notag\\&#10;&amp;&amp;+v_1  \bigl[ 64  v_2^2(1-\lambda)^2 (1717 \lambda -581) - 16 v_2 (1-\lambda ) \bigl( 3 v_3  (2741 \lambda ^2-3690 \lambda +949 )\notag\\&#10;&amp;&amp;+25940 \lambda ^2-40662 \lambda+12022 \bigr) +27 v_3^2 (961 \lambda ^3-2395 \lambda ^2+1835 \lambda -401 )\notag\\&#10;&amp;&amp;+6  v_3 (52267 \lambda ^3-148963 \lambda ^2+129881 \lambda -33185 ) -288353 \lambda ^3+542255 \lambda ^2\notag\\&#10;&amp;&amp;-333355 \lambda+83485 \bigr] -2  v_2  \bigl[ 162 v_3^2 (3 \lambda ^3+35 \lambda ^2-51 \lambda +13 )  + 24  v_3  (1265 \lambda ^3\notag\\&#10;&amp;&amp;-2191 \lambda ^2+691 \lambda +235 ) +30971 \lambda ^3-40323 \lambda ^2+13167 \lambda-4451 \bigr]-12  v_3  (6551 \lambda ^3\notag\\&#10;&amp;&amp;-11593 \lambda ^2+6124 \lambda -1112 ) +109519 \lambda ^3-252396 \lambda ^2+177357 \lambda -34396\Bigr\}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720"/>
  <p:tag name="PICTUREFILESIZE" val="75462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2,7221"/>
  <p:tag name="ORIGINALWIDTH" val="367,4541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color{red}\sigma,\xi&#10;\end{eqnarray*}&#10;\end{document}&#10;"/>
  <p:tag name="IGUANATEXSIZE" val="20"/>
  <p:tag name="IGUANATEXCURSOR" val="420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,7282"/>
  <p:tag name="ORIGINALWIDTH" val="131,2336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lambda\end{eqnarray*}&#10;\end{document}&#10;"/>
  <p:tag name="IGUANATEXSIZE" val="20"/>
  <p:tag name="IGUANATEXCURSOR" val="416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4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ds^2=N^2dt^2+\gamma_{ij}(dx^i+N^idt)(dx^j+N^jdt)~,~~i,j=1,\ldots,d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582"/>
  <p:tag name="PICTUREFILESIZE" val="5975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3,1571"/>
  <p:tag name="ORIGINALWIDTH" val="818,1477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{\cal G}\to 0\\&#10;&amp;&amp;{\cal G}\to \infty&#10;\end{eqnarray*}&#10;\end{document}&#10;"/>
  <p:tag name="IGUANATEXSIZE" val="20"/>
  <p:tag name="IGUANATEXCURSOR" val="426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beta_\lambda/{\cal G}=0\;,\\&#10;&amp;&amp;\beta_\chi/{\cal G}=0\;,~~~~~\chi=u_s,v_1,v_2,v_3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03"/>
  <p:tag name="PICTUREFILESIZE" val="4443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tabular}{| c | c | c | c | c | c |c |c|}&#10; \hline&#10;$\lambda$  &amp;$u_s$ &amp; $v_1$ &amp; $v_2$ &amp; $v_3$ &amp;  $\beta_{\cal G}/{\cal&#10;  G}^2$ &amp; AF?&#10; &amp;UV attractive along $\lambda$?\\ [0.5ex]&#10; \hline\hline&#10;0.1787&amp;  60.57 &amp;-928.4 &amp; -6.206 &amp; -1.711 &amp;  -0.1416 &amp; yes&amp; no \\ [0.5ex]&#10;  \cline{1-8}&#10; 0.2773 &amp; 390.6  &amp;-19.88&amp; -12.45 &amp; 2.341 &amp;  -0.2180  &amp; yes &amp; no\\ [0.5ex]&#10;  \cline{1-8}&#10;0.3288 &amp; 54533 &amp; 3.798$\times 10^8$ &amp; -48.66 &amp; 4.736 &amp;  -0.8484 &amp; yes&amp;&#10;no\\ [0.5ex]&#10;  \cline{1-8}&#10; 0.3289 &amp; 57317 &amp;-4.125$\times 10^8$ &amp; -49.17 &amp; 4.734 &amp; -0.8784 &amp;yes &amp;&#10; no\\ [0.5ex]&#10; \hline&#10;  \end{tabular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720"/>
  <p:tag name="PICTUREFILESIZE" val="39103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lambda\to \infty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64"/>
  <p:tag name="PICTUREFILESIZE" val="632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\begin{tabular}{| c | c | c | c | c | c |c |}&#10; \hline&#10;$u_s$  &amp; $v_1$ &amp; $v_2$ &amp; $v_3$ &amp;   $\beta_{\cal G}/{\cal G}^2$&amp; asymptotically free?&#10; &amp;UV attractive along $\lambda$?\\ [0.5ex]&#10;\hline\hline&#10;0.01950&amp; 0.4994 &amp; -2.498 &amp; 2.999 &amp;  -0.2004 &amp;yes&amp;no\\ [0.5ex]&#10;\cline{1-7}&#10; 0.04180 &amp; -0.01237 &amp; -0.4204 &amp; 1.321 &amp;  -1.144&amp;yes&amp;no \\ [0.5ex]&#10;  \cline{1-7}&#10;0.05530 &amp; -0.2266 &amp; 0.4136 &amp; 0.7177 &amp;  -1.079 &amp;yes&amp;no\\ [0.5ex]&#10; \cline{1-7}&#10;12.28 &amp; -215.1 &amp; -6.007 &amp; -2.210 &amp;   -0.1267 &amp;yes&amp;yes\\ [0.5ex]&#10; \cline{1-7}&#10;21.60 &amp; -17.22 &amp; -11.43 &amp; 1.855 &amp;   -0.1936 &amp;yes&amp;yes\\ [0.5ex]&#10; \cline{1-7}&#10;440.4 &amp; -13566 &amp; -2.467 &amp; 2.967 &amp;   0.05822 &amp;no&amp;yes\\ [0.5ex]&#10; \cline{1-7}&#10;571.9 &amp; -9.401 &amp; 13.50 &amp; -18.25 &amp;  -0.07454 &amp;yes&amp;yes\\ [0.5ex]&#10; \cline{1-7}&#10;950.6 &amp; -61.35 &amp; 11.86 &amp; 3.064 &amp;   0.4237 &amp;no&amp;yes\\ [0.5ex]&#10; \hline&#10;  \end{tabular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720"/>
  <p:tag name="PICTUREFILESIZE" val="62107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lambda\to \infty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64"/>
  <p:tag name="PICTUREFILESIZE" val="632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679,415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lambda\to 1&#10;\end{eqnarray*}&#10;\end{document}&#10;"/>
  <p:tag name="IGUANATEXSIZE" val="20"/>
  <p:tag name="IGUANATEXCURSOR" val="423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679,415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lambda\to 1&#10;\end{eqnarray*}&#10;\end{document}&#10;"/>
  <p:tag name="IGUANATEXSIZE" val="20"/>
  <p:tag name="IGUANATEXCURSOR" val="423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,9775"/>
  <p:tag name="ORIGINALWIDTH" val="2776,153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color{red}G\to 0\;\; in\;\;UV\;\; and\;\; IR&#10;\end{eqnarray*}&#10;   \end{document}&#10;"/>
  <p:tag name="IGUANATEXSIZE" val="20"/>
  <p:tag name="IGUANATEXCURSOR" val="420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lambda\to \infty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64"/>
  <p:tag name="PICTUREFILESIZE" val="63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2,9696"/>
  <p:tag name="ORIGINALWIDTH" val="4347,207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N(x,t)\neq {\rm const}\;\;\Rightarrow\;\;a_i=\nabla_i\ln N, ...&#10;\end{eqnarray*}&#10;\end{document}&#10;"/>
  <p:tag name="IGUANATEXSIZE" val="20"/>
  <p:tag name="IGUANATEXCURSOR" val="431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-\frac1{16\pi G}\int d^4x\, g^{1/2} R\;\;\Rightarrow\;\;&#10;-\frac1{16\pi}\int d^4x\, g^{1/2}\frac1{G(\Box)} R=&#10;-\frac1{16\pi}\int d^4x\, g^{1/2}\frac1{\color{red}G(0)} R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720"/>
  <p:tag name="PICTUREFILESIZE" val="9387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-\frac\Lambda{16\pi G}\int d^4x\, g^{1/2}\;\;\Rightarrow\;\;&#10;-\frac1{16\pi}\int d^4x\, g^{1/2}\frac{\Lambda(\Box)}{G(\Box)} {\color{red}1}=&#10;-\frac1{16\pi}\int d^4x\, g^{1/2}\frac{\color{red}\Lambda(0)}{\color{red}G(0)}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693"/>
  <p:tag name="PICTUREFILESIZE" val="9725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,9779"/>
  <p:tag name="ORIGINALWIDTH" val="165,7293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 &#10;$$\color{blue}\varLambda$$&#10;   \end{document}&#10;"/>
  <p:tag name="IGUANATEXSIZE" val="20"/>
  <p:tag name="IGUANATEXCURSOR" val="402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,9779"/>
  <p:tag name="ORIGINALWIDTH" val="165,7293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 &#10;$$\color{blue}\varLambda$$&#10;   \end{document}&#10;"/>
  <p:tag name="IGUANATEXSIZE" val="20"/>
  <p:tag name="IGUANATEXCURSOR" val="402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2,583"/>
  <p:tag name="ORIGINALWIDTH" val="10841,39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g\Rightarrow g(\mu),\quad \mu\frac{d}{d\mu} g(\mu)=&#10;\beta\big(g(\mu)\big),\\&#10;&amp;&amp;-\frac1{4g^2(\mu)}\int d^4x\, F_{\mu\nu}^2 \;\;&#10;{\color{red}\Rightarrow}\;\;&#10; -\int d^4x \,F_{\mu\nu}(x)\frac1{4g^2\big(\sqrt{-\Box}\big)}&#10; F^{\mu\nu}(x)&#10;=-\int d^4p\,\hat F_{\mu\nu}(-p)\frac1{4g^2\color{red}\big(p\big)}&#10; \hat F^{\mu\nu}(p)&#10;\end{eqnarray*}&#10;   \end{document}&#10;"/>
  <p:tag name="IGUANATEXSIZE" val="20"/>
  <p:tag name="IGUANATEXCURSOR" val="562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8,9202"/>
  <p:tag name="ORIGINALWIDTH" val="6286,464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int\frac{d^4q}{(q^4+M^2q^2)((p-q)^4+M^2(p-q)^2)}\sim&#10;\frac1{p^4}\log\frac{p^2}{M^2} &#10;\end{eqnarray*}&#10;   \end{document}&#10;"/>
  <p:tag name="IGUANATEXSIZE" val="20"/>
  <p:tag name="IGUANATEXCURSOR" val="474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4,4282"/>
  <p:tag name="ORIGINALWIDTH" val="11438,32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S\sim\int d^4x\,\sqrt{g}(-M^2\,R+R^2)\sim&#10;\int  d^4q\,h(q)(M^2 q^2+q^4)h(-q)+...\;{\color{blue}\Rightarrow\;\;&#10;propagator}\;\sim\; \frac1{M^2 q^2+q^4}&#10;\end{eqnarray*}&#10;   \end{document}&#10;"/>
  <p:tag name="IGUANATEXSIZE" val="20"/>
  <p:tag name="IGUANATEXCURSOR" val="506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,9779"/>
  <p:tag name="ORIGINALWIDTH" val="626,9216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nabla\nabla R&#10;\end{eqnarray*}&#10;   \end{document}&#10;"/>
  <p:tag name="IGUANATEXSIZE" val="20"/>
  <p:tag name="IGUANATEXCURSOR" val="423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,9779"/>
  <p:tag name="ORIGINALWIDTH" val="626,9216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nabla\nabla R&#10;\end{eqnarray*}&#10;   \end{document}&#10;"/>
  <p:tag name="IGUANATEXSIZE" val="20"/>
  <p:tag name="IGUANATEXCURSOR" val="423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4,4207"/>
  <p:tag name="ORIGINALWIDTH" val="7139,107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int d^4p\,\nabla\nabla R(p)\,\frac1{p^4}\log\frac{p^2}{M^2}\,\nabla\nabla R(-p)\,\sim\,&#10;\int d^4x\,R\,\log\left(\frac{-\Box}{M^2}\right)\,R&#10;\end{eqnarray*}&#10;   \end{document}&#10;"/>
  <p:tag name="IGUANATEXSIZE" val="20"/>
  <p:tag name="IGUANATEXCURSOR" val="512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1,4698"/>
  <p:tag name="ORIGINALWIDTH" val="2030,746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(N={\rm const}=1)&#10;\end{eqnarray*}&#10;\end{document}&#10;"/>
  <p:tag name="IGUANATEXSIZE" val="20"/>
  <p:tag name="IGUANATEXCURSOR" val="426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9,7188"/>
  <p:tag name="ORIGINALWIDTH" val="304,462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R^2\end{eqnarray*}&#10;   \end{document}&#10;"/>
  <p:tag name="IGUANATEXSIZE" val="20"/>
  <p:tag name="IGUANATEXCURSOR" val="412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I_M^{(m)}(h)\propto \mathop{\underbrace{\tilde\nabla...\tilde\nabla}_{m}} &#10;\mathop{\overbrace{h(x)...h(x)}^{M}}\equiv&#10;I_M^{(m)}(h_1,h_2,...h_M)\,\big|_{\,x_1=x_2=...x_M=x}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614"/>
  <p:tag name="PICTUREFILESIZE" val="9136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S[\,g_{\mu\nu}]=\sum\limits_{m,N}\varLambda^{(m)}_N&#10;\int d^dx\,\sqrt{g}\,\Re^{(d+m)}_N=0 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6"/>
  <p:tag name="PICTUREFILESIZE" val="6267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Re^{(m)}_N=\mathop{\underbrace{\nabla...\nabla}_{m-2N}}&#10;\mathop{\overbrace{\Re...\Re}^{N}},\label{local_Re},\quad&#10;{\rm dim}\; \Re^{(m)}_N=m 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68"/>
  <p:tag name="PICTUREFILESIZE" val="6020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g_{\mu\nu}=\tilde g_{\mu\nu}+h_{\mu\nu},\;\; \tilde R^\mu_{\;\;\;\nu\alpha\beta}=0 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81"/>
  <p:tag name="PICTUREFILESIZE" val="2983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varLambda^{(m)}_N={\color{red}\mu}^{d-m}\lambda^{(m)}_N({\color{red}\mu})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03"/>
  <p:tag name="PICTUREFILESIZE" val="2925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color{red}\lambda^{(m)}_N(\mu)=\{\lambda(\mu)\}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171"/>
  <p:tag name="PICTUREFILESIZE" val="1785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S[\,g_{\mu\nu}]=\sum\limits_{m,N}\varLambda^{(m)}_N&#10;\int d^dx\,\sqrt{g}\,\Re^{(d+m)}_N=0 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6"/>
  <p:tag name="PICTUREFILESIZE" val="6267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,9779"/>
  <p:tag name="ORIGINALWIDTH" val="165,7293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 &#10;$$\color{blue}\varLambda$$&#10;   \end{document}&#10;"/>
  <p:tag name="IGUANATEXSIZE" val="20"/>
  <p:tag name="IGUANATEXCURSOR" val="402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color{red}\mu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12"/>
  <p:tag name="PICTUREFILESIZE" val="20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2,9696"/>
  <p:tag name="ORIGINALWIDTH" val="2089,989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3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(N(x,t)\neq{\rm const})&#10;\end{eqnarray*}&#10;\end{document}&#10;"/>
  <p:tag name="IGUANATEXSIZE" val="20"/>
  <p:tag name="IGUANATEXCURSOR" val="416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varGamma[\,g_{\mu\nu}]&amp;=&amp;\sum\limits_{(m)}\mu^{d-m}\sum\limits_{M=0}^\infty&#10;\int d^dx\, \sqrt{\tilde g} \nonumber\\&#10;&amp;\times&amp;\gamma_M^{(m)}\big(\{\lambda(\mu)\},\tfrac{\tilde\nabla_1}\mu,...&#10;\tfrac{\tilde\nabla_M}\mu\big)&#10;I_M^{(m)}(h_1,...h_M)\,\big|_{\,\{x\}=x},  \label{h_action}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522"/>
  <p:tag name="PICTUREFILESIZE" val="13499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3,4271"/>
  <p:tag name="ORIGINALWIDTH" val="4627,671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mu\frac{d\varGamma}{d\mu}=0&#10; \;\to\; \mu\frac{d}{d\mu}\lambda(\mu)=\beta(\mu)&#10;\big(\{\lambda(\mu)\}\big)&#10;\end{eqnarray*}&#10;   \end{document}&#10;"/>
  <p:tag name="IGUANATEXSIZE" val="20"/>
  <p:tag name="IGUANATEXCURSOR" val="446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1,563"/>
  <p:tag name="ORIGINALWIDTH" val="6268,466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tilde D\equiv\Big(-\sum_{N=1}^\infty&#10;\tilde\Box_N\Big)^{1/2}, \quad \tilde\Box_N\equiv &#10;\tilde g^{\mu\nu}\tilde\nabla_\mu^N\tilde\nabla_\nu^N=0, \\&#10;&amp;&amp;\tilde D I_N=\tilde D_N I_N,\quad&#10;\tilde D_N\equiv\Big(-\sum_{M=1}^N&#10;\tilde\Box_M\Big)^{1/2}, \quad \tilde D_0=0.&#10;\end{eqnarray*}&#10;   \end{document}&#10;"/>
  <p:tag name="IGUANATEXSIZE" val="20"/>
  <p:tag name="IGUANATEXCURSOR" val="553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0,4274"/>
  <p:tag name="ORIGINALWIDTH" val="10120,73"/>
  <p:tag name="OUTPUTTYPE" val="PNG"/>
  <p:tag name="IGUANATEXVERSION" val="160"/>
  <p:tag name="LATEXADDIN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align*}&#10;&amp;\hspace{-0.1cm}\mu^{4-m}\gamma\big(\lambda(\mu)\,&#10;\big|\,\tfrac{\tilde\nabla_1}\mu,...&#10;\tfrac{\tilde\nabla_N}\mu\big)\,\Big|_{\,\color{red}\mu\to\tilde D_N}\;&#10;\qquad\quad(\tilde D_N)^{4-m}\gamma\big(\lambda(\tilde D_N)\,\big|\,O(1)\big)\equiv&#10;(\tilde D_N)^{4-m}{\color{red}\lambda\big(\tilde D_N\big)}&#10;\end{align*}&#10;   \end{document}&#10;"/>
  <p:tag name="IGUANATEXSIZE" val="20"/>
  <p:tag name="IGUANATEXCURSOR" val="687"/>
  <p:tag name="TRANSPARENCY" val="Fals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color{red} \mu\to \tilde D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63"/>
  <p:tag name="PICTUREFILESIZE" val="503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color{red} \tilde\nabla\to\infty, \quad \frac{\tilde\nabla}{\tilde D_N}\to O(1)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21"/>
  <p:tag name="PICTUREFILESIZE" val="1998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color{red}\bf \mu\to ?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51"/>
  <p:tag name="PICTUREFILESIZE" val="377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h_{\mu\nu}=-\frac2{\Box}R_{\mu\nu}&#10;+O[\,\Re^2],\quad&#10;\tilde\nabla_\mu=\nabla_\mu+O[\,\Re\,],\\ &#10;&amp;&amp;I_N^{(m)}(h_1,h_2,...h_N)\to&#10;\frac1{\Box_1...\Box_N}\mathop{\underbrace{\nabla...\nabla}_{m}}&#10;    \Re_1...\Re_N+O[\,\Re^{N+1}]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536"/>
  <p:tag name="PICTUREFILESIZE" val="12798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\color{red}\lambda^{(m)}_N(\mu)=\{\lambda(\mu)\}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171"/>
  <p:tag name="PICTUREFILESIZE" val="1785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pagestyle{empty}&#10;\usepackage{amsfonts}&#10;\usepackage{amssymb}&#10;%\usepackage{amsfonts}&#10;\usepackage{amsmath}&#10;\def\baselinestretch{1.2}&#10;&#10;\mathchardef\SGamma=&quot;7100&#10;\newcommand{\fatg}[1]{\mbox{\boldmath $#1$}}&#10;\arraycolsep=0mm&#10;&#10;\usepackage{amsfonts}&#10;\usepackage{color}&#10;\usepackage{amssymb}&#10;%\usepackage{amsfonts}&#10;\usepackage{amsmath}&#10;\usepackage{epsfig}&#10;\begin{document}&#10;    \begin{eqnarray*}&#10;&amp;&amp;\hspace{-0.3cm}\varGamma[\,g_{\mu\nu}]\to\int d^4x\,\sqrt{g}&#10;\sum\limits_{m,N}^\infty\!&#10;{\color{blue}\frac{(D_N)^{4-m}}{\Box_1...\Box_N}}\, &#10;{\color{red}\lambda_N^{(m)}(D_N)}&#10;{\color{blue}\mathop{\underbrace{\nabla...\nabla}_{m}}}&#10;    \Re_1...\Re_N\,\Big|_{\,\{x\}=x}&#10;\end{eqnarray*}&#10;   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611"/>
  <p:tag name="PICTUREFILESIZE" val="9515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34595</TotalTime>
  <Words>1532</Words>
  <Application>Microsoft Office PowerPoint</Application>
  <PresentationFormat>Экран (4:3)</PresentationFormat>
  <Paragraphs>272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4" baseType="lpstr">
      <vt:lpstr>Arial</vt:lpstr>
      <vt:lpstr>Calibri</vt:lpstr>
      <vt:lpstr>cmmi10</vt:lpstr>
      <vt:lpstr>DejaVu Sans Condensed</vt:lpstr>
      <vt:lpstr>Georgia</vt:lpstr>
      <vt:lpstr>Komatuna</vt:lpstr>
      <vt:lpstr>Liberation Sans</vt:lpstr>
      <vt:lpstr>Liberation Serif</vt:lpstr>
      <vt:lpstr>LM Roman 10</vt:lpstr>
      <vt:lpstr>LM Roman 7</vt:lpstr>
      <vt:lpstr>Open Sans</vt:lpstr>
      <vt:lpstr>Times New Roman</vt:lpstr>
      <vt:lpstr>VL PGothic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Lebedev Physical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there is Something rather than Nothing (from Everything): origin of the cosmological constant and dark energy</dc:title>
  <dc:creator>AOB</dc:creator>
  <cp:lastModifiedBy>Andrei Barvinsky</cp:lastModifiedBy>
  <cp:revision>1194</cp:revision>
  <dcterms:created xsi:type="dcterms:W3CDTF">2007-04-15T11:42:54Z</dcterms:created>
  <dcterms:modified xsi:type="dcterms:W3CDTF">2024-05-20T23:09:12Z</dcterms:modified>
</cp:coreProperties>
</file>