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9.png" ContentType="image/png"/>
  <Override PartName="/ppt/media/image13.png" ContentType="image/png"/>
  <Override PartName="/ppt/media/image8.png" ContentType="image/png"/>
  <Override PartName="/ppt/media/image12.png" ContentType="image/png"/>
  <Override PartName="/ppt/media/image7.png" ContentType="image/png"/>
  <Override PartName="/ppt/media/image11.png" ContentType="image/png"/>
  <Override PartName="/ppt/media/image6.png" ContentType="image/png"/>
  <Override PartName="/ppt/media/image10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3.png" ContentType="image/png"/>
  <Override PartName="/ppt/media/image22.png" ContentType="image/png"/>
  <Override PartName="/ppt/media/image21.png" ContentType="image/png"/>
  <Override PartName="/ppt/media/image19.png" ContentType="image/png"/>
  <Override PartName="/ppt/media/image20.png" ContentType="image/png"/>
  <Override PartName="/ppt/media/image18.png" ContentType="image/png"/>
  <Override PartName="/ppt/media/image17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1.png" ContentType="image/png"/>
  <Override PartName="/ppt/media/image24.png" ContentType="image/png"/>
  <Override PartName="/ppt/media/image2.png" ContentType="image/png"/>
  <Override PartName="/ppt/media/image25.png" ContentType="image/png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Click to edit the title text format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Click to edit the outline text format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Second Outline Level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Third Outline Level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Fourth Outline Level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Fifth Outline Level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Sixth Outline Level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Seventh Outline Level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Click to edit the title text format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Click to edit the outline text format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Second Outline Level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Third Outline Level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Fourth Outline Level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Fifth Outline Level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Sixth Outline Level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Seventh Outline Level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Click to edit the title text format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Click to edit the outline text format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Second Outline Level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Third Outline Level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Fourth Outline Level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Fifth Outline Level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Sixth Outline Level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Seventh Outline Level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image" Target="../media/image19.png"/><Relationship Id="rId3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image" Target="../media/image24.png"/><Relationship Id="rId3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1476360" y="428400"/>
            <a:ext cx="9983520" cy="34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Revisiting the study of extragalactic magnetic field: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A sensitive indicator, simulations and </a:t>
            </a:r>
            <a:r>
              <a:rPr b="0" i="1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Fermi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data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20651c"/>
                </a:solidFill>
                <a:latin typeface="Arial"/>
                <a:ea typeface="DejaVu Sans"/>
              </a:rPr>
              <a:t>B.Stern, I.Tkachev 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321480" y="1738440"/>
            <a:ext cx="11655360" cy="550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0f420d"/>
                </a:solidFill>
                <a:latin typeface="Arial"/>
                <a:ea typeface="DejaVu Sans"/>
              </a:rPr>
              <a:t>General idea: the field affectts abgular and temporal diatribution of GeV photons due to electtromagnetic cascade on soft extragalacttic background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f420d"/>
                </a:solidFill>
                <a:latin typeface="Arial"/>
                <a:ea typeface="DejaVu Sans"/>
              </a:rPr>
              <a:t>- Kusenko: Stacking technique, a claim of the effect.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f420d"/>
                </a:solidFill>
                <a:latin typeface="Arial"/>
                <a:ea typeface="DejaVu Sans"/>
              </a:rPr>
              <a:t>- Neronov et al. Falsifcation of that claim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f420d"/>
                </a:solidFill>
                <a:latin typeface="Arial"/>
                <a:ea typeface="DejaVu Sans"/>
              </a:rPr>
              <a:t>- Neronov et al. An upper limit from the abscebce of delayed photons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f420d"/>
                </a:solidFill>
                <a:latin typeface="Arial"/>
                <a:ea typeface="DejaVu Sans"/>
              </a:rPr>
              <a:t>- Chen et al — Revisiting Stacking method with 2.5 sigma signal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f420d"/>
                </a:solidFill>
                <a:latin typeface="Arial"/>
                <a:ea typeface="DejaVu Sans"/>
              </a:rPr>
              <a:t>-Dzhatdoev, Podlesnyi, Rubtsov . An upper limit  from GRBs(&gt; 10</a:t>
            </a:r>
            <a:r>
              <a:rPr b="0" lang="ru-RU" sz="2200" spc="-1" strike="noStrike" baseline="14000000">
                <a:solidFill>
                  <a:srgbClr val="0f420d"/>
                </a:solidFill>
                <a:latin typeface="Arial"/>
                <a:ea typeface="DejaVu Sans"/>
              </a:rPr>
              <a:t>-18</a:t>
            </a:r>
            <a:r>
              <a:rPr b="0" lang="ru-RU" sz="2200" spc="-1" strike="noStrike">
                <a:solidFill>
                  <a:srgbClr val="0f420d"/>
                </a:solidFill>
                <a:latin typeface="Arial"/>
                <a:ea typeface="DejaVu Sans"/>
              </a:rPr>
              <a:t>) 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br/>
            <a:r>
              <a:rPr b="0" lang="ru-RU" sz="2200" spc="-1" strike="noStrike">
                <a:solidFill>
                  <a:srgbClr val="0f420d"/>
                </a:solidFill>
                <a:latin typeface="Arial"/>
                <a:ea typeface="DejaVu Sans"/>
              </a:rPr>
              <a:t>- Fermi team:  An upper limit from the lack of extended halos of BL — Lacs.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</p:txBody>
      </p:sp>
      <p:sp>
        <p:nvSpPr>
          <p:cNvPr id="116" name="CustomShape 3"/>
          <p:cNvSpPr/>
          <p:nvPr/>
        </p:nvSpPr>
        <p:spPr>
          <a:xfrm>
            <a:off x="1940760" y="5691240"/>
            <a:ext cx="11655360" cy="550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17" name="CustomShape 4"/>
          <p:cNvSpPr/>
          <p:nvPr/>
        </p:nvSpPr>
        <p:spPr>
          <a:xfrm>
            <a:off x="1940760" y="5619600"/>
            <a:ext cx="11655360" cy="550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 rot="16217400">
            <a:off x="1570680" y="1434960"/>
            <a:ext cx="4034880" cy="344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Offset, degrees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192" name="" descr=""/>
          <p:cNvPicPr/>
          <p:nvPr/>
        </p:nvPicPr>
        <p:blipFill>
          <a:blip r:embed="rId1"/>
          <a:stretch/>
        </p:blipFill>
        <p:spPr>
          <a:xfrm>
            <a:off x="3710520" y="293040"/>
            <a:ext cx="7193520" cy="5394960"/>
          </a:xfrm>
          <a:prstGeom prst="rect">
            <a:avLst/>
          </a:prstGeom>
          <a:ln>
            <a:noFill/>
          </a:ln>
        </p:spPr>
      </p:pic>
      <p:sp>
        <p:nvSpPr>
          <p:cNvPr id="193" name="CustomShape 2"/>
          <p:cNvSpPr/>
          <p:nvPr/>
        </p:nvSpPr>
        <p:spPr>
          <a:xfrm>
            <a:off x="7151760" y="5632920"/>
            <a:ext cx="187992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latin typeface="Arial"/>
              </a:rPr>
              <a:t>Log H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94" name="CustomShape 3"/>
          <p:cNvSpPr/>
          <p:nvPr/>
        </p:nvSpPr>
        <p:spPr>
          <a:xfrm>
            <a:off x="8285040" y="1355040"/>
            <a:ext cx="2109960" cy="41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20651c"/>
                </a:solidFill>
                <a:latin typeface="Arial"/>
                <a:ea typeface="Arial"/>
              </a:rPr>
              <a:t>α = 3</a:t>
            </a:r>
            <a:r>
              <a:rPr b="1" lang="ru-RU" sz="2200" spc="-1" strike="noStrike" baseline="14000000">
                <a:solidFill>
                  <a:srgbClr val="20651c"/>
                </a:solidFill>
                <a:latin typeface="Arial"/>
                <a:ea typeface="Arial"/>
              </a:rPr>
              <a:t>o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95" name="CustomShape 4"/>
          <p:cNvSpPr/>
          <p:nvPr/>
        </p:nvSpPr>
        <p:spPr>
          <a:xfrm>
            <a:off x="8268480" y="3423960"/>
            <a:ext cx="1633680" cy="41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97424b"/>
                </a:solidFill>
                <a:latin typeface="Arial"/>
                <a:ea typeface="Arial"/>
              </a:rPr>
              <a:t>α = 2</a:t>
            </a:r>
            <a:r>
              <a:rPr b="1" lang="ru-RU" sz="2200" spc="-1" strike="noStrike" baseline="14000000">
                <a:solidFill>
                  <a:srgbClr val="97424b"/>
                </a:solidFill>
                <a:latin typeface="Arial"/>
                <a:ea typeface="Arial"/>
              </a:rPr>
              <a:t>o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96" name="CustomShape 5"/>
          <p:cNvSpPr/>
          <p:nvPr/>
        </p:nvSpPr>
        <p:spPr>
          <a:xfrm>
            <a:off x="7135200" y="3949920"/>
            <a:ext cx="1231200" cy="41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729fcf"/>
                </a:solidFill>
                <a:latin typeface="Arial"/>
                <a:ea typeface="Arial"/>
              </a:rPr>
              <a:t>α = 1</a:t>
            </a:r>
            <a:r>
              <a:rPr b="1" lang="ru-RU" sz="2200" spc="-1" strike="noStrike" baseline="14000000">
                <a:solidFill>
                  <a:srgbClr val="729fcf"/>
                </a:solidFill>
                <a:latin typeface="Arial"/>
                <a:ea typeface="Arial"/>
              </a:rPr>
              <a:t>o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97" name="CustomShape 6"/>
          <p:cNvSpPr/>
          <p:nvPr/>
        </p:nvSpPr>
        <p:spPr>
          <a:xfrm>
            <a:off x="511920" y="952200"/>
            <a:ext cx="2893320" cy="1109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latin typeface="Arial"/>
              </a:rPr>
              <a:t>The offset versus jet inclination </a:t>
            </a:r>
            <a:r>
              <a:rPr b="0" lang="ru-RU" sz="2400" spc="-1" strike="noStrike">
                <a:latin typeface="Arial"/>
                <a:ea typeface="Arial"/>
              </a:rPr>
              <a:t>α and magnettic field</a:t>
            </a:r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" descr=""/>
          <p:cNvPicPr/>
          <p:nvPr/>
        </p:nvPicPr>
        <p:blipFill>
          <a:blip r:embed="rId1"/>
          <a:stretch/>
        </p:blipFill>
        <p:spPr>
          <a:xfrm>
            <a:off x="2988360" y="309600"/>
            <a:ext cx="7303320" cy="4780080"/>
          </a:xfrm>
          <a:prstGeom prst="rect">
            <a:avLst/>
          </a:prstGeom>
          <a:ln>
            <a:noFill/>
          </a:ln>
        </p:spPr>
      </p:pic>
      <p:sp>
        <p:nvSpPr>
          <p:cNvPr id="199" name="CustomShape 1"/>
          <p:cNvSpPr/>
          <p:nvPr/>
        </p:nvSpPr>
        <p:spPr>
          <a:xfrm>
            <a:off x="4881600" y="5274360"/>
            <a:ext cx="4354560" cy="39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Photon arrival delay, Log(years)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200" name="CustomShape 2"/>
          <p:cNvSpPr/>
          <p:nvPr/>
        </p:nvSpPr>
        <p:spPr>
          <a:xfrm>
            <a:off x="5965200" y="1809720"/>
            <a:ext cx="1904400" cy="506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20651c"/>
                </a:solidFill>
                <a:latin typeface="Arial"/>
                <a:ea typeface="DejaVu Sans"/>
              </a:rPr>
              <a:t>Z = 0.36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201" name="CustomShape 3"/>
          <p:cNvSpPr/>
          <p:nvPr/>
        </p:nvSpPr>
        <p:spPr>
          <a:xfrm>
            <a:off x="5512320" y="3536280"/>
            <a:ext cx="1258920" cy="39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c45139"/>
                </a:solidFill>
                <a:latin typeface="Arial"/>
                <a:ea typeface="DejaVu Sans"/>
              </a:rPr>
              <a:t>Z = 0.03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202" name="CustomShape 4"/>
          <p:cNvSpPr/>
          <p:nvPr/>
        </p:nvSpPr>
        <p:spPr>
          <a:xfrm>
            <a:off x="7667640" y="1262160"/>
            <a:ext cx="2294640" cy="34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Conversion on EBL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03" name="Line 5"/>
          <p:cNvSpPr/>
          <p:nvPr/>
        </p:nvSpPr>
        <p:spPr>
          <a:xfrm flipH="1">
            <a:off x="6834240" y="1452600"/>
            <a:ext cx="738000" cy="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CustomShape 6"/>
          <p:cNvSpPr/>
          <p:nvPr/>
        </p:nvSpPr>
        <p:spPr>
          <a:xfrm>
            <a:off x="3798000" y="714600"/>
            <a:ext cx="2735280" cy="5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Conversion on CMB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05" name="Line 7"/>
          <p:cNvSpPr/>
          <p:nvPr/>
        </p:nvSpPr>
        <p:spPr>
          <a:xfrm>
            <a:off x="5179320" y="1107360"/>
            <a:ext cx="833400" cy="57132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06" name="CustomShape 8"/>
          <p:cNvSpPr/>
          <p:nvPr/>
        </p:nvSpPr>
        <p:spPr>
          <a:xfrm>
            <a:off x="345240" y="905040"/>
            <a:ext cx="2711520" cy="1130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Jet inclination = 2</a:t>
            </a:r>
            <a:r>
              <a:rPr b="0" lang="ru-RU" sz="2400" spc="-1" strike="noStrike" baseline="14000000">
                <a:solidFill>
                  <a:srgbClr val="000000"/>
                </a:solidFill>
                <a:latin typeface="Arial"/>
                <a:ea typeface="DejaVu Sans"/>
              </a:rPr>
              <a:t>o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H = 10</a:t>
            </a:r>
            <a:r>
              <a:rPr b="0" lang="ru-RU" sz="2400" spc="-1" strike="noStrike" baseline="14000000">
                <a:solidFill>
                  <a:srgbClr val="000000"/>
                </a:solidFill>
                <a:latin typeface="Arial"/>
                <a:ea typeface="DejaVu Sans"/>
              </a:rPr>
              <a:t>-15</a:t>
            </a: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G</a:t>
            </a:r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2048040" y="535320"/>
            <a:ext cx="9321840" cy="3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c45139"/>
                </a:solidFill>
                <a:latin typeface="Arial"/>
                <a:ea typeface="DejaVu Sans"/>
              </a:rPr>
              <a:t>The data:  3 of 6 brightest BL Lacs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endParaRPr b="0" lang="ru-RU" sz="2800" spc="-1" strike="noStrike">
              <a:latin typeface="Arial"/>
            </a:endParaRPr>
          </a:p>
        </p:txBody>
      </p:sp>
      <p:pic>
        <p:nvPicPr>
          <p:cNvPr id="208" name="" descr=""/>
          <p:cNvPicPr/>
          <p:nvPr/>
        </p:nvPicPr>
        <p:blipFill>
          <a:blip r:embed="rId1"/>
          <a:stretch/>
        </p:blipFill>
        <p:spPr>
          <a:xfrm>
            <a:off x="8346960" y="1226160"/>
            <a:ext cx="4237920" cy="4071960"/>
          </a:xfrm>
          <a:prstGeom prst="rect">
            <a:avLst/>
          </a:prstGeom>
          <a:ln>
            <a:noFill/>
          </a:ln>
        </p:spPr>
      </p:pic>
      <p:pic>
        <p:nvPicPr>
          <p:cNvPr id="209" name="" descr=""/>
          <p:cNvPicPr/>
          <p:nvPr/>
        </p:nvPicPr>
        <p:blipFill>
          <a:blip r:embed="rId2"/>
          <a:stretch/>
        </p:blipFill>
        <p:spPr>
          <a:xfrm>
            <a:off x="4259880" y="1226160"/>
            <a:ext cx="4407480" cy="4107600"/>
          </a:xfrm>
          <a:prstGeom prst="rect">
            <a:avLst/>
          </a:prstGeom>
          <a:ln>
            <a:noFill/>
          </a:ln>
        </p:spPr>
      </p:pic>
      <p:pic>
        <p:nvPicPr>
          <p:cNvPr id="210" name="" descr=""/>
          <p:cNvPicPr/>
          <p:nvPr/>
        </p:nvPicPr>
        <p:blipFill>
          <a:blip r:embed="rId3"/>
          <a:stretch/>
        </p:blipFill>
        <p:spPr>
          <a:xfrm>
            <a:off x="214560" y="1238400"/>
            <a:ext cx="4380840" cy="4152960"/>
          </a:xfrm>
          <a:prstGeom prst="rect">
            <a:avLst/>
          </a:prstGeom>
          <a:ln>
            <a:noFill/>
          </a:ln>
        </p:spPr>
      </p:pic>
      <p:sp>
        <p:nvSpPr>
          <p:cNvPr id="211" name="TextShape 2"/>
          <p:cNvSpPr txBox="1"/>
          <p:nvPr/>
        </p:nvSpPr>
        <p:spPr>
          <a:xfrm>
            <a:off x="2797920" y="5572080"/>
            <a:ext cx="6369840" cy="500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ru-RU" sz="2800" spc="-1" strike="noStrike">
                <a:latin typeface="Arial"/>
              </a:rPr>
              <a:t>Set </a:t>
            </a:r>
            <a:r>
              <a:rPr b="0" lang="ru-RU" sz="2800" spc="-1" strike="noStrike">
                <a:latin typeface="Arial"/>
                <a:ea typeface="Arial"/>
              </a:rPr>
              <a:t>θ = 0.5</a:t>
            </a:r>
            <a:r>
              <a:rPr b="0" lang="ru-RU" sz="2800" spc="-1" strike="noStrike" baseline="14000000">
                <a:latin typeface="Arial"/>
                <a:ea typeface="Arial"/>
              </a:rPr>
              <a:t>o   </a:t>
            </a:r>
            <a:r>
              <a:rPr b="0" lang="ru-RU" sz="2800" spc="-1" strike="noStrike">
                <a:latin typeface="Arial"/>
                <a:ea typeface="Arial"/>
              </a:rPr>
              <a:t>for all objects 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" descr=""/>
          <p:cNvPicPr/>
          <p:nvPr/>
        </p:nvPicPr>
        <p:blipFill>
          <a:blip r:embed="rId1"/>
          <a:stretch/>
        </p:blipFill>
        <p:spPr>
          <a:xfrm>
            <a:off x="3215520" y="110880"/>
            <a:ext cx="8547480" cy="6409440"/>
          </a:xfrm>
          <a:prstGeom prst="rect">
            <a:avLst/>
          </a:prstGeom>
          <a:ln>
            <a:noFill/>
          </a:ln>
        </p:spPr>
      </p:pic>
      <p:sp>
        <p:nvSpPr>
          <p:cNvPr id="213" name="CustomShape 1"/>
          <p:cNvSpPr/>
          <p:nvPr/>
        </p:nvSpPr>
        <p:spPr>
          <a:xfrm rot="16145400">
            <a:off x="778320" y="3546360"/>
            <a:ext cx="4812480" cy="37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Difference Fermi vs. optical location in RA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14" name="CustomShape 2"/>
          <p:cNvSpPr/>
          <p:nvPr/>
        </p:nvSpPr>
        <p:spPr>
          <a:xfrm>
            <a:off x="7155720" y="6441480"/>
            <a:ext cx="5031720" cy="398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Declination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215" name="CustomShape 3"/>
          <p:cNvSpPr/>
          <p:nvPr/>
        </p:nvSpPr>
        <p:spPr>
          <a:xfrm>
            <a:off x="9072720" y="976320"/>
            <a:ext cx="995400" cy="34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BL Lac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16" name="CustomShape 4"/>
          <p:cNvSpPr/>
          <p:nvPr/>
        </p:nvSpPr>
        <p:spPr>
          <a:xfrm>
            <a:off x="9572760" y="1738440"/>
            <a:ext cx="935640" cy="34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PSRs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8001000" y="2488320"/>
            <a:ext cx="1078920" cy="34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3C454.3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8251200" y="1750320"/>
            <a:ext cx="828720" cy="34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PSR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19" name="CustomShape 7"/>
          <p:cNvSpPr/>
          <p:nvPr/>
        </p:nvSpPr>
        <p:spPr>
          <a:xfrm>
            <a:off x="5477040" y="3679200"/>
            <a:ext cx="1376280" cy="34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Vela-X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20" name="CustomShape 8"/>
          <p:cNvSpPr/>
          <p:nvPr/>
        </p:nvSpPr>
        <p:spPr>
          <a:xfrm>
            <a:off x="202320" y="416880"/>
            <a:ext cx="3392640" cy="196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The best reference would be 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the optical location.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21" name="CustomShape 9"/>
          <p:cNvSpPr/>
          <p:nvPr/>
        </p:nvSpPr>
        <p:spPr>
          <a:xfrm rot="16182000">
            <a:off x="2451600" y="2666520"/>
            <a:ext cx="2487600" cy="3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degrees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22" name="CustomShape 10"/>
          <p:cNvSpPr/>
          <p:nvPr/>
        </p:nvSpPr>
        <p:spPr>
          <a:xfrm>
            <a:off x="285840" y="2286000"/>
            <a:ext cx="2487600" cy="144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c45139"/>
                </a:solidFill>
                <a:latin typeface="Arial"/>
                <a:ea typeface="DejaVu Sans"/>
              </a:rPr>
              <a:t>Look at the declination dependent bias in </a:t>
            </a:r>
            <a:r>
              <a:rPr b="0" i="1" lang="ru-RU" sz="2400" spc="-1" strike="noStrike">
                <a:solidFill>
                  <a:srgbClr val="c45139"/>
                </a:solidFill>
                <a:latin typeface="Arial"/>
                <a:ea typeface="DejaVu Sans"/>
              </a:rPr>
              <a:t>Fermi</a:t>
            </a:r>
            <a:r>
              <a:rPr b="1" lang="ru-RU" sz="2400" spc="-1" strike="noStrike">
                <a:solidFill>
                  <a:srgbClr val="c45139"/>
                </a:solidFill>
                <a:latin typeface="Arial"/>
                <a:ea typeface="DejaVu Sans"/>
              </a:rPr>
              <a:t> photon localization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223" name="CustomShape 11"/>
          <p:cNvSpPr/>
          <p:nvPr/>
        </p:nvSpPr>
        <p:spPr>
          <a:xfrm>
            <a:off x="631080" y="1726560"/>
            <a:ext cx="1773360" cy="42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But!</a:t>
            </a:r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1493640" y="95040"/>
            <a:ext cx="8422560" cy="6316200"/>
          </a:xfrm>
          <a:prstGeom prst="rect">
            <a:avLst/>
          </a:prstGeom>
          <a:blipFill rotWithShape="0">
            <a:blip r:embed="rId1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Ctr="1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latin typeface="Arial"/>
              </a:rPr>
              <a:t>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25" name="Line 2"/>
          <p:cNvSpPr/>
          <p:nvPr/>
        </p:nvSpPr>
        <p:spPr>
          <a:xfrm flipH="1">
            <a:off x="8120160" y="3560040"/>
            <a:ext cx="1166760" cy="0"/>
          </a:xfrm>
          <a:prstGeom prst="line">
            <a:avLst/>
          </a:prstGeom>
          <a:ln w="36000">
            <a:solidFill>
              <a:srgbClr val="e3c4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CustomShape 3"/>
          <p:cNvSpPr/>
          <p:nvPr/>
        </p:nvSpPr>
        <p:spPr>
          <a:xfrm>
            <a:off x="7274880" y="514080"/>
            <a:ext cx="1973880" cy="4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H</a:t>
            </a:r>
            <a:r>
              <a:rPr b="0" lang="ru-RU" sz="1858" spc="-1" strike="noStrike" baseline="-14000000">
                <a:solidFill>
                  <a:srgbClr val="000000"/>
                </a:solidFill>
                <a:latin typeface="Arial"/>
                <a:ea typeface="Arial"/>
              </a:rPr>
              <a:t>┴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=10</a:t>
            </a:r>
            <a:r>
              <a:rPr b="0" lang="ru-RU" sz="1800" spc="-1" strike="noStrike" baseline="14000000">
                <a:solidFill>
                  <a:srgbClr val="000000"/>
                </a:solidFill>
                <a:latin typeface="Arial"/>
                <a:ea typeface="Arial"/>
              </a:rPr>
              <a:t>-15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G, 3</a:t>
            </a:r>
            <a:r>
              <a:rPr b="0" lang="ru-RU" sz="1800" spc="-1" strike="noStrike" baseline="14000000">
                <a:solidFill>
                  <a:srgbClr val="000000"/>
                </a:solidFill>
                <a:latin typeface="Arial"/>
                <a:ea typeface="Arial"/>
              </a:rPr>
              <a:t>o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3667320" y="6238080"/>
            <a:ext cx="5760000" cy="41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Photon fluence for 15 years in 0.5</a:t>
            </a:r>
            <a:r>
              <a:rPr b="0" lang="ru-RU" sz="2200" spc="-1" strike="noStrike" baseline="14000000">
                <a:solidFill>
                  <a:srgbClr val="000000"/>
                </a:solidFill>
                <a:latin typeface="Arial"/>
                <a:ea typeface="DejaVu Sans"/>
              </a:rPr>
              <a:t>o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 circle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28" name="Line 5"/>
          <p:cNvSpPr/>
          <p:nvPr/>
        </p:nvSpPr>
        <p:spPr>
          <a:xfrm flipV="1">
            <a:off x="7453440" y="5369760"/>
            <a:ext cx="1178640" cy="11880"/>
          </a:xfrm>
          <a:prstGeom prst="line">
            <a:avLst/>
          </a:prstGeom>
          <a:ln w="36000">
            <a:solidFill>
              <a:srgbClr val="e3c4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29" name="CustomShape 6"/>
          <p:cNvSpPr/>
          <p:nvPr/>
        </p:nvSpPr>
        <p:spPr>
          <a:xfrm>
            <a:off x="7048800" y="4905720"/>
            <a:ext cx="1973880" cy="4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H</a:t>
            </a:r>
            <a:r>
              <a:rPr b="0" lang="ru-RU" sz="1858" spc="-1" strike="noStrike" baseline="-14000000">
                <a:solidFill>
                  <a:srgbClr val="000000"/>
                </a:solidFill>
                <a:latin typeface="Arial"/>
                <a:ea typeface="Arial"/>
              </a:rPr>
              <a:t>┴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=10</a:t>
            </a:r>
            <a:r>
              <a:rPr b="0" lang="ru-RU" sz="1800" spc="-1" strike="noStrike" baseline="14000000">
                <a:solidFill>
                  <a:srgbClr val="000000"/>
                </a:solidFill>
                <a:latin typeface="Arial"/>
                <a:ea typeface="Arial"/>
              </a:rPr>
              <a:t>-14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G, 2</a:t>
            </a:r>
            <a:r>
              <a:rPr b="0" lang="ru-RU" sz="1800" spc="-1" strike="noStrike" baseline="14000000">
                <a:solidFill>
                  <a:srgbClr val="000000"/>
                </a:solidFill>
                <a:latin typeface="Arial"/>
                <a:ea typeface="Arial"/>
              </a:rPr>
              <a:t>o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30" name="Line 7"/>
          <p:cNvSpPr/>
          <p:nvPr/>
        </p:nvSpPr>
        <p:spPr>
          <a:xfrm>
            <a:off x="7274880" y="940680"/>
            <a:ext cx="1428480" cy="0"/>
          </a:xfrm>
          <a:prstGeom prst="line">
            <a:avLst/>
          </a:prstGeom>
          <a:ln w="36000">
            <a:solidFill>
              <a:srgbClr val="e3c4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1" name="CustomShape 8"/>
          <p:cNvSpPr/>
          <p:nvPr/>
        </p:nvSpPr>
        <p:spPr>
          <a:xfrm>
            <a:off x="7894080" y="3084120"/>
            <a:ext cx="1973880" cy="4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H</a:t>
            </a:r>
            <a:r>
              <a:rPr b="0" lang="ru-RU" sz="1858" spc="-1" strike="noStrike" baseline="-14000000">
                <a:solidFill>
                  <a:srgbClr val="000000"/>
                </a:solidFill>
                <a:latin typeface="Arial"/>
                <a:ea typeface="Arial"/>
              </a:rPr>
              <a:t>┴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=10</a:t>
            </a:r>
            <a:r>
              <a:rPr b="0" lang="ru-RU" sz="1800" spc="-1" strike="noStrike" baseline="14000000">
                <a:solidFill>
                  <a:srgbClr val="000000"/>
                </a:solidFill>
                <a:latin typeface="Arial"/>
                <a:ea typeface="Arial"/>
              </a:rPr>
              <a:t>-15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G, 2</a:t>
            </a:r>
            <a:r>
              <a:rPr b="0" lang="ru-RU" sz="1800" spc="-1" strike="noStrike" baseline="14000000">
                <a:solidFill>
                  <a:srgbClr val="000000"/>
                </a:solidFill>
                <a:latin typeface="Arial"/>
                <a:ea typeface="Arial"/>
              </a:rPr>
              <a:t>o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32" name="CustomShape 9"/>
          <p:cNvSpPr/>
          <p:nvPr/>
        </p:nvSpPr>
        <p:spPr>
          <a:xfrm rot="16161000">
            <a:off x="-2628720" y="747000"/>
            <a:ext cx="8701200" cy="352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Offset in 0.5</a:t>
            </a:r>
            <a:r>
              <a:rPr b="0" lang="ru-RU" sz="1800" spc="-1" strike="noStrike" baseline="14000000">
                <a:solidFill>
                  <a:srgbClr val="000000"/>
                </a:solidFill>
                <a:latin typeface="Arial"/>
                <a:ea typeface="DejaVu Sans"/>
              </a:rPr>
              <a:t>o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field of view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33" name="CustomShape 10"/>
          <p:cNvSpPr/>
          <p:nvPr/>
        </p:nvSpPr>
        <p:spPr>
          <a:xfrm>
            <a:off x="4881600" y="3191040"/>
            <a:ext cx="2247840" cy="34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Pg 1553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34" name="Line 11"/>
          <p:cNvSpPr/>
          <p:nvPr/>
        </p:nvSpPr>
        <p:spPr>
          <a:xfrm flipH="1">
            <a:off x="4738680" y="3607560"/>
            <a:ext cx="380880" cy="202680"/>
          </a:xfrm>
          <a:prstGeom prst="line">
            <a:avLst/>
          </a:prstGeom>
          <a:ln w="36000">
            <a:solidFill>
              <a:srgbClr val="e3c4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CustomShape 12"/>
          <p:cNvSpPr/>
          <p:nvPr/>
        </p:nvSpPr>
        <p:spPr>
          <a:xfrm>
            <a:off x="6262920" y="4167360"/>
            <a:ext cx="1628640" cy="34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Mrk 421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36" name="Line 13"/>
          <p:cNvSpPr/>
          <p:nvPr/>
        </p:nvSpPr>
        <p:spPr>
          <a:xfrm>
            <a:off x="6655680" y="4583880"/>
            <a:ext cx="166680" cy="488160"/>
          </a:xfrm>
          <a:prstGeom prst="line">
            <a:avLst/>
          </a:prstGeom>
          <a:ln w="36000">
            <a:solidFill>
              <a:srgbClr val="e3c4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7" name="CustomShape 14"/>
          <p:cNvSpPr/>
          <p:nvPr/>
        </p:nvSpPr>
        <p:spPr>
          <a:xfrm>
            <a:off x="8680680" y="4607280"/>
            <a:ext cx="1354680" cy="34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BL Lac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38" name="Line 15"/>
          <p:cNvSpPr/>
          <p:nvPr/>
        </p:nvSpPr>
        <p:spPr>
          <a:xfrm flipH="1">
            <a:off x="8775000" y="4977000"/>
            <a:ext cx="273960" cy="130680"/>
          </a:xfrm>
          <a:prstGeom prst="line">
            <a:avLst/>
          </a:prstGeom>
          <a:ln w="36000">
            <a:solidFill>
              <a:srgbClr val="e3c4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9" name="CustomShape 16"/>
          <p:cNvSpPr/>
          <p:nvPr/>
        </p:nvSpPr>
        <p:spPr>
          <a:xfrm>
            <a:off x="10441800" y="1631160"/>
            <a:ext cx="247644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0" name="CustomShape 17"/>
          <p:cNvSpPr/>
          <p:nvPr/>
        </p:nvSpPr>
        <p:spPr>
          <a:xfrm>
            <a:off x="4405320" y="1428840"/>
            <a:ext cx="5059800" cy="71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latin typeface="Arial"/>
              </a:rPr>
              <a:t>The offset from Fermi localization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200" spc="-1" strike="noStrike">
                <a:latin typeface="Arial"/>
              </a:rPr>
              <a:t>For 30 brightest BL-Lacs</a:t>
            </a:r>
            <a:endParaRPr b="0" lang="ru-RU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" name="" descr=""/>
          <p:cNvPicPr/>
          <p:nvPr/>
        </p:nvPicPr>
        <p:blipFill>
          <a:blip r:embed="rId1"/>
          <a:stretch/>
        </p:blipFill>
        <p:spPr>
          <a:xfrm>
            <a:off x="0" y="360"/>
            <a:ext cx="12189960" cy="6856200"/>
          </a:xfrm>
          <a:prstGeom prst="rect">
            <a:avLst/>
          </a:prstGeom>
          <a:ln>
            <a:noFill/>
          </a:ln>
        </p:spPr>
      </p:pic>
      <p:sp>
        <p:nvSpPr>
          <p:cNvPr id="242" name="Line 1"/>
          <p:cNvSpPr/>
          <p:nvPr/>
        </p:nvSpPr>
        <p:spPr>
          <a:xfrm flipH="1">
            <a:off x="4992480" y="4746240"/>
            <a:ext cx="180360" cy="131400"/>
          </a:xfrm>
          <a:prstGeom prst="line">
            <a:avLst/>
          </a:prstGeom>
          <a:ln w="36000">
            <a:solidFill>
              <a:srgbClr val="c4513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43" name="Line 2"/>
          <p:cNvSpPr/>
          <p:nvPr/>
        </p:nvSpPr>
        <p:spPr>
          <a:xfrm>
            <a:off x="1321920" y="2208960"/>
            <a:ext cx="16560" cy="196920"/>
          </a:xfrm>
          <a:prstGeom prst="line">
            <a:avLst/>
          </a:prstGeom>
          <a:ln w="36000">
            <a:solidFill>
              <a:srgbClr val="c4513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44" name="Line 3"/>
          <p:cNvSpPr/>
          <p:nvPr/>
        </p:nvSpPr>
        <p:spPr>
          <a:xfrm flipH="1" flipV="1">
            <a:off x="5238720" y="1814760"/>
            <a:ext cx="155880" cy="131400"/>
          </a:xfrm>
          <a:prstGeom prst="line">
            <a:avLst/>
          </a:prstGeom>
          <a:ln w="36000">
            <a:solidFill>
              <a:srgbClr val="c4513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45" name="Line 4"/>
          <p:cNvSpPr/>
          <p:nvPr/>
        </p:nvSpPr>
        <p:spPr>
          <a:xfrm>
            <a:off x="2512440" y="2340360"/>
            <a:ext cx="164520" cy="106560"/>
          </a:xfrm>
          <a:prstGeom prst="line">
            <a:avLst/>
          </a:prstGeom>
          <a:ln w="36000">
            <a:solidFill>
              <a:srgbClr val="c4513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46" name="Line 5"/>
          <p:cNvSpPr/>
          <p:nvPr/>
        </p:nvSpPr>
        <p:spPr>
          <a:xfrm>
            <a:off x="7784280" y="4770720"/>
            <a:ext cx="221400" cy="57600"/>
          </a:xfrm>
          <a:prstGeom prst="line">
            <a:avLst/>
          </a:prstGeom>
          <a:ln w="36000">
            <a:solidFill>
              <a:srgbClr val="c4513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47" name="CustomShape 6"/>
          <p:cNvSpPr/>
          <p:nvPr/>
        </p:nvSpPr>
        <p:spPr>
          <a:xfrm>
            <a:off x="7036200" y="714600"/>
            <a:ext cx="2964240" cy="102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Location of 15 brightest «clean“ BL Lacs 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248" name="CustomShape 7"/>
          <p:cNvSpPr/>
          <p:nvPr/>
        </p:nvSpPr>
        <p:spPr>
          <a:xfrm>
            <a:off x="6738840" y="5726880"/>
            <a:ext cx="4571280" cy="60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Dashes show the direction of  &gt; 2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ϭ offsets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ustomShape 1"/>
          <p:cNvSpPr/>
          <p:nvPr/>
        </p:nvSpPr>
        <p:spPr>
          <a:xfrm>
            <a:off x="1416960" y="118800"/>
            <a:ext cx="10238400" cy="1881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f420d"/>
                </a:solidFill>
                <a:latin typeface="Arial"/>
                <a:ea typeface="DejaVu Sans"/>
              </a:rPr>
              <a:t>Suspicious objects:</a:t>
            </a:r>
            <a:r>
              <a:rPr b="1" lang="ru-RU" sz="2400" spc="-1" strike="noStrike">
                <a:solidFill>
                  <a:srgbClr val="c45139"/>
                </a:solidFill>
                <a:latin typeface="Arial"/>
                <a:ea typeface="DejaVu Sans"/>
              </a:rPr>
              <a:t> PG 1553 + 113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f420d"/>
                </a:solidFill>
                <a:latin typeface="Arial"/>
                <a:ea typeface="DejaVu Sans"/>
              </a:rPr>
              <a:t>3 </a:t>
            </a:r>
            <a:r>
              <a:rPr b="1" lang="ru-RU" sz="2400" spc="-1" strike="noStrike">
                <a:solidFill>
                  <a:srgbClr val="0f420d"/>
                </a:solidFill>
                <a:latin typeface="Arial"/>
                <a:ea typeface="Arial"/>
              </a:rPr>
              <a:t>ϭ   z=0.36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</p:txBody>
      </p:sp>
      <p:pic>
        <p:nvPicPr>
          <p:cNvPr id="250" name="" descr=""/>
          <p:cNvPicPr/>
          <p:nvPr/>
        </p:nvPicPr>
        <p:blipFill>
          <a:blip r:embed="rId1"/>
          <a:stretch/>
        </p:blipFill>
        <p:spPr>
          <a:xfrm>
            <a:off x="6001200" y="785880"/>
            <a:ext cx="6190560" cy="4809600"/>
          </a:xfrm>
          <a:prstGeom prst="rect">
            <a:avLst/>
          </a:prstGeom>
          <a:ln>
            <a:noFill/>
          </a:ln>
        </p:spPr>
      </p:pic>
      <p:pic>
        <p:nvPicPr>
          <p:cNvPr id="251" name="" descr=""/>
          <p:cNvPicPr/>
          <p:nvPr/>
        </p:nvPicPr>
        <p:blipFill>
          <a:blip r:embed="rId2"/>
          <a:stretch/>
        </p:blipFill>
        <p:spPr>
          <a:xfrm>
            <a:off x="286200" y="1881360"/>
            <a:ext cx="5967360" cy="4475160"/>
          </a:xfrm>
          <a:prstGeom prst="rect">
            <a:avLst/>
          </a:prstGeom>
          <a:ln>
            <a:noFill/>
          </a:ln>
        </p:spPr>
      </p:pic>
      <p:sp>
        <p:nvSpPr>
          <p:cNvPr id="252" name="CustomShape 2"/>
          <p:cNvSpPr/>
          <p:nvPr/>
        </p:nvSpPr>
        <p:spPr>
          <a:xfrm>
            <a:off x="4440960" y="2417040"/>
            <a:ext cx="2070720" cy="60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Fermi team puts a source here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53" name="Line 3"/>
          <p:cNvSpPr/>
          <p:nvPr/>
        </p:nvSpPr>
        <p:spPr>
          <a:xfrm flipH="1">
            <a:off x="4452840" y="3143160"/>
            <a:ext cx="607320" cy="61920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4" name="Line 4"/>
          <p:cNvSpPr/>
          <p:nvPr/>
        </p:nvSpPr>
        <p:spPr>
          <a:xfrm flipV="1">
            <a:off x="6226920" y="2738520"/>
            <a:ext cx="4024440" cy="13104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" name="" descr=""/>
          <p:cNvPicPr/>
          <p:nvPr/>
        </p:nvPicPr>
        <p:blipFill>
          <a:blip r:embed="rId1"/>
          <a:stretch/>
        </p:blipFill>
        <p:spPr>
          <a:xfrm>
            <a:off x="0" y="1989000"/>
            <a:ext cx="6094080" cy="4570200"/>
          </a:xfrm>
          <a:prstGeom prst="rect">
            <a:avLst/>
          </a:prstGeom>
          <a:ln>
            <a:noFill/>
          </a:ln>
        </p:spPr>
      </p:pic>
      <p:pic>
        <p:nvPicPr>
          <p:cNvPr id="256" name="" descr=""/>
          <p:cNvPicPr/>
          <p:nvPr/>
        </p:nvPicPr>
        <p:blipFill>
          <a:blip r:embed="rId2"/>
          <a:stretch/>
        </p:blipFill>
        <p:spPr>
          <a:xfrm>
            <a:off x="6453000" y="393480"/>
            <a:ext cx="4833000" cy="4125600"/>
          </a:xfrm>
          <a:prstGeom prst="rect">
            <a:avLst/>
          </a:prstGeom>
          <a:ln>
            <a:noFill/>
          </a:ln>
        </p:spPr>
      </p:pic>
      <p:sp>
        <p:nvSpPr>
          <p:cNvPr id="257" name="CustomShape 1"/>
          <p:cNvSpPr/>
          <p:nvPr/>
        </p:nvSpPr>
        <p:spPr>
          <a:xfrm>
            <a:off x="833400" y="464400"/>
            <a:ext cx="3642840" cy="110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c45139"/>
                </a:solidFill>
                <a:latin typeface="Arial"/>
                <a:ea typeface="DejaVu Sans"/>
              </a:rPr>
              <a:t> </a:t>
            </a:r>
            <a:r>
              <a:rPr b="0" lang="ru-RU" sz="2400" spc="-1" strike="noStrike">
                <a:solidFill>
                  <a:srgbClr val="c45139"/>
                </a:solidFill>
                <a:latin typeface="Arial"/>
                <a:ea typeface="DejaVu Sans"/>
              </a:rPr>
              <a:t>1H 1013+498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c45139"/>
                </a:solidFill>
                <a:latin typeface="Arial"/>
                <a:ea typeface="DejaVu Sans"/>
              </a:rPr>
              <a:t>2.4 </a:t>
            </a:r>
            <a:r>
              <a:rPr b="0" lang="ru-RU" sz="2400" spc="-1" strike="noStrike">
                <a:solidFill>
                  <a:srgbClr val="c45139"/>
                </a:solidFill>
                <a:latin typeface="Arial"/>
                <a:ea typeface="Arial"/>
              </a:rPr>
              <a:t>ϭ    z = 0.212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258" name="" descr=""/>
          <p:cNvPicPr/>
          <p:nvPr/>
        </p:nvPicPr>
        <p:blipFill>
          <a:blip r:embed="rId3"/>
          <a:stretch/>
        </p:blipFill>
        <p:spPr>
          <a:xfrm>
            <a:off x="6501960" y="4519440"/>
            <a:ext cx="4841640" cy="2278440"/>
          </a:xfrm>
          <a:prstGeom prst="rect">
            <a:avLst/>
          </a:prstGeom>
          <a:ln>
            <a:noFill/>
          </a:ln>
        </p:spPr>
      </p:pic>
      <p:sp>
        <p:nvSpPr>
          <p:cNvPr id="259" name="Line 2"/>
          <p:cNvSpPr/>
          <p:nvPr/>
        </p:nvSpPr>
        <p:spPr>
          <a:xfrm flipV="1">
            <a:off x="6893640" y="6203160"/>
            <a:ext cx="4131720" cy="23760"/>
          </a:xfrm>
          <a:prstGeom prst="line">
            <a:avLst/>
          </a:prstGeom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2044440" y="369360"/>
            <a:ext cx="9294120" cy="6232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T</a:t>
            </a:r>
            <a:r>
              <a:rPr b="1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esting the null hypotesis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2 degrees of freedom for each BL-Lac — x and y offsets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N (Dof)       10 (20)    15(30)  20 (40)      N of discarded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c45139"/>
                </a:solidFill>
                <a:latin typeface="Arial"/>
                <a:ea typeface="Arial"/>
              </a:rPr>
              <a:t>χ2</a:t>
            </a:r>
            <a:r>
              <a:rPr b="1" lang="ru-RU" sz="2400" spc="-1" strike="noStrike">
                <a:solidFill>
                  <a:srgbClr val="c45139"/>
                </a:solidFill>
                <a:latin typeface="Arial"/>
                <a:ea typeface="DejaVu Sans"/>
              </a:rPr>
              <a:t>                41.9         54.6       60.5          1 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     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This is 3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Arial"/>
              </a:rPr>
              <a:t>ϭ deviation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How to check the effect of the background?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Implanted BL Lacs!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The template:  Mkr 421. Isotropization over the azimuthal angle and rescaling to 20 brightest BL Lacs in photon number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                                 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  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          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61" name="CustomShape 2"/>
          <p:cNvSpPr/>
          <p:nvPr/>
        </p:nvSpPr>
        <p:spPr>
          <a:xfrm rot="16150800">
            <a:off x="2417040" y="3203640"/>
            <a:ext cx="1689840" cy="56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2" name="CustomShape 3"/>
          <p:cNvSpPr/>
          <p:nvPr/>
        </p:nvSpPr>
        <p:spPr>
          <a:xfrm>
            <a:off x="3988800" y="5881680"/>
            <a:ext cx="2880360" cy="42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3" name="Line 4"/>
          <p:cNvSpPr/>
          <p:nvPr/>
        </p:nvSpPr>
        <p:spPr>
          <a:xfrm flipH="1" flipV="1">
            <a:off x="4203000" y="2691000"/>
            <a:ext cx="59400" cy="618840"/>
          </a:xfrm>
          <a:prstGeom prst="line">
            <a:avLst/>
          </a:prstGeom>
          <a:ln w="36000">
            <a:solidFill>
              <a:srgbClr val="3465a4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" descr=""/>
          <p:cNvPicPr/>
          <p:nvPr/>
        </p:nvPicPr>
        <p:blipFill>
          <a:blip r:embed="rId1"/>
          <a:stretch/>
        </p:blipFill>
        <p:spPr>
          <a:xfrm>
            <a:off x="3072600" y="86400"/>
            <a:ext cx="7821360" cy="3330360"/>
          </a:xfrm>
          <a:prstGeom prst="rect">
            <a:avLst/>
          </a:prstGeom>
          <a:ln>
            <a:noFill/>
          </a:ln>
        </p:spPr>
      </p:pic>
      <p:pic>
        <p:nvPicPr>
          <p:cNvPr id="265" name="" descr=""/>
          <p:cNvPicPr/>
          <p:nvPr/>
        </p:nvPicPr>
        <p:blipFill>
          <a:blip r:embed="rId2"/>
          <a:stretch/>
        </p:blipFill>
        <p:spPr>
          <a:xfrm>
            <a:off x="3072600" y="3206160"/>
            <a:ext cx="7821360" cy="3131640"/>
          </a:xfrm>
          <a:prstGeom prst="rect">
            <a:avLst/>
          </a:prstGeom>
          <a:ln>
            <a:noFill/>
          </a:ln>
        </p:spPr>
      </p:pic>
      <p:sp>
        <p:nvSpPr>
          <p:cNvPr id="266" name="CustomShape 1"/>
          <p:cNvSpPr/>
          <p:nvPr/>
        </p:nvSpPr>
        <p:spPr>
          <a:xfrm>
            <a:off x="7238880" y="905040"/>
            <a:ext cx="3238200" cy="52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7" name="CustomShape 2"/>
          <p:cNvSpPr/>
          <p:nvPr/>
        </p:nvSpPr>
        <p:spPr>
          <a:xfrm>
            <a:off x="178200" y="512280"/>
            <a:ext cx="2941920" cy="193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600" spc="-1" strike="noStrike">
                <a:latin typeface="Arial"/>
              </a:rPr>
              <a:t>29 implants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600" spc="-1" strike="noStrike">
                <a:latin typeface="Arial"/>
              </a:rPr>
              <a:t>with a visual check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600" spc="-1" strike="noStrike">
                <a:latin typeface="Arial"/>
              </a:rPr>
              <a:t>for overlapping 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600" spc="-1" strike="noStrike">
                <a:latin typeface="Arial"/>
              </a:rPr>
              <a:t>sources</a:t>
            </a:r>
            <a:endParaRPr b="0" lang="ru-RU" sz="2600" spc="-1" strike="noStrike">
              <a:latin typeface="Arial"/>
            </a:endParaRPr>
          </a:p>
        </p:txBody>
      </p:sp>
      <p:sp>
        <p:nvSpPr>
          <p:cNvPr id="268" name="Line 3"/>
          <p:cNvSpPr/>
          <p:nvPr/>
        </p:nvSpPr>
        <p:spPr>
          <a:xfrm>
            <a:off x="7774920" y="2440800"/>
            <a:ext cx="0" cy="547560"/>
          </a:xfrm>
          <a:prstGeom prst="line">
            <a:avLst/>
          </a:prstGeom>
          <a:ln w="36000">
            <a:solidFill>
              <a:srgbClr val="c45139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69" name="CustomShape 4"/>
          <p:cNvSpPr/>
          <p:nvPr/>
        </p:nvSpPr>
        <p:spPr>
          <a:xfrm>
            <a:off x="6988680" y="2167200"/>
            <a:ext cx="226188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latin typeface="Arial"/>
              </a:rPr>
              <a:t>The real sample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70" name="Line 5"/>
          <p:cNvSpPr/>
          <p:nvPr/>
        </p:nvSpPr>
        <p:spPr>
          <a:xfrm>
            <a:off x="8965440" y="5548320"/>
            <a:ext cx="0" cy="523800"/>
          </a:xfrm>
          <a:prstGeom prst="line">
            <a:avLst/>
          </a:prstGeom>
          <a:ln w="36000">
            <a:solidFill>
              <a:srgbClr val="c45139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71" name="CustomShape 6"/>
          <p:cNvSpPr/>
          <p:nvPr/>
        </p:nvSpPr>
        <p:spPr>
          <a:xfrm>
            <a:off x="8310600" y="5238720"/>
            <a:ext cx="186876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latin typeface="Arial"/>
              </a:rPr>
              <a:t>The real sample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 flipV="1">
            <a:off x="1321560" y="2926080"/>
            <a:ext cx="196560" cy="2206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Line 2"/>
          <p:cNvSpPr/>
          <p:nvPr/>
        </p:nvSpPr>
        <p:spPr>
          <a:xfrm flipV="1">
            <a:off x="1428840" y="2214720"/>
            <a:ext cx="6357960" cy="845280"/>
          </a:xfrm>
          <a:prstGeom prst="line">
            <a:avLst/>
          </a:prstGeom>
          <a:ln>
            <a:solidFill>
              <a:srgbClr val="3465a4"/>
            </a:solidFill>
            <a:custDash>
              <a:ds d="600000" sp="300000"/>
            </a:custDash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Line 3"/>
          <p:cNvSpPr/>
          <p:nvPr/>
        </p:nvSpPr>
        <p:spPr>
          <a:xfrm flipV="1">
            <a:off x="1523880" y="3060000"/>
            <a:ext cx="8881920" cy="23760"/>
          </a:xfrm>
          <a:prstGeom prst="line">
            <a:avLst/>
          </a:prstGeom>
          <a:ln>
            <a:solidFill>
              <a:srgbClr val="3465a4"/>
            </a:solidFill>
            <a:custDash>
              <a:ds d="600000" sp="300000"/>
            </a:custDash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CustomShape 4"/>
          <p:cNvSpPr/>
          <p:nvPr/>
        </p:nvSpPr>
        <p:spPr>
          <a:xfrm>
            <a:off x="10632240" y="2869560"/>
            <a:ext cx="1482480" cy="34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Observer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22" name="CustomShape 5"/>
          <p:cNvSpPr/>
          <p:nvPr/>
        </p:nvSpPr>
        <p:spPr>
          <a:xfrm rot="20986200">
            <a:off x="7985160" y="1724400"/>
            <a:ext cx="2375280" cy="34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Jet axis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23" name="Line 6"/>
          <p:cNvSpPr/>
          <p:nvPr/>
        </p:nvSpPr>
        <p:spPr>
          <a:xfrm flipV="1">
            <a:off x="1523880" y="2714400"/>
            <a:ext cx="3595680" cy="345600"/>
          </a:xfrm>
          <a:prstGeom prst="line">
            <a:avLst/>
          </a:prstGeom>
          <a:ln w="36000">
            <a:solidFill>
              <a:srgbClr val="c45139"/>
            </a:solidFill>
            <a:custDash>
              <a:ds d="100000" sp="300000"/>
              <a:ds d="100000" sp="300000"/>
            </a:custDash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CustomShape 7"/>
          <p:cNvSpPr/>
          <p:nvPr/>
        </p:nvSpPr>
        <p:spPr>
          <a:xfrm>
            <a:off x="1523880" y="2887200"/>
            <a:ext cx="360" cy="179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3465a4"/>
            </a:solidFill>
            <a:custDash>
              <a:ds d="600000" sp="300000"/>
            </a:custDash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CustomShape 8"/>
          <p:cNvSpPr/>
          <p:nvPr/>
        </p:nvSpPr>
        <p:spPr>
          <a:xfrm>
            <a:off x="5119560" y="2714400"/>
            <a:ext cx="244800" cy="340200"/>
          </a:xfrm>
          <a:custGeom>
            <a:avLst/>
            <a:gdLst/>
            <a:ahLst/>
            <a:rect l="l" t="t" r="r" b="b"/>
            <a:pathLst>
              <a:path w="696" h="961">
                <a:moveTo>
                  <a:pt x="0" y="0"/>
                </a:moveTo>
                <a:cubicBezTo>
                  <a:pt x="463" y="66"/>
                  <a:pt x="662" y="397"/>
                  <a:pt x="662" y="397"/>
                </a:cubicBezTo>
                <a:lnTo>
                  <a:pt x="695" y="960"/>
                </a:lnTo>
              </a:path>
            </a:pathLst>
          </a:custGeom>
          <a:noFill/>
          <a:ln w="36000">
            <a:solidFill>
              <a:srgbClr val="3465a4"/>
            </a:solidFill>
            <a:custDash>
              <a:ds d="197000" sp="127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Line 9"/>
          <p:cNvSpPr/>
          <p:nvPr/>
        </p:nvSpPr>
        <p:spPr>
          <a:xfrm>
            <a:off x="5298480" y="2714400"/>
            <a:ext cx="5333760" cy="285840"/>
          </a:xfrm>
          <a:prstGeom prst="line">
            <a:avLst/>
          </a:prstGeom>
          <a:ln>
            <a:solidFill>
              <a:srgbClr val="c45139"/>
            </a:solidFill>
            <a:custDash>
              <a:ds d="600000" sp="300000"/>
            </a:custDash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CustomShape 10"/>
          <p:cNvSpPr/>
          <p:nvPr/>
        </p:nvSpPr>
        <p:spPr>
          <a:xfrm>
            <a:off x="6429600" y="3202920"/>
            <a:ext cx="2935080" cy="31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  <a:ea typeface="DejaVu Sans"/>
              </a:rPr>
              <a:t>~ 10</a:t>
            </a:r>
            <a:r>
              <a:rPr b="0" lang="ru-RU" sz="2000" spc="-1" strike="noStrike" baseline="14000000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r>
              <a:rPr b="0" lang="ru-RU" sz="2000" spc="-1" strike="noStrike">
                <a:solidFill>
                  <a:srgbClr val="000000"/>
                </a:solidFill>
                <a:latin typeface="Arial"/>
                <a:ea typeface="DejaVu Sans"/>
              </a:rPr>
              <a:t> — 10</a:t>
            </a:r>
            <a:r>
              <a:rPr b="0" lang="ru-RU" sz="2000" spc="-1" strike="noStrike" baseline="14000000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r>
              <a:rPr b="0" lang="ru-RU" sz="2000" spc="-1" strike="noStrike">
                <a:solidFill>
                  <a:srgbClr val="000000"/>
                </a:solidFill>
                <a:latin typeface="Arial"/>
                <a:ea typeface="DejaVu Sans"/>
              </a:rPr>
              <a:t> Mpc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28" name="CustomShape 11"/>
          <p:cNvSpPr/>
          <p:nvPr/>
        </p:nvSpPr>
        <p:spPr>
          <a:xfrm>
            <a:off x="2964600" y="2297880"/>
            <a:ext cx="185040" cy="590040"/>
          </a:xfrm>
          <a:custGeom>
            <a:avLst/>
            <a:gdLst/>
            <a:ahLst/>
            <a:rect l="l" t="t" r="r" b="b"/>
            <a:pathLst>
              <a:path w="530" h="1655">
                <a:moveTo>
                  <a:pt x="0" y="0"/>
                </a:moveTo>
                <a:cubicBezTo>
                  <a:pt x="529" y="1157"/>
                  <a:pt x="529" y="1654"/>
                  <a:pt x="529" y="1654"/>
                </a:cubicBezTo>
              </a:path>
            </a:pathLst>
          </a:custGeom>
          <a:noFill/>
          <a:ln>
            <a:solidFill>
              <a:srgbClr val="3465a4"/>
            </a:solidFill>
            <a:custDash>
              <a:ds d="600000" sp="300000"/>
            </a:custDash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CustomShape 12"/>
          <p:cNvSpPr/>
          <p:nvPr/>
        </p:nvSpPr>
        <p:spPr>
          <a:xfrm>
            <a:off x="3131280" y="3083760"/>
            <a:ext cx="66240" cy="732960"/>
          </a:xfrm>
          <a:custGeom>
            <a:avLst/>
            <a:gdLst/>
            <a:ahLst/>
            <a:rect l="l" t="t" r="r" b="b"/>
            <a:pathLst>
              <a:path w="200" h="2052">
                <a:moveTo>
                  <a:pt x="0" y="2051"/>
                </a:moveTo>
                <a:cubicBezTo>
                  <a:pt x="199" y="662"/>
                  <a:pt x="133" y="0"/>
                  <a:pt x="133" y="0"/>
                </a:cubicBezTo>
              </a:path>
            </a:pathLst>
          </a:custGeom>
          <a:noFill/>
          <a:ln>
            <a:solidFill>
              <a:srgbClr val="3465a4"/>
            </a:solidFill>
            <a:custDash>
              <a:ds d="600000" sp="300000"/>
            </a:custDash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CustomShape 13"/>
          <p:cNvSpPr/>
          <p:nvPr/>
        </p:nvSpPr>
        <p:spPr>
          <a:xfrm>
            <a:off x="3250800" y="3202920"/>
            <a:ext cx="1792080" cy="4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Arial"/>
              </a:rPr>
              <a:t>α</a:t>
            </a: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Arial"/>
              </a:rPr>
              <a:t> ~ 1/Γ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31" name="CustomShape 14"/>
          <p:cNvSpPr/>
          <p:nvPr/>
        </p:nvSpPr>
        <p:spPr>
          <a:xfrm>
            <a:off x="1239840" y="4187880"/>
            <a:ext cx="10242000" cy="238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A toy jet model: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- An infinitely narrow jet, 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Γ = 20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- Isotropic emission in the jet frame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- The flat spectral energy distribution 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- energy range 1 GeV  - 100  TeV (rest frame)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32" name="CustomShape 15"/>
          <p:cNvSpPr/>
          <p:nvPr/>
        </p:nvSpPr>
        <p:spPr>
          <a:xfrm>
            <a:off x="3452760" y="1917000"/>
            <a:ext cx="1947600" cy="69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γ — γ → e+e-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33" name="Line 16"/>
          <p:cNvSpPr/>
          <p:nvPr/>
        </p:nvSpPr>
        <p:spPr>
          <a:xfrm>
            <a:off x="4572000" y="2297880"/>
            <a:ext cx="405000" cy="31680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CustomShape 17"/>
          <p:cNvSpPr/>
          <p:nvPr/>
        </p:nvSpPr>
        <p:spPr>
          <a:xfrm>
            <a:off x="5500800" y="1893240"/>
            <a:ext cx="1471320" cy="59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Compton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on CMB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35" name="Line 18"/>
          <p:cNvSpPr/>
          <p:nvPr/>
        </p:nvSpPr>
        <p:spPr>
          <a:xfrm flipH="1">
            <a:off x="5369760" y="2495520"/>
            <a:ext cx="440640" cy="27864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CustomShape 19"/>
          <p:cNvSpPr/>
          <p:nvPr/>
        </p:nvSpPr>
        <p:spPr>
          <a:xfrm>
            <a:off x="4655520" y="857160"/>
            <a:ext cx="1509840" cy="49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10 - 30 kpc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37" name="Line 20"/>
          <p:cNvSpPr/>
          <p:nvPr/>
        </p:nvSpPr>
        <p:spPr>
          <a:xfrm>
            <a:off x="5107680" y="1428840"/>
            <a:ext cx="36000" cy="118152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Line 21"/>
          <p:cNvSpPr/>
          <p:nvPr/>
        </p:nvSpPr>
        <p:spPr>
          <a:xfrm>
            <a:off x="5298480" y="1464480"/>
            <a:ext cx="0" cy="124992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9" name="Line 22"/>
          <p:cNvSpPr/>
          <p:nvPr/>
        </p:nvSpPr>
        <p:spPr>
          <a:xfrm>
            <a:off x="4917240" y="1726560"/>
            <a:ext cx="226440" cy="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Line 23"/>
          <p:cNvSpPr/>
          <p:nvPr/>
        </p:nvSpPr>
        <p:spPr>
          <a:xfrm flipH="1">
            <a:off x="5238720" y="1702800"/>
            <a:ext cx="297720" cy="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Line 24"/>
          <p:cNvSpPr/>
          <p:nvPr/>
        </p:nvSpPr>
        <p:spPr>
          <a:xfrm>
            <a:off x="8489160" y="3414600"/>
            <a:ext cx="440640" cy="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Line 25"/>
          <p:cNvSpPr/>
          <p:nvPr/>
        </p:nvSpPr>
        <p:spPr>
          <a:xfrm flipH="1">
            <a:off x="5857920" y="3429000"/>
            <a:ext cx="476280" cy="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TextShape 26"/>
          <p:cNvSpPr txBox="1"/>
          <p:nvPr/>
        </p:nvSpPr>
        <p:spPr>
          <a:xfrm>
            <a:off x="535680" y="416880"/>
            <a:ext cx="2559960" cy="1279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ru-RU" sz="2800" spc="-1" strike="noStrike">
                <a:solidFill>
                  <a:srgbClr val="c45139"/>
                </a:solidFill>
                <a:latin typeface="Arial"/>
              </a:rPr>
              <a:t>Let“s try to </a:t>
            </a:r>
            <a:r>
              <a:rPr b="0" lang="ru-RU" sz="2800" spc="-1" strike="noStrike">
                <a:solidFill>
                  <a:srgbClr val="c45139"/>
                </a:solidFill>
                <a:latin typeface="Arial"/>
              </a:rPr>
              <a:t>use the </a:t>
            </a:r>
            <a:r>
              <a:rPr b="0" lang="ru-RU" sz="2800" spc="-1" strike="noStrike">
                <a:solidFill>
                  <a:srgbClr val="c45139"/>
                </a:solidFill>
                <a:latin typeface="Arial"/>
              </a:rPr>
              <a:t>inclination </a:t>
            </a:r>
            <a:r>
              <a:rPr b="0" lang="ru-RU" sz="2800" spc="-1" strike="noStrike">
                <a:solidFill>
                  <a:srgbClr val="c45139"/>
                </a:solidFill>
                <a:latin typeface="Arial"/>
              </a:rPr>
              <a:t>of the jet</a:t>
            </a:r>
            <a:endParaRPr b="0" lang="ru-RU" sz="2800" spc="-1" strike="noStrike">
              <a:solidFill>
                <a:srgbClr val="c45139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CustomShape 1"/>
          <p:cNvSpPr/>
          <p:nvPr/>
        </p:nvSpPr>
        <p:spPr>
          <a:xfrm>
            <a:off x="1821600" y="440640"/>
            <a:ext cx="9452880" cy="3434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Conclusions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- A dominance of H ~ 10</a:t>
            </a:r>
            <a:r>
              <a:rPr b="0" lang="ru-RU" sz="2200" spc="-1" strike="noStrike" baseline="14000000">
                <a:solidFill>
                  <a:srgbClr val="000000"/>
                </a:solidFill>
                <a:latin typeface="Arial"/>
                <a:ea typeface="DejaVu Sans"/>
              </a:rPr>
              <a:t>-16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 — 10</a:t>
            </a:r>
            <a:r>
              <a:rPr b="0" lang="ru-RU" sz="2200" spc="-1" strike="noStrike" baseline="14000000">
                <a:solidFill>
                  <a:srgbClr val="000000"/>
                </a:solidFill>
                <a:latin typeface="Arial"/>
                <a:ea typeface="DejaVu Sans"/>
              </a:rPr>
              <a:t>-14.5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 in the bulk of space is disfavored (not strictly ruled out)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Noto Sans CJK SC"/>
              </a:rPr>
              <a:t>- A presence of  H ~ 10</a:t>
            </a:r>
            <a:r>
              <a:rPr b="0" lang="ru-RU" sz="2200" spc="-1" strike="noStrike" baseline="14000000">
                <a:solidFill>
                  <a:srgbClr val="000000"/>
                </a:solidFill>
                <a:latin typeface="Arial"/>
                <a:ea typeface="Noto Sans CJK SC"/>
              </a:rPr>
              <a:t>-16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Noto Sans CJK SC"/>
              </a:rPr>
              <a:t> — 10</a:t>
            </a:r>
            <a:r>
              <a:rPr b="0" lang="ru-RU" sz="2200" spc="-1" strike="noStrike" baseline="14000000">
                <a:solidFill>
                  <a:srgbClr val="000000"/>
                </a:solidFill>
                <a:latin typeface="Arial"/>
                <a:ea typeface="Noto Sans CJK SC"/>
              </a:rPr>
              <a:t>-14.5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Noto Sans CJK SC"/>
              </a:rPr>
              <a:t> in some regions (probably in voids) is  slightly favored. There are a few &gt; 2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ϭ candidates. Total significance still TBD. 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- A further investigation with a careful background treatment and massive simulations can give a more definit conclusions with existing Fermi data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- Removal of latitude dependent bias in photon localization can improve the analysis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</p:txBody>
      </p:sp>
      <p:sp>
        <p:nvSpPr>
          <p:cNvPr id="273" name="CustomShape 2"/>
          <p:cNvSpPr/>
          <p:nvPr/>
        </p:nvSpPr>
        <p:spPr>
          <a:xfrm>
            <a:off x="6441480" y="-428400"/>
            <a:ext cx="180000" cy="3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" name="" descr=""/>
          <p:cNvPicPr/>
          <p:nvPr/>
        </p:nvPicPr>
        <p:blipFill>
          <a:blip r:embed="rId1"/>
          <a:stretch/>
        </p:blipFill>
        <p:spPr>
          <a:xfrm>
            <a:off x="5205240" y="0"/>
            <a:ext cx="6895440" cy="6849000"/>
          </a:xfrm>
          <a:prstGeom prst="rect">
            <a:avLst/>
          </a:prstGeom>
          <a:ln>
            <a:noFill/>
          </a:ln>
        </p:spPr>
      </p:pic>
      <p:sp>
        <p:nvSpPr>
          <p:cNvPr id="275" name="CustomShape 1"/>
          <p:cNvSpPr/>
          <p:nvPr/>
        </p:nvSpPr>
        <p:spPr>
          <a:xfrm>
            <a:off x="750600" y="363240"/>
            <a:ext cx="4575960" cy="5721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PG 1533  att E &gt; 3 GeV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Maximum significance at r =0.4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 = 2 e-6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Offset from optical location = 0.0093</a:t>
            </a:r>
            <a:r>
              <a:rPr b="0" lang="ru-RU" sz="1800" spc="-1" strike="noStrike" baseline="14000000">
                <a:solidFill>
                  <a:srgbClr val="000000"/>
                </a:solidFill>
                <a:latin typeface="Arial"/>
                <a:ea typeface="DejaVu Sans"/>
              </a:rPr>
              <a:t>o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= 0.56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'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Our claim: the source 4FGL 1556.5+1116 (blue oval) Is just a ghost of PG 1533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- It has no counterpart in another range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- It has insufficient brightness (~2% of PG 1533) to produce such offset (only 7' at real 45').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- there is nothing visible at its location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c45139"/>
                </a:solidFill>
                <a:latin typeface="Arial"/>
                <a:ea typeface="Arial"/>
              </a:rPr>
              <a:t>Probably it just makes the fit of PF1553 better, compensating the plume in that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c45139"/>
                </a:solidFill>
                <a:latin typeface="Arial"/>
                <a:ea typeface="Arial"/>
              </a:rPr>
              <a:t>direction 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" descr=""/>
          <p:cNvPicPr/>
          <p:nvPr/>
        </p:nvPicPr>
        <p:blipFill>
          <a:blip r:embed="rId1"/>
          <a:stretch/>
        </p:blipFill>
        <p:spPr>
          <a:xfrm>
            <a:off x="5382720" y="738360"/>
            <a:ext cx="6090840" cy="4566960"/>
          </a:xfrm>
          <a:prstGeom prst="rect">
            <a:avLst/>
          </a:prstGeom>
          <a:ln>
            <a:noFill/>
          </a:ln>
        </p:spPr>
      </p:pic>
      <p:sp>
        <p:nvSpPr>
          <p:cNvPr id="145" name="CustomShape 1"/>
          <p:cNvSpPr/>
          <p:nvPr/>
        </p:nvSpPr>
        <p:spPr>
          <a:xfrm>
            <a:off x="631080" y="964440"/>
            <a:ext cx="4391640" cy="136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No one jet looks exactly towards us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Can we use this?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6631920" y="1416960"/>
            <a:ext cx="2797200" cy="3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Photon flux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7786800" y="2607480"/>
            <a:ext cx="3356640" cy="3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Flux X number of sources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48" name="CustomShape 4"/>
          <p:cNvSpPr/>
          <p:nvPr/>
        </p:nvSpPr>
        <p:spPr>
          <a:xfrm>
            <a:off x="7107840" y="5167440"/>
            <a:ext cx="3999960" cy="40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Jet inclination, 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α, degrees</a:t>
            </a:r>
            <a:endParaRPr b="0" lang="ru-RU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940680" y="797760"/>
            <a:ext cx="10460520" cy="21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What should be measured?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- The extent of the souce? - The problem is a poorly known point spread function of </a:t>
            </a:r>
            <a:r>
              <a:rPr b="0" i="1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 Fermi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 LAT and background.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- The elongation of the source (different dispersion in different directions)? OK, but the problem is a large statistical noise.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- The offset of the average photon direction from the location (optical). Much smaller noise!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" descr=""/>
          <p:cNvPicPr/>
          <p:nvPr/>
        </p:nvPicPr>
        <p:blipFill>
          <a:blip r:embed="rId1"/>
          <a:stretch/>
        </p:blipFill>
        <p:spPr>
          <a:xfrm>
            <a:off x="2136600" y="357120"/>
            <a:ext cx="7110720" cy="5842800"/>
          </a:xfrm>
          <a:prstGeom prst="rect">
            <a:avLst/>
          </a:prstGeom>
          <a:ln>
            <a:noFill/>
          </a:ln>
        </p:spPr>
      </p:pic>
      <p:sp>
        <p:nvSpPr>
          <p:cNvPr id="151" name="Line 1"/>
          <p:cNvSpPr/>
          <p:nvPr/>
        </p:nvSpPr>
        <p:spPr>
          <a:xfrm flipH="1">
            <a:off x="5770080" y="645480"/>
            <a:ext cx="23400" cy="510912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2"/>
          <p:cNvSpPr/>
          <p:nvPr/>
        </p:nvSpPr>
        <p:spPr>
          <a:xfrm>
            <a:off x="527400" y="1558800"/>
            <a:ext cx="1704960" cy="2144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Simulation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Mkn 421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(z = 0.03)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10</a:t>
            </a:r>
            <a:r>
              <a:rPr b="0" lang="ru-RU" sz="1800" spc="-1" strike="noStrike" baseline="14000000">
                <a:solidFill>
                  <a:srgbClr val="000000"/>
                </a:solidFill>
                <a:latin typeface="Arial"/>
                <a:ea typeface="DejaVu Sans"/>
              </a:rPr>
              <a:t>-15 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Gs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4</a:t>
            </a:r>
            <a:r>
              <a:rPr b="0" lang="ru-RU" sz="1800" spc="-1" strike="noStrike" baseline="14000000">
                <a:solidFill>
                  <a:srgbClr val="000000"/>
                </a:solidFill>
                <a:latin typeface="Arial"/>
                <a:ea typeface="DejaVu Sans"/>
              </a:rPr>
              <a:t>o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153" name="" descr=""/>
          <p:cNvPicPr/>
          <p:nvPr/>
        </p:nvPicPr>
        <p:blipFill>
          <a:blip r:embed="rId2"/>
          <a:stretch/>
        </p:blipFill>
        <p:spPr>
          <a:xfrm>
            <a:off x="-561600" y="-509400"/>
            <a:ext cx="12990600" cy="7305480"/>
          </a:xfrm>
          <a:prstGeom prst="rect">
            <a:avLst/>
          </a:prstGeom>
          <a:ln>
            <a:noFill/>
          </a:ln>
        </p:spPr>
      </p:pic>
      <p:sp>
        <p:nvSpPr>
          <p:cNvPr id="154" name="CustomShape 3"/>
          <p:cNvSpPr/>
          <p:nvPr/>
        </p:nvSpPr>
        <p:spPr>
          <a:xfrm>
            <a:off x="678600" y="428760"/>
            <a:ext cx="3283560" cy="102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Cascade component only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</p:txBody>
      </p:sp>
      <p:sp>
        <p:nvSpPr>
          <p:cNvPr id="155" name="Line 4"/>
          <p:cNvSpPr/>
          <p:nvPr/>
        </p:nvSpPr>
        <p:spPr>
          <a:xfrm flipV="1">
            <a:off x="2440800" y="3191040"/>
            <a:ext cx="3329280" cy="1011960"/>
          </a:xfrm>
          <a:prstGeom prst="line">
            <a:avLst/>
          </a:prstGeom>
          <a:ln w="36000">
            <a:solidFill>
              <a:srgbClr val="e3c4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CustomShape 5"/>
          <p:cNvSpPr/>
          <p:nvPr/>
        </p:nvSpPr>
        <p:spPr>
          <a:xfrm>
            <a:off x="1345320" y="4274280"/>
            <a:ext cx="2497680" cy="400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The source</a:t>
            </a:r>
            <a:endParaRPr b="0" lang="ru-RU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" descr=""/>
          <p:cNvPicPr/>
          <p:nvPr/>
        </p:nvPicPr>
        <p:blipFill>
          <a:blip r:embed="rId1"/>
          <a:stretch/>
        </p:blipFill>
        <p:spPr>
          <a:xfrm>
            <a:off x="5186880" y="107280"/>
            <a:ext cx="6395760" cy="4796280"/>
          </a:xfrm>
          <a:prstGeom prst="rect">
            <a:avLst/>
          </a:prstGeom>
          <a:ln>
            <a:noFill/>
          </a:ln>
        </p:spPr>
      </p:pic>
      <p:pic>
        <p:nvPicPr>
          <p:cNvPr id="158" name="" descr=""/>
          <p:cNvPicPr/>
          <p:nvPr/>
        </p:nvPicPr>
        <p:blipFill>
          <a:blip r:embed="rId2"/>
          <a:stretch/>
        </p:blipFill>
        <p:spPr>
          <a:xfrm>
            <a:off x="118800" y="250560"/>
            <a:ext cx="5450040" cy="4569120"/>
          </a:xfrm>
          <a:prstGeom prst="rect">
            <a:avLst/>
          </a:prstGeom>
          <a:ln>
            <a:noFill/>
          </a:ln>
        </p:spPr>
      </p:pic>
      <p:sp>
        <p:nvSpPr>
          <p:cNvPr id="159" name="CustomShape 1"/>
          <p:cNvSpPr/>
          <p:nvPr/>
        </p:nvSpPr>
        <p:spPr>
          <a:xfrm>
            <a:off x="1523880" y="5095800"/>
            <a:ext cx="8642520" cy="41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c45139"/>
                </a:solidFill>
                <a:latin typeface="Arial"/>
                <a:ea typeface="DejaVu Sans"/>
              </a:rPr>
              <a:t>Simulation. Z = 0.36, H = 10</a:t>
            </a:r>
            <a:r>
              <a:rPr b="0" lang="ru-RU" sz="2200" spc="-1" strike="noStrike" baseline="14000000">
                <a:solidFill>
                  <a:srgbClr val="c45139"/>
                </a:solidFill>
                <a:latin typeface="Arial"/>
                <a:ea typeface="DejaVu Sans"/>
              </a:rPr>
              <a:t>-15</a:t>
            </a:r>
            <a:r>
              <a:rPr b="0" lang="ru-RU" sz="2200" spc="-1" strike="noStrike">
                <a:solidFill>
                  <a:srgbClr val="c45139"/>
                </a:solidFill>
                <a:latin typeface="Arial"/>
                <a:ea typeface="DejaVu Sans"/>
              </a:rPr>
              <a:t>G, </a:t>
            </a:r>
            <a:r>
              <a:rPr b="0" lang="ru-RU" sz="2200" spc="-1" strike="noStrike">
                <a:solidFill>
                  <a:srgbClr val="c45139"/>
                </a:solidFill>
                <a:latin typeface="Arial"/>
                <a:ea typeface="Arial"/>
              </a:rPr>
              <a:t>α = 2</a:t>
            </a:r>
            <a:r>
              <a:rPr b="0" lang="ru-RU" sz="2200" spc="-1" strike="noStrike" baseline="14000000">
                <a:solidFill>
                  <a:srgbClr val="c45139"/>
                </a:solidFill>
                <a:latin typeface="Arial"/>
                <a:ea typeface="Arial"/>
              </a:rPr>
              <a:t>o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3535920" y="1083600"/>
            <a:ext cx="3665880" cy="40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Prompt component (psf)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61" name="Line 3"/>
          <p:cNvSpPr/>
          <p:nvPr/>
        </p:nvSpPr>
        <p:spPr>
          <a:xfrm flipH="1">
            <a:off x="3297960" y="1486440"/>
            <a:ext cx="774000" cy="65664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Line 4"/>
          <p:cNvSpPr/>
          <p:nvPr/>
        </p:nvSpPr>
        <p:spPr>
          <a:xfrm flipV="1">
            <a:off x="5988960" y="1369440"/>
            <a:ext cx="2023920" cy="4752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CustomShape 5"/>
          <p:cNvSpPr/>
          <p:nvPr/>
        </p:nvSpPr>
        <p:spPr>
          <a:xfrm>
            <a:off x="3607560" y="3012120"/>
            <a:ext cx="4308840" cy="40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20651c"/>
                </a:solidFill>
                <a:latin typeface="Arial"/>
                <a:ea typeface="DejaVu Sans"/>
              </a:rPr>
              <a:t>Scattered component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64" name="Line 6"/>
          <p:cNvSpPr/>
          <p:nvPr/>
        </p:nvSpPr>
        <p:spPr>
          <a:xfrm flipH="1">
            <a:off x="3333960" y="3548160"/>
            <a:ext cx="916560" cy="55944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Line 7"/>
          <p:cNvSpPr/>
          <p:nvPr/>
        </p:nvSpPr>
        <p:spPr>
          <a:xfrm flipV="1">
            <a:off x="6262560" y="3309840"/>
            <a:ext cx="738360" cy="10512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CustomShape 8"/>
          <p:cNvSpPr/>
          <p:nvPr/>
        </p:nvSpPr>
        <p:spPr>
          <a:xfrm>
            <a:off x="1678680" y="5679360"/>
            <a:ext cx="6356520" cy="40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Point sprerad function = data from Mkn 421</a:t>
            </a:r>
            <a:endParaRPr b="0" lang="ru-RU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" descr=""/>
          <p:cNvPicPr/>
          <p:nvPr/>
        </p:nvPicPr>
        <p:blipFill>
          <a:blip r:embed="rId1"/>
          <a:stretch/>
        </p:blipFill>
        <p:spPr>
          <a:xfrm>
            <a:off x="3699360" y="404640"/>
            <a:ext cx="8127720" cy="6095520"/>
          </a:xfrm>
          <a:prstGeom prst="rect">
            <a:avLst/>
          </a:prstGeom>
          <a:ln>
            <a:noFill/>
          </a:ln>
        </p:spPr>
      </p:pic>
      <p:sp>
        <p:nvSpPr>
          <p:cNvPr id="168" name="CustomShape 1"/>
          <p:cNvSpPr/>
          <p:nvPr/>
        </p:nvSpPr>
        <p:spPr>
          <a:xfrm>
            <a:off x="393120" y="774000"/>
            <a:ext cx="3559320" cy="1789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latin typeface="Arial"/>
              </a:rPr>
              <a:t>What sould we measure 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400" spc="-1" strike="noStrike">
                <a:latin typeface="Arial"/>
              </a:rPr>
              <a:t>to detect the scattered component?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6822000" y="1618920"/>
            <a:ext cx="3988080" cy="40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latin typeface="Arial"/>
                <a:ea typeface="Arial"/>
              </a:rPr>
              <a:t>ϭ(promptt+scat)/ϭ(prompt)  - 1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70" name="CustomShape 3"/>
          <p:cNvSpPr/>
          <p:nvPr/>
        </p:nvSpPr>
        <p:spPr>
          <a:xfrm>
            <a:off x="9381960" y="3381480"/>
            <a:ext cx="1523520" cy="41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latin typeface="Arial"/>
                <a:ea typeface="Arial"/>
              </a:rPr>
              <a:t>θ = 2</a:t>
            </a:r>
            <a:r>
              <a:rPr b="0" lang="ru-RU" sz="2200" spc="-1" strike="noStrike" baseline="14000000">
                <a:latin typeface="Arial"/>
                <a:ea typeface="Arial"/>
              </a:rPr>
              <a:t>o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71" name="CustomShape 4"/>
          <p:cNvSpPr/>
          <p:nvPr/>
        </p:nvSpPr>
        <p:spPr>
          <a:xfrm>
            <a:off x="7358040" y="3381480"/>
            <a:ext cx="2103480" cy="41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20651c"/>
                </a:solidFill>
                <a:latin typeface="Arial"/>
                <a:ea typeface="Arial"/>
              </a:rPr>
              <a:t>θ = 1</a:t>
            </a:r>
            <a:r>
              <a:rPr b="0" lang="ru-RU" sz="2200" spc="-1" strike="noStrike" baseline="14000000">
                <a:solidFill>
                  <a:srgbClr val="20651c"/>
                </a:solidFill>
                <a:latin typeface="Arial"/>
                <a:ea typeface="Arial"/>
              </a:rPr>
              <a:t>o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72" name="CustomShape 5"/>
          <p:cNvSpPr/>
          <p:nvPr/>
        </p:nvSpPr>
        <p:spPr>
          <a:xfrm>
            <a:off x="4643280" y="1321200"/>
            <a:ext cx="2178720" cy="41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729fcf"/>
                </a:solidFill>
                <a:latin typeface="Arial"/>
                <a:ea typeface="Arial"/>
              </a:rPr>
              <a:t>θ = 0.5</a:t>
            </a:r>
            <a:r>
              <a:rPr b="0" lang="ru-RU" sz="2200" spc="-1" strike="noStrike" baseline="14000000">
                <a:solidFill>
                  <a:srgbClr val="729fcf"/>
                </a:solidFill>
                <a:latin typeface="Arial"/>
                <a:ea typeface="Arial"/>
              </a:rPr>
              <a:t>o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73" name="CustomShape 6"/>
          <p:cNvSpPr/>
          <p:nvPr/>
        </p:nvSpPr>
        <p:spPr>
          <a:xfrm>
            <a:off x="452520" y="2762280"/>
            <a:ext cx="3393000" cy="68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c45139"/>
                </a:solidFill>
                <a:latin typeface="Arial"/>
              </a:rPr>
              <a:t>The size of the halo?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c45139"/>
                </a:solidFill>
                <a:latin typeface="Arial"/>
              </a:rPr>
              <a:t>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74" name="CustomShape 7"/>
          <p:cNvSpPr/>
          <p:nvPr/>
        </p:nvSpPr>
        <p:spPr>
          <a:xfrm>
            <a:off x="119880" y="4214880"/>
            <a:ext cx="4818600" cy="2208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Bootstrap: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Simulated sample ~3 10</a:t>
            </a:r>
            <a:r>
              <a:rPr b="0" lang="ru-RU" sz="2200" spc="-1" strike="noStrike" baseline="14000000">
                <a:solidFill>
                  <a:srgbClr val="000000"/>
                </a:solidFill>
                <a:latin typeface="Arial"/>
                <a:ea typeface="DejaVu Sans"/>
              </a:rPr>
              <a:t>5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 photons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Test samples  ~ 2 10</a:t>
            </a:r>
            <a:r>
              <a:rPr b="0" lang="ru-RU" sz="2200" spc="-1" strike="noStrike" baseline="14000000">
                <a:solidFill>
                  <a:srgbClr val="000000"/>
                </a:solidFill>
                <a:latin typeface="Arial"/>
                <a:ea typeface="DejaVu Sans"/>
              </a:rPr>
              <a:t>4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 photons</a:t>
            </a:r>
            <a:endParaRPr b="0" lang="ru-RU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" descr=""/>
          <p:cNvPicPr/>
          <p:nvPr/>
        </p:nvPicPr>
        <p:blipFill>
          <a:blip r:embed="rId1"/>
          <a:stretch/>
        </p:blipFill>
        <p:spPr>
          <a:xfrm>
            <a:off x="227160" y="190800"/>
            <a:ext cx="6090840" cy="4566960"/>
          </a:xfrm>
          <a:prstGeom prst="rect">
            <a:avLst/>
          </a:prstGeom>
          <a:ln>
            <a:noFill/>
          </a:ln>
        </p:spPr>
      </p:pic>
      <p:pic>
        <p:nvPicPr>
          <p:cNvPr id="176" name="" descr=""/>
          <p:cNvPicPr/>
          <p:nvPr/>
        </p:nvPicPr>
        <p:blipFill>
          <a:blip r:embed="rId2"/>
          <a:stretch/>
        </p:blipFill>
        <p:spPr>
          <a:xfrm>
            <a:off x="6239880" y="1917360"/>
            <a:ext cx="6090840" cy="4566960"/>
          </a:xfrm>
          <a:prstGeom prst="rect">
            <a:avLst/>
          </a:prstGeom>
          <a:ln>
            <a:noFill/>
          </a:ln>
        </p:spPr>
      </p:pic>
      <p:sp>
        <p:nvSpPr>
          <p:cNvPr id="177" name="CustomShape 1"/>
          <p:cNvSpPr/>
          <p:nvPr/>
        </p:nvSpPr>
        <p:spPr>
          <a:xfrm>
            <a:off x="1071720" y="5179320"/>
            <a:ext cx="3961440" cy="41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H = 10</a:t>
            </a:r>
            <a:r>
              <a:rPr b="0" lang="ru-RU" sz="2200" spc="-1" strike="noStrike" baseline="14000000">
                <a:solidFill>
                  <a:srgbClr val="000000"/>
                </a:solidFill>
                <a:latin typeface="Arial"/>
                <a:ea typeface="DejaVu Sans"/>
              </a:rPr>
              <a:t>-15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G  z = 0.1, 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α = 2</a:t>
            </a:r>
            <a:r>
              <a:rPr b="0" lang="ru-RU" sz="2200" spc="-1" strike="noStrike" baseline="14000000">
                <a:solidFill>
                  <a:srgbClr val="000000"/>
                </a:solidFill>
                <a:latin typeface="Arial"/>
                <a:ea typeface="Arial"/>
              </a:rPr>
              <a:t>o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3191040" y="559800"/>
            <a:ext cx="2877840" cy="101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c45139"/>
                </a:solidFill>
                <a:latin typeface="Arial"/>
                <a:ea typeface="DejaVu Sans"/>
              </a:rPr>
              <a:t>Offset facor </a:t>
            </a:r>
            <a:r>
              <a:rPr b="0" lang="ru-RU" sz="2200" spc="-1" strike="noStrike">
                <a:solidFill>
                  <a:srgbClr val="c45139"/>
                </a:solidFill>
                <a:latin typeface="Arial"/>
                <a:ea typeface="Arial"/>
              </a:rPr>
              <a:t>δ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Σ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Times New Roman"/>
              </a:rPr>
              <a:t>(x - x</a:t>
            </a:r>
            <a:r>
              <a:rPr b="0" lang="ru-RU" sz="2279" spc="-1" strike="noStrike" baseline="-26000">
                <a:solidFill>
                  <a:srgbClr val="000000"/>
                </a:solidFill>
                <a:latin typeface="Arial"/>
                <a:ea typeface="Times New Roman"/>
              </a:rPr>
              <a:t>0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Times New Roman"/>
              </a:rPr>
              <a:t>)/N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</p:txBody>
      </p:sp>
      <p:sp>
        <p:nvSpPr>
          <p:cNvPr id="179" name="CustomShape 3"/>
          <p:cNvSpPr/>
          <p:nvPr/>
        </p:nvSpPr>
        <p:spPr>
          <a:xfrm>
            <a:off x="2405160" y="1452600"/>
            <a:ext cx="1306440" cy="41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97424b"/>
                </a:solidFill>
                <a:latin typeface="Arial"/>
                <a:ea typeface="Arial"/>
              </a:rPr>
              <a:t>θ= 0.5</a:t>
            </a:r>
            <a:r>
              <a:rPr b="0" lang="ru-RU" sz="2200" spc="-1" strike="noStrike" baseline="14000000">
                <a:solidFill>
                  <a:srgbClr val="97424b"/>
                </a:solidFill>
                <a:latin typeface="Arial"/>
                <a:ea typeface="Arial"/>
              </a:rPr>
              <a:t>o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80" name="CustomShape 4"/>
          <p:cNvSpPr/>
          <p:nvPr/>
        </p:nvSpPr>
        <p:spPr>
          <a:xfrm>
            <a:off x="9941760" y="2536200"/>
            <a:ext cx="2937600" cy="99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c45139"/>
                </a:solidFill>
                <a:latin typeface="Arial"/>
                <a:ea typeface="DejaVu Sans"/>
              </a:rPr>
              <a:t>Shape factor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Arial"/>
              </a:rPr>
              <a:t>ϭ(x)/ϭ(y) - 1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81" name="CustomShape 5"/>
          <p:cNvSpPr/>
          <p:nvPr/>
        </p:nvSpPr>
        <p:spPr>
          <a:xfrm>
            <a:off x="2297880" y="4761000"/>
            <a:ext cx="4402080" cy="34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Offset, degrees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82" name="CustomShape 6"/>
          <p:cNvSpPr/>
          <p:nvPr/>
        </p:nvSpPr>
        <p:spPr>
          <a:xfrm>
            <a:off x="7596000" y="2893320"/>
            <a:ext cx="1627920" cy="48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c45139"/>
                </a:solidFill>
                <a:latin typeface="Arial"/>
                <a:ea typeface="Arial"/>
              </a:rPr>
              <a:t>θ= 0.5</a:t>
            </a:r>
            <a:r>
              <a:rPr b="0" lang="ru-RU" sz="2200" spc="-1" strike="noStrike" baseline="14000000">
                <a:solidFill>
                  <a:srgbClr val="c45139"/>
                </a:solidFill>
                <a:latin typeface="Arial"/>
                <a:ea typeface="Arial"/>
              </a:rPr>
              <a:t>o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83" name="CustomShape 7"/>
          <p:cNvSpPr/>
          <p:nvPr/>
        </p:nvSpPr>
        <p:spPr>
          <a:xfrm>
            <a:off x="10274040" y="3976920"/>
            <a:ext cx="2056680" cy="41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20651c"/>
                </a:solidFill>
                <a:latin typeface="Arial"/>
                <a:ea typeface="Arial"/>
              </a:rPr>
              <a:t>θ  = 1</a:t>
            </a:r>
            <a:r>
              <a:rPr b="0" lang="ru-RU" sz="2200" spc="-1" strike="noStrike" baseline="14000000">
                <a:solidFill>
                  <a:srgbClr val="20651c"/>
                </a:solidFill>
                <a:latin typeface="Arial"/>
                <a:ea typeface="Arial"/>
              </a:rPr>
              <a:t>o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84" name="CustomShape 8"/>
          <p:cNvSpPr/>
          <p:nvPr/>
        </p:nvSpPr>
        <p:spPr>
          <a:xfrm>
            <a:off x="4083840" y="2095560"/>
            <a:ext cx="2056680" cy="41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20651c"/>
                </a:solidFill>
                <a:latin typeface="Arial"/>
                <a:ea typeface="Arial"/>
              </a:rPr>
              <a:t>θ  = 1</a:t>
            </a:r>
            <a:r>
              <a:rPr b="0" lang="ru-RU" sz="2200" spc="-1" strike="noStrike" baseline="14000000">
                <a:solidFill>
                  <a:srgbClr val="20651c"/>
                </a:solidFill>
                <a:latin typeface="Arial"/>
                <a:ea typeface="Arial"/>
              </a:rPr>
              <a:t>o</a:t>
            </a:r>
            <a:endParaRPr b="0" lang="ru-RU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" descr=""/>
          <p:cNvPicPr/>
          <p:nvPr/>
        </p:nvPicPr>
        <p:blipFill>
          <a:blip r:embed="rId1"/>
          <a:stretch/>
        </p:blipFill>
        <p:spPr>
          <a:xfrm>
            <a:off x="1615680" y="107280"/>
            <a:ext cx="7489440" cy="5616360"/>
          </a:xfrm>
          <a:prstGeom prst="rect">
            <a:avLst/>
          </a:prstGeom>
          <a:ln>
            <a:noFill/>
          </a:ln>
        </p:spPr>
      </p:pic>
      <p:sp>
        <p:nvSpPr>
          <p:cNvPr id="186" name="CustomShape 1"/>
          <p:cNvSpPr/>
          <p:nvPr/>
        </p:nvSpPr>
        <p:spPr>
          <a:xfrm rot="16215600">
            <a:off x="881280" y="1785960"/>
            <a:ext cx="1664280" cy="46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Log( F/Fo )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4274280" y="5726160"/>
            <a:ext cx="4593240" cy="34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Jet inclination,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α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degrees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5334120" y="1250280"/>
            <a:ext cx="2771640" cy="400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97424b"/>
                </a:solidFill>
                <a:latin typeface="Arial"/>
                <a:ea typeface="DejaVu Sans"/>
              </a:rPr>
              <a:t>Prompt componen</a:t>
            </a:r>
            <a:r>
              <a:rPr b="0" lang="ru-RU" sz="1800" spc="-1" strike="noStrike">
                <a:solidFill>
                  <a:srgbClr val="97424b"/>
                </a:solidFill>
                <a:latin typeface="Arial"/>
                <a:ea typeface="DejaVu Sans"/>
              </a:rPr>
              <a:t>t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2738160" y="2131200"/>
            <a:ext cx="4879080" cy="400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20651c"/>
                </a:solidFill>
                <a:latin typeface="Arial"/>
                <a:ea typeface="DejaVu Sans"/>
              </a:rPr>
              <a:t>Scattered component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4965120" y="4141440"/>
            <a:ext cx="3498840" cy="400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729fcf"/>
                </a:solidFill>
                <a:latin typeface="Arial"/>
                <a:ea typeface="DejaVu Sans"/>
              </a:rPr>
              <a:t>Offset </a:t>
            </a:r>
            <a:r>
              <a:rPr b="0" lang="ru-RU" sz="2200" spc="-1" strike="noStrike">
                <a:solidFill>
                  <a:srgbClr val="729fcf"/>
                </a:solidFill>
                <a:latin typeface="Arial"/>
                <a:ea typeface="Arial"/>
              </a:rPr>
              <a:t>δ </a:t>
            </a:r>
            <a:r>
              <a:rPr b="0" lang="ru-RU" sz="2200" spc="-1" strike="noStrike">
                <a:solidFill>
                  <a:srgbClr val="729fcf"/>
                </a:solidFill>
                <a:latin typeface="Arial"/>
                <a:ea typeface="DejaVu Sans"/>
              </a:rPr>
              <a:t>in 0.5</a:t>
            </a:r>
            <a:r>
              <a:rPr b="0" lang="ru-RU" sz="2200" spc="-1" strike="noStrike" baseline="14000000">
                <a:solidFill>
                  <a:srgbClr val="729fcf"/>
                </a:solidFill>
                <a:latin typeface="Arial"/>
                <a:ea typeface="DejaVu Sans"/>
              </a:rPr>
              <a:t>o</a:t>
            </a:r>
            <a:r>
              <a:rPr b="0" lang="ru-RU" sz="2200" spc="-1" strike="noStrike">
                <a:solidFill>
                  <a:srgbClr val="729fcf"/>
                </a:solidFill>
                <a:latin typeface="Arial"/>
                <a:ea typeface="DejaVu Sans"/>
              </a:rPr>
              <a:t> field, 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729fcf"/>
                </a:solidFill>
                <a:latin typeface="Arial"/>
                <a:ea typeface="DejaVu Sans"/>
              </a:rPr>
              <a:t>Log (</a:t>
            </a:r>
            <a:r>
              <a:rPr b="0" lang="ru-RU" sz="2200" spc="-1" strike="noStrike">
                <a:solidFill>
                  <a:srgbClr val="729fcf"/>
                </a:solidFill>
                <a:latin typeface="Arial"/>
                <a:ea typeface="Arial"/>
              </a:rPr>
              <a:t>δ(θ)), H = 10</a:t>
            </a:r>
            <a:r>
              <a:rPr b="0" lang="ru-RU" sz="2200" spc="-1" strike="noStrike" baseline="14000000">
                <a:solidFill>
                  <a:srgbClr val="729fcf"/>
                </a:solidFill>
                <a:latin typeface="Arial"/>
                <a:ea typeface="Arial"/>
              </a:rPr>
              <a:t>-15</a:t>
            </a:r>
            <a:endParaRPr b="0" lang="ru-RU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2451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2024-03-02T12:59:33Z</dcterms:created>
  <dc:creator>Борис Штерн</dc:creator>
  <dc:description/>
  <dc:language>ru-RU</dc:language>
  <cp:lastModifiedBy/>
  <dcterms:modified xsi:type="dcterms:W3CDTF">2024-05-21T15:21:37Z</dcterms:modified>
  <cp:revision>85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</vt:i4>
  </property>
</Properties>
</file>