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0" r:id="rId3"/>
    <p:sldId id="268" r:id="rId4"/>
    <p:sldId id="263" r:id="rId5"/>
    <p:sldId id="267" r:id="rId6"/>
    <p:sldId id="262" r:id="rId7"/>
    <p:sldId id="264" r:id="rId8"/>
    <p:sldId id="319" r:id="rId9"/>
    <p:sldId id="266" r:id="rId10"/>
    <p:sldId id="279" r:id="rId11"/>
    <p:sldId id="272" r:id="rId12"/>
    <p:sldId id="261" r:id="rId13"/>
    <p:sldId id="271" r:id="rId14"/>
    <p:sldId id="282" r:id="rId15"/>
    <p:sldId id="318" r:id="rId16"/>
    <p:sldId id="283" r:id="rId17"/>
    <p:sldId id="284" r:id="rId18"/>
    <p:sldId id="285" r:id="rId19"/>
    <p:sldId id="286" r:id="rId20"/>
    <p:sldId id="287" r:id="rId21"/>
    <p:sldId id="277" r:id="rId22"/>
    <p:sldId id="294" r:id="rId23"/>
    <p:sldId id="291" r:id="rId24"/>
    <p:sldId id="290" r:id="rId25"/>
    <p:sldId id="292" r:id="rId26"/>
    <p:sldId id="289" r:id="rId27"/>
    <p:sldId id="293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72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DB3D6C9-72FC-4117-8B03-D05087038765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4E27BD1-407E-4B36-A3D6-F778E7979E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43400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32BE6B-A912-4DA4-A97A-4F5DC80A25B8}" type="slidenum">
              <a:rPr lang="ru-RU"/>
              <a:pPr>
                <a:defRPr/>
              </a:pPr>
              <a:t>9</a:t>
            </a:fld>
            <a:endParaRPr lang="ru-RU"/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3B9B4FE-68AB-4D03-A755-C2D880995D26}" type="slidenum">
              <a:rPr lang="ru-RU" altLang="ru-RU" sz="1200"/>
              <a:pPr algn="r"/>
              <a:t>9</a:t>
            </a:fld>
            <a:endParaRPr lang="ru-RU" altLang="ru-RU" sz="1200"/>
          </a:p>
        </p:txBody>
      </p:sp>
      <p:sp>
        <p:nvSpPr>
          <p:cNvPr id="1536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4C7BBF-B153-4DF2-BECB-EC683D87213C}" type="slidenum">
              <a:rPr lang="ru-RU" altLang="ru-RU" sz="1200"/>
              <a:pPr algn="r"/>
              <a:t>9</a:t>
            </a:fld>
            <a:endParaRPr lang="ru-RU" altLang="ru-RU" sz="1200"/>
          </a:p>
        </p:txBody>
      </p:sp>
      <p:sp>
        <p:nvSpPr>
          <p:cNvPr id="15365" name="Text Box 2"/>
          <p:cNvSpPr txBox="1">
            <a:spLocks noChangeArrowheads="1"/>
          </p:cNvSpPr>
          <p:nvPr/>
        </p:nvSpPr>
        <p:spPr bwMode="auto">
          <a:xfrm>
            <a:off x="969963" y="706438"/>
            <a:ext cx="4968875" cy="33893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1813"/>
            <a:ext cx="5029200" cy="4124325"/>
          </a:xfrm>
          <a:solidFill>
            <a:schemeClr val="accent1"/>
          </a:solidFill>
          <a:ln w="9360">
            <a:solidFill>
              <a:schemeClr val="tx1"/>
            </a:solidFill>
            <a:miter lim="800000"/>
            <a:headEnd/>
            <a:tailEnd/>
          </a:ln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defTabSz="449263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4ABAB-4609-4681-BA08-59A8B84A4405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136F-84D9-48B8-916E-70D3D8C46D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39D36-B7EA-49EA-B2FE-3273542330AB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33D03-32BA-4197-8683-23D05F793E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3BD43-29AD-479D-8BA9-C079076F5664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F1C95-6A75-4CEC-A412-D1350AE82D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B7D46-129D-4368-96F1-A0DD669CC58B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6C99A-4A85-49F2-B221-72EA7EC189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2A6D9-8643-4C4C-A7D9-7A42E21D7816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DAE97-7DD9-403A-B7C3-FBAF57CF28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25C8F-8CE6-46A2-9932-9CE97339029C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04892-0C01-493C-8BD9-0A2B1D009D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B4C09-1BDF-4088-8C8B-B376A1A3000B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192CF-BE8F-4295-A0F6-884640C5A0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0746D-479A-4340-BCE0-63069CD4C472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92564-0883-411E-B70A-4CBCA3B51C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90554-E654-45D2-9E66-0B20ED27C002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27D06-50ED-4921-B251-1C27742655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4B1E6-C665-44D7-A971-198261C866A0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E0BAD-14EB-4803-8D1A-6241F412CC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D21F-E323-49E9-A1DF-657452AFEB5D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2057E-C02D-4F4F-81A6-F93796F842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2866F7-2056-4B44-9268-5F42A0434157}" type="datetimeFigureOut">
              <a:rPr lang="ru-RU"/>
              <a:pPr>
                <a:defRPr/>
              </a:pPr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1F2FF1-BE56-4247-8487-7AEA8A271D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"/>
          <p:cNvSpPr/>
          <p:nvPr/>
        </p:nvSpPr>
        <p:spPr>
          <a:xfrm>
            <a:off x="114300" y="552450"/>
            <a:ext cx="9029700" cy="179546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35717" tIns="35717" rIns="35717" bIns="35717" anchor="ctr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00"/>
            </a:pPr>
            <a:r>
              <a:rPr sz="2800" b="1" i="1" cap="small" spc="-79" dirty="0">
                <a:solidFill>
                  <a:srgbClr val="D250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sym typeface="Palatino"/>
              </a:rPr>
              <a:t>Nuclear Emulsions for Wimp Search</a:t>
            </a:r>
            <a:endParaRPr lang="en-US" sz="2800" b="1" i="1" cap="small" spc="-79" dirty="0">
              <a:solidFill>
                <a:srgbClr val="D250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  <a:sym typeface="Palatino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2800" b="1" i="1" cap="small" spc="-79" dirty="0">
                <a:solidFill>
                  <a:srgbClr val="D250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sym typeface="Palatino"/>
              </a:rPr>
              <a:t>with directional measurement</a:t>
            </a:r>
            <a:endParaRPr lang="ru-RU" sz="2800" b="1" i="1" cap="small" spc="-79" dirty="0">
              <a:solidFill>
                <a:srgbClr val="D250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  <a:sym typeface="Palatino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00"/>
            </a:pPr>
            <a:endParaRPr lang="ru-RU" sz="2800" b="1" i="1" cap="small" spc="-79" dirty="0">
              <a:solidFill>
                <a:srgbClr val="D250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  <a:sym typeface="Palatino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2800" b="1" i="1" cap="small" spc="-79" dirty="0">
                <a:solidFill>
                  <a:srgbClr val="D250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sym typeface="Palatino"/>
              </a:rPr>
              <a:t>(</a:t>
            </a:r>
            <a:r>
              <a:rPr lang="it-IT" sz="2800" b="1" i="1" cap="small" spc="-120" dirty="0">
                <a:solidFill>
                  <a:srgbClr val="D250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Palatino"/>
              </a:rPr>
              <a:t>NEWSdm)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00"/>
            </a:pPr>
            <a:endParaRPr sz="2800" b="1" i="1" cap="small" spc="-79" dirty="0">
              <a:solidFill>
                <a:srgbClr val="D250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  <a:sym typeface="Palatino"/>
            </a:endParaRPr>
          </a:p>
        </p:txBody>
      </p:sp>
      <p:sp>
        <p:nvSpPr>
          <p:cNvPr id="5" name="Shape 18"/>
          <p:cNvSpPr/>
          <p:nvPr/>
        </p:nvSpPr>
        <p:spPr>
          <a:xfrm>
            <a:off x="611560" y="1951392"/>
            <a:ext cx="7992888" cy="313143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35717" tIns="35717" rIns="35717" bIns="35717" anchor="ctr">
            <a:spAutoFit/>
          </a:bodyPr>
          <a:lstStyle>
            <a:lvl1pPr>
              <a:lnSpc>
                <a:spcPct val="80000"/>
              </a:lnSpc>
              <a:defRPr sz="5000" b="1" spc="-100">
                <a:solidFill>
                  <a:srgbClr val="BB3703"/>
                </a:solidFill>
                <a:latin typeface="+mn-lt"/>
                <a:ea typeface="+mn-ea"/>
                <a:cs typeface="+mn-cs"/>
                <a:sym typeface="Palatino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 sz="1800" b="0" spc="0">
                <a:solidFill>
                  <a:srgbClr val="000000"/>
                </a:solidFill>
              </a:defRPr>
            </a:pPr>
            <a:endParaRPr lang="en-US" sz="1800" b="0" spc="-70" dirty="0" smtClean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spc="0">
                <a:solidFill>
                  <a:srgbClr val="000000"/>
                </a:solidFill>
              </a:defRPr>
            </a:pPr>
            <a:r>
              <a:rPr lang="en-US" sz="2800" b="0" spc="-7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Nikolai </a:t>
            </a:r>
            <a:r>
              <a:rPr lang="en-US" sz="2800" b="0" spc="-70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Starkov</a:t>
            </a:r>
            <a:endParaRPr lang="en-US" sz="2800" b="0" spc="-70" dirty="0" smtClean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spc="0">
                <a:solidFill>
                  <a:srgbClr val="000000"/>
                </a:solidFill>
              </a:defRPr>
            </a:pPr>
            <a:endParaRPr lang="en-US" sz="2800" b="0" spc="-70" dirty="0" smtClean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spc="0">
                <a:solidFill>
                  <a:srgbClr val="000000"/>
                </a:solidFill>
              </a:defRPr>
            </a:pPr>
            <a:r>
              <a:rPr lang="en-US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University of Sciences and Technology </a:t>
            </a:r>
            <a:r>
              <a:rPr lang="ru-RU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MISiS</a:t>
            </a:r>
            <a:r>
              <a:rPr lang="ru-RU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ru-RU" sz="2400" b="0" spc="-35" dirty="0" smtClean="0">
              <a:solidFill>
                <a:srgbClr val="4444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spc="0">
                <a:solidFill>
                  <a:srgbClr val="000000"/>
                </a:solidFill>
              </a:defRPr>
            </a:pPr>
            <a:r>
              <a:rPr lang="en-US" sz="1800" b="0" spc="-35" dirty="0" smtClean="0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800" b="0" spc="-35" dirty="0" smtClean="0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1800" b="0" spc="-35" dirty="0" smtClean="0">
              <a:solidFill>
                <a:srgbClr val="4444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spc="0">
                <a:solidFill>
                  <a:srgbClr val="000000"/>
                </a:solidFill>
              </a:defRPr>
            </a:pPr>
            <a:r>
              <a:rPr lang="it-IT" sz="2400" b="0" spc="-35" dirty="0" smtClean="0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Lebedev Physical Institute </a:t>
            </a: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spc="0">
                <a:solidFill>
                  <a:srgbClr val="000000"/>
                </a:solidFill>
              </a:defRPr>
            </a:pPr>
            <a:r>
              <a:rPr lang="it-IT" sz="2400" b="0" spc="-35" dirty="0" smtClean="0">
                <a:solidFill>
                  <a:srgbClr val="44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spc="0">
                <a:solidFill>
                  <a:srgbClr val="000000"/>
                </a:solidFill>
              </a:defRPr>
            </a:pPr>
            <a:r>
              <a:rPr lang="en-US" sz="2400" b="0" spc="-3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behalf of the </a:t>
            </a:r>
            <a:r>
              <a:rPr lang="en-US" sz="2400" b="0" spc="-3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NEWSdm</a:t>
            </a:r>
            <a:r>
              <a:rPr lang="en-US" sz="2400" b="0" spc="-3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Collaboration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spc="0">
                <a:solidFill>
                  <a:srgbClr val="000000"/>
                </a:solidFill>
              </a:defRPr>
            </a:pPr>
            <a:endParaRPr lang="it-IT" sz="1800" b="0" spc="-35" dirty="0">
              <a:solidFill>
                <a:srgbClr val="4444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Distribution of the crystal diameter measured with an electron microscope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81717"/>
            <a:ext cx="7524328" cy="3957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9439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news_gdl_Страница_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Comparison of cluster images on optical and X-ray microscopes</a:t>
            </a:r>
            <a:endParaRPr lang="ru-RU" sz="3600" dirty="0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44824"/>
            <a:ext cx="6660232" cy="393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2067" y="116632"/>
            <a:ext cx="633558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2">
                    <a:lumMod val="25000"/>
                  </a:schemeClr>
                </a:solidFill>
              </a:rPr>
              <a:t>So far so good, but </a:t>
            </a:r>
            <a:r>
              <a:rPr lang="it-IT" sz="1600" b="1" dirty="0" smtClean="0">
                <a:solidFill>
                  <a:srgbClr val="C00000"/>
                </a:solidFill>
              </a:rPr>
              <a:t>second step with X-ray </a:t>
            </a:r>
            <a:r>
              <a:rPr lang="it-IT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600" b="1" dirty="0" smtClean="0">
                <a:solidFill>
                  <a:schemeClr val="bg2">
                    <a:lumMod val="25000"/>
                  </a:schemeClr>
                </a:solidFill>
              </a:rPr>
              <a:t>is extremely uncomfortable, </a:t>
            </a:r>
          </a:p>
          <a:p>
            <a:pPr algn="ctr"/>
            <a:r>
              <a:rPr lang="it-IT" sz="1600" b="1" dirty="0" smtClean="0">
                <a:solidFill>
                  <a:schemeClr val="bg2">
                    <a:lumMod val="25000"/>
                  </a:schemeClr>
                </a:solidFill>
              </a:rPr>
              <a:t>and too slow  (scaling up to large target mass out of reach)</a:t>
            </a:r>
          </a:p>
          <a:p>
            <a:pPr algn="ctr"/>
            <a:r>
              <a:rPr lang="it-IT" sz="16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it-IT" sz="1600" b="1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Compelling reasons to go </a:t>
            </a:r>
            <a:r>
              <a:rPr lang="it-IT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beyond optical resolution</a:t>
            </a:r>
            <a:endParaRPr lang="it-IT" sz="1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7820" y="1124744"/>
            <a:ext cx="73901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Exploiting  Resonant  Light Scattering </a:t>
            </a:r>
            <a:r>
              <a:rPr lang="it-IT" sz="2400" b="1" dirty="0" smtClean="0">
                <a:solidFill>
                  <a:srgbClr val="000090"/>
                </a:solidFill>
              </a:rPr>
              <a:t> </a:t>
            </a:r>
          </a:p>
          <a:p>
            <a:pPr algn="ctr"/>
            <a:r>
              <a:rPr lang="it-IT" sz="2000" b="1" dirty="0" smtClean="0">
                <a:solidFill>
                  <a:srgbClr val="000090"/>
                </a:solidFill>
              </a:rPr>
              <a:t>by Ag nanoparticles</a:t>
            </a:r>
            <a:r>
              <a:rPr lang="it-IT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2000" b="1" dirty="0" smtClean="0">
                <a:solidFill>
                  <a:srgbClr val="000090"/>
                </a:solidFill>
              </a:rPr>
              <a:t>(spheroidal  shape of single/multiple clusters)</a:t>
            </a:r>
            <a:endParaRPr lang="it-IT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1691680" y="1916832"/>
            <a:ext cx="5861502" cy="2128302"/>
            <a:chOff x="-137996" y="670660"/>
            <a:chExt cx="5861502" cy="2128302"/>
          </a:xfrm>
        </p:grpSpPr>
        <p:sp>
          <p:nvSpPr>
            <p:cNvPr id="7" name="フリーフォーム 17"/>
            <p:cNvSpPr/>
            <p:nvPr/>
          </p:nvSpPr>
          <p:spPr>
            <a:xfrm rot="18856892">
              <a:off x="4836764" y="656193"/>
              <a:ext cx="837380" cy="936104"/>
            </a:xfrm>
            <a:custGeom>
              <a:avLst/>
              <a:gdLst>
                <a:gd name="connsiteX0" fmla="*/ 0 w 1237957"/>
                <a:gd name="connsiteY0" fmla="*/ 705729 h 1148861"/>
                <a:gd name="connsiteX1" fmla="*/ 379828 w 1237957"/>
                <a:gd name="connsiteY1" fmla="*/ 58615 h 1148861"/>
                <a:gd name="connsiteX2" fmla="*/ 872197 w 1237957"/>
                <a:gd name="connsiteY2" fmla="*/ 1057421 h 1148861"/>
                <a:gd name="connsiteX3" fmla="*/ 1237957 w 1237957"/>
                <a:gd name="connsiteY3" fmla="*/ 607255 h 114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7957" h="1148861">
                  <a:moveTo>
                    <a:pt x="0" y="705729"/>
                  </a:moveTo>
                  <a:cubicBezTo>
                    <a:pt x="117231" y="352864"/>
                    <a:pt x="234462" y="0"/>
                    <a:pt x="379828" y="58615"/>
                  </a:cubicBezTo>
                  <a:cubicBezTo>
                    <a:pt x="525194" y="117230"/>
                    <a:pt x="729176" y="965981"/>
                    <a:pt x="872197" y="1057421"/>
                  </a:cubicBezTo>
                  <a:cubicBezTo>
                    <a:pt x="1015218" y="1148861"/>
                    <a:pt x="1126587" y="878058"/>
                    <a:pt x="1237957" y="607255"/>
                  </a:cubicBezTo>
                </a:path>
              </a:pathLst>
            </a:custGeom>
            <a:solidFill>
              <a:schemeClr val="bg1"/>
            </a:solidFill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9"/>
            <p:cNvSpPr/>
            <p:nvPr/>
          </p:nvSpPr>
          <p:spPr>
            <a:xfrm>
              <a:off x="3261100" y="1092777"/>
              <a:ext cx="1128122" cy="123406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" name="Picture 2" descr="C:\Users\atsuhiro\Pictures\plasmon_0s\plasmon_0s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23177" y="1164785"/>
              <a:ext cx="1018043" cy="1018043"/>
            </a:xfrm>
            <a:prstGeom prst="rect">
              <a:avLst/>
            </a:prstGeom>
            <a:noFill/>
          </p:spPr>
        </p:pic>
        <p:sp>
          <p:nvSpPr>
            <p:cNvPr id="10" name="テキスト ボックス 11"/>
            <p:cNvSpPr txBox="1"/>
            <p:nvPr/>
          </p:nvSpPr>
          <p:spPr>
            <a:xfrm>
              <a:off x="2870094" y="2491185"/>
              <a:ext cx="23903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solidFill>
                    <a:srgbClr val="000090"/>
                  </a:solidFill>
                </a:rPr>
                <a:t>Plasma oscillation of e-cloud </a:t>
              </a:r>
              <a:endParaRPr kumimoji="1" lang="ja-JP" altLang="en-US" sz="1400" b="1" dirty="0">
                <a:solidFill>
                  <a:srgbClr val="000090"/>
                </a:solidFill>
              </a:endParaRPr>
            </a:p>
          </p:txBody>
        </p:sp>
        <p:sp>
          <p:nvSpPr>
            <p:cNvPr id="11" name="テキスト ボックス 12"/>
            <p:cNvSpPr txBox="1"/>
            <p:nvPr/>
          </p:nvSpPr>
          <p:spPr>
            <a:xfrm>
              <a:off x="-36297" y="2355618"/>
              <a:ext cx="29063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 smtClean="0">
                  <a:solidFill>
                    <a:srgbClr val="000090"/>
                  </a:solidFill>
                </a:rPr>
                <a:t>Nano-metal in dielectric medium </a:t>
              </a:r>
              <a:r>
                <a:rPr kumimoji="1" lang="en-US" altLang="ja-JP" sz="1400" b="1" i="1" baseline="-25000" dirty="0" smtClean="0">
                  <a:solidFill>
                    <a:srgbClr val="000090"/>
                  </a:solidFill>
                </a:rPr>
                <a:t>  </a:t>
              </a:r>
              <a:endParaRPr kumimoji="1" lang="ja-JP" altLang="en-US" sz="1400" b="1" i="1" baseline="-25000" dirty="0">
                <a:solidFill>
                  <a:srgbClr val="000090"/>
                </a:solidFill>
              </a:endParaRPr>
            </a:p>
          </p:txBody>
        </p:sp>
        <p:sp>
          <p:nvSpPr>
            <p:cNvPr id="12" name="フリーフォーム 16"/>
            <p:cNvSpPr/>
            <p:nvPr/>
          </p:nvSpPr>
          <p:spPr>
            <a:xfrm rot="18856892">
              <a:off x="4189900" y="1088241"/>
              <a:ext cx="837380" cy="936104"/>
            </a:xfrm>
            <a:custGeom>
              <a:avLst/>
              <a:gdLst>
                <a:gd name="connsiteX0" fmla="*/ 0 w 1237957"/>
                <a:gd name="connsiteY0" fmla="*/ 705729 h 1148861"/>
                <a:gd name="connsiteX1" fmla="*/ 379828 w 1237957"/>
                <a:gd name="connsiteY1" fmla="*/ 58615 h 1148861"/>
                <a:gd name="connsiteX2" fmla="*/ 872197 w 1237957"/>
                <a:gd name="connsiteY2" fmla="*/ 1057421 h 1148861"/>
                <a:gd name="connsiteX3" fmla="*/ 1237957 w 1237957"/>
                <a:gd name="connsiteY3" fmla="*/ 607255 h 114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7957" h="1148861">
                  <a:moveTo>
                    <a:pt x="0" y="705729"/>
                  </a:moveTo>
                  <a:cubicBezTo>
                    <a:pt x="117231" y="352864"/>
                    <a:pt x="234462" y="0"/>
                    <a:pt x="379828" y="58615"/>
                  </a:cubicBezTo>
                  <a:cubicBezTo>
                    <a:pt x="525194" y="117230"/>
                    <a:pt x="729176" y="965981"/>
                    <a:pt x="872197" y="1057421"/>
                  </a:cubicBezTo>
                  <a:cubicBezTo>
                    <a:pt x="1015218" y="1148861"/>
                    <a:pt x="1126587" y="878058"/>
                    <a:pt x="1237957" y="607255"/>
                  </a:cubicBezTo>
                </a:path>
              </a:pathLst>
            </a:custGeom>
            <a:solidFill>
              <a:schemeClr val="bg1"/>
            </a:solidFill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3" name="図 20" descr="光照射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37996" y="1102708"/>
              <a:ext cx="2904465" cy="1363216"/>
            </a:xfrm>
            <a:prstGeom prst="rect">
              <a:avLst/>
            </a:prstGeom>
          </p:spPr>
        </p:pic>
        <p:cxnSp>
          <p:nvCxnSpPr>
            <p:cNvPr id="14" name="直線コネクタ 24"/>
            <p:cNvCxnSpPr/>
            <p:nvPr/>
          </p:nvCxnSpPr>
          <p:spPr>
            <a:xfrm flipV="1">
              <a:off x="2469012" y="1102708"/>
              <a:ext cx="720080" cy="43204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25"/>
            <p:cNvCxnSpPr/>
            <p:nvPr/>
          </p:nvCxnSpPr>
          <p:spPr>
            <a:xfrm>
              <a:off x="2541020" y="1966804"/>
              <a:ext cx="623927" cy="2880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正方形/長方形 34"/>
            <p:cNvSpPr/>
            <p:nvPr/>
          </p:nvSpPr>
          <p:spPr>
            <a:xfrm>
              <a:off x="4384894" y="670660"/>
              <a:ext cx="6110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b="1" i="1" dirty="0" smtClean="0">
                  <a:solidFill>
                    <a:srgbClr val="92D050"/>
                  </a:solidFill>
                  <a:latin typeface="Century Schoolbook" pitchFamily="18" charset="0"/>
                </a:rPr>
                <a:t>λ</a:t>
              </a:r>
              <a:r>
                <a:rPr lang="en-US" altLang="ja-JP" sz="2400" b="1" i="1" baseline="-25000" dirty="0" smtClean="0">
                  <a:solidFill>
                    <a:srgbClr val="92D050"/>
                  </a:solidFill>
                  <a:latin typeface="Century Schoolbook" pitchFamily="18" charset="0"/>
                </a:rPr>
                <a:t>l</a:t>
              </a:r>
              <a:endParaRPr lang="ja-JP" altLang="en-US" sz="2400" dirty="0">
                <a:solidFill>
                  <a:srgbClr val="92D050"/>
                </a:solidFill>
              </a:endParaRPr>
            </a:p>
          </p:txBody>
        </p:sp>
      </p:grpSp>
      <p:sp>
        <p:nvSpPr>
          <p:cNvPr id="28" name="テキスト ボックス 15"/>
          <p:cNvSpPr txBox="1"/>
          <p:nvPr/>
        </p:nvSpPr>
        <p:spPr>
          <a:xfrm>
            <a:off x="957598" y="4077072"/>
            <a:ext cx="685476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Response spectrum depends on the </a:t>
            </a:r>
            <a:r>
              <a:rPr lang="en-US" altLang="ja-JP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light polarization</a:t>
            </a:r>
            <a:r>
              <a:rPr lang="en-US" altLang="ja-JP" sz="16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1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and on the </a:t>
            </a:r>
            <a:r>
              <a:rPr lang="en-US" altLang="ja-JP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grain shape</a:t>
            </a:r>
            <a:endParaRPr kumimoji="1" lang="ja-JP" altLang="en-US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9" name="テキスト ボックス 26"/>
          <p:cNvSpPr txBox="1"/>
          <p:nvPr/>
        </p:nvSpPr>
        <p:spPr>
          <a:xfrm>
            <a:off x="350003" y="4509120"/>
            <a:ext cx="7894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latin typeface="Times New Roman"/>
                <a:cs typeface="Times New Roman"/>
              </a:rPr>
              <a:t>See e.g. </a:t>
            </a:r>
            <a:r>
              <a:rPr kumimoji="1" lang="en-US" altLang="ja-JP" sz="1400" b="1" i="1" dirty="0" err="1" smtClean="0">
                <a:latin typeface="Times New Roman"/>
                <a:cs typeface="Times New Roman"/>
              </a:rPr>
              <a:t>H.Tamaru</a:t>
            </a:r>
            <a:r>
              <a:rPr kumimoji="1" lang="en-US" altLang="ja-JP" sz="1400" b="1" i="1" dirty="0" smtClean="0">
                <a:latin typeface="Times New Roman"/>
                <a:cs typeface="Times New Roman"/>
              </a:rPr>
              <a:t>  et al ., Applied Phys Letters 80, 1826 (2002) - …and Nobel Prize  for Chemistry 2014</a:t>
            </a:r>
            <a:endParaRPr kumimoji="1" lang="ja-JP" altLang="en-US" sz="1400" b="1" i="1" dirty="0">
              <a:latin typeface="Times New Roman"/>
              <a:cs typeface="Times New Roman"/>
            </a:endParaRPr>
          </a:p>
        </p:txBody>
      </p:sp>
      <p:grpSp>
        <p:nvGrpSpPr>
          <p:cNvPr id="4" name="Group 30"/>
          <p:cNvGrpSpPr/>
          <p:nvPr/>
        </p:nvGrpSpPr>
        <p:grpSpPr>
          <a:xfrm>
            <a:off x="1340192" y="4869160"/>
            <a:ext cx="2943776" cy="1835920"/>
            <a:chOff x="-115243" y="3458532"/>
            <a:chExt cx="3732298" cy="2556000"/>
          </a:xfrm>
        </p:grpSpPr>
        <p:pic>
          <p:nvPicPr>
            <p:cNvPr id="32" name="Picture 31" descr="C:\Users\atsuhiro\Pictures\particle_plasmon_j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115243" y="3458532"/>
              <a:ext cx="3732298" cy="2556000"/>
            </a:xfrm>
            <a:prstGeom prst="rect">
              <a:avLst/>
            </a:prstGeom>
            <a:noFill/>
            <a:ln>
              <a:solidFill>
                <a:srgbClr val="2F7628"/>
              </a:solidFill>
            </a:ln>
          </p:spPr>
        </p:pic>
        <p:sp>
          <p:nvSpPr>
            <p:cNvPr id="34" name="テキスト ボックス 32"/>
            <p:cNvSpPr txBox="1"/>
            <p:nvPr/>
          </p:nvSpPr>
          <p:spPr>
            <a:xfrm>
              <a:off x="797718" y="4720559"/>
              <a:ext cx="2380329" cy="6427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latin typeface="Times New Roman"/>
                  <a:cs typeface="Times New Roman"/>
                </a:rPr>
                <a:t>Ag 100 nm spherical </a:t>
              </a:r>
              <a:r>
                <a:rPr lang="ja-JP" altLang="en-US" sz="1200" b="1" dirty="0" smtClean="0">
                  <a:latin typeface="Times New Roman"/>
                  <a:cs typeface="Times New Roman"/>
                </a:rPr>
                <a:t>　　</a:t>
              </a:r>
              <a:endParaRPr lang="en-US" altLang="ja-JP" sz="1200" b="1" dirty="0" smtClean="0">
                <a:latin typeface="Times New Roman"/>
                <a:cs typeface="Times New Roman"/>
              </a:endParaRPr>
            </a:p>
            <a:p>
              <a:r>
                <a:rPr lang="en-US" altLang="ja-JP" sz="1200" b="1" dirty="0" smtClean="0">
                  <a:latin typeface="Times New Roman"/>
                  <a:cs typeface="Times New Roman"/>
                </a:rPr>
                <a:t>no polarizing property  </a:t>
              </a:r>
              <a:endParaRPr kumimoji="1" lang="ja-JP" altLang="en-US" sz="1200" b="1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6" name="Group 34"/>
          <p:cNvGrpSpPr/>
          <p:nvPr/>
        </p:nvGrpSpPr>
        <p:grpSpPr>
          <a:xfrm>
            <a:off x="5076056" y="4905448"/>
            <a:ext cx="2985105" cy="1835920"/>
            <a:chOff x="4715564" y="3726277"/>
            <a:chExt cx="3768641" cy="2598191"/>
          </a:xfrm>
        </p:grpSpPr>
        <p:pic>
          <p:nvPicPr>
            <p:cNvPr id="36" name="Picture 3" descr="C:\Users\atsuhiro\Pictures\particle_plasmon_j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15564" y="3726277"/>
              <a:ext cx="3768641" cy="2598191"/>
            </a:xfrm>
            <a:prstGeom prst="rect">
              <a:avLst/>
            </a:prstGeom>
            <a:noFill/>
            <a:ln>
              <a:solidFill>
                <a:srgbClr val="2F7628"/>
              </a:solidFill>
            </a:ln>
          </p:spPr>
        </p:pic>
        <p:sp>
          <p:nvSpPr>
            <p:cNvPr id="38" name="テキスト ボックス 33"/>
            <p:cNvSpPr txBox="1"/>
            <p:nvPr/>
          </p:nvSpPr>
          <p:spPr>
            <a:xfrm>
              <a:off x="6217396" y="4662428"/>
              <a:ext cx="1659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200" b="1" dirty="0" smtClean="0">
                  <a:solidFill>
                    <a:srgbClr val="00B050"/>
                  </a:solidFill>
                  <a:latin typeface="Times New Roman"/>
                  <a:cs typeface="Times New Roman"/>
                </a:rPr>
                <a:t>Ag 100 nm </a:t>
              </a:r>
              <a:r>
                <a:rPr lang="en-GB" altLang="ja-JP" sz="1200" b="1" dirty="0" smtClean="0">
                  <a:solidFill>
                    <a:srgbClr val="00B050"/>
                  </a:solidFill>
                  <a:latin typeface="Times New Roman"/>
                  <a:cs typeface="Times New Roman"/>
                </a:rPr>
                <a:t>spheroidal </a:t>
              </a:r>
            </a:p>
            <a:p>
              <a:pPr algn="ctr"/>
              <a:r>
                <a:rPr lang="en-US" altLang="ja-JP" sz="1200" b="1" dirty="0" smtClean="0">
                  <a:solidFill>
                    <a:srgbClr val="00B050"/>
                  </a:solidFill>
                  <a:latin typeface="Times New Roman"/>
                  <a:cs typeface="Times New Roman"/>
                </a:rPr>
                <a:t>polarizing property</a:t>
              </a:r>
              <a:endParaRPr kumimoji="1" lang="ja-JP" altLang="en-US" sz="1200" b="1" dirty="0">
                <a:solidFill>
                  <a:srgbClr val="00B050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551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Segnaposto numero diapositiva 1"/>
          <p:cNvSpPr txBox="1">
            <a:spLocks noGrp="1"/>
          </p:cNvSpPr>
          <p:nvPr/>
        </p:nvSpPr>
        <p:spPr bwMode="auto">
          <a:xfrm>
            <a:off x="8283575" y="188913"/>
            <a:ext cx="5619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/>
            <a:fld id="{4A4304BF-74F1-409B-8875-36B21BDA78B6}" type="slidenum">
              <a:rPr lang="en-US" sz="1600">
                <a:solidFill>
                  <a:schemeClr val="bg1"/>
                </a:solidFill>
                <a:latin typeface="Verdana" pitchFamily="34" charset="0"/>
              </a:rPr>
              <a:pPr algn="r"/>
              <a:t>14</a:t>
            </a:fld>
            <a:endParaRPr lang="en-US" sz="16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3492" name="Rettangolo 6"/>
          <p:cNvSpPr>
            <a:spLocks noChangeArrowheads="1"/>
          </p:cNvSpPr>
          <p:nvPr/>
        </p:nvSpPr>
        <p:spPr bwMode="auto">
          <a:xfrm>
            <a:off x="227013" y="204788"/>
            <a:ext cx="7788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3600">
                <a:solidFill>
                  <a:srgbClr val="800000"/>
                </a:solidFill>
                <a:latin typeface="Verdana" pitchFamily="34" charset="0"/>
              </a:rPr>
              <a:t>RESONANT LIGHT SCATTERING</a:t>
            </a:r>
            <a:endParaRPr lang="it-IT" sz="3600">
              <a:latin typeface="Calibri" pitchFamily="34" charset="0"/>
            </a:endParaRPr>
          </a:p>
        </p:txBody>
      </p:sp>
      <p:sp>
        <p:nvSpPr>
          <p:cNvPr id="63493" name="Rettangolo 5"/>
          <p:cNvSpPr>
            <a:spLocks noChangeArrowheads="1"/>
          </p:cNvSpPr>
          <p:nvPr/>
        </p:nvSpPr>
        <p:spPr bwMode="auto">
          <a:xfrm>
            <a:off x="109538" y="1054100"/>
            <a:ext cx="898366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rgbClr val="008000"/>
              </a:buClr>
              <a:buFont typeface="Arial" pitchFamily="34" charset="0"/>
              <a:buChar char="•"/>
            </a:pPr>
            <a:r>
              <a:rPr lang="it-IT">
                <a:latin typeface="Verdana" pitchFamily="34" charset="0"/>
              </a:rPr>
              <a:t>Occurring when the light is scattering off a nanometric metallic (silver) grains are dispersed in a dielectric medium (</a:t>
            </a:r>
            <a:r>
              <a:rPr lang="it-IT" i="1">
                <a:solidFill>
                  <a:srgbClr val="3366FF"/>
                </a:solidFill>
                <a:latin typeface="Verdana" pitchFamily="34" charset="0"/>
              </a:rPr>
              <a:t>Applied Phys Letters 80 (2002) 1826</a:t>
            </a:r>
            <a:r>
              <a:rPr lang="it-IT">
                <a:latin typeface="Verdana" pitchFamily="34" charset="0"/>
              </a:rPr>
              <a:t>)</a:t>
            </a:r>
          </a:p>
          <a:p>
            <a:pPr marL="285750" indent="-285750">
              <a:buClr>
                <a:srgbClr val="008000"/>
              </a:buClr>
              <a:buFont typeface="Arial" pitchFamily="34" charset="0"/>
              <a:buChar char="•"/>
            </a:pPr>
            <a:r>
              <a:rPr lang="it-IT">
                <a:latin typeface="Verdana" pitchFamily="34" charset="0"/>
              </a:rPr>
              <a:t>Sensitive to the shape of nanometric grains: when silver grains are </a:t>
            </a:r>
            <a:r>
              <a:rPr lang="it-IT" b="1">
                <a:solidFill>
                  <a:srgbClr val="800000"/>
                </a:solidFill>
                <a:latin typeface="Verdana" pitchFamily="34" charset="0"/>
              </a:rPr>
              <a:t>not spherical</a:t>
            </a:r>
            <a:r>
              <a:rPr lang="it-IT">
                <a:latin typeface="Verdana" pitchFamily="34" charset="0"/>
              </a:rPr>
              <a:t>, the resonant response depends on the polarization of the incident light.</a:t>
            </a:r>
          </a:p>
          <a:p>
            <a:pPr marL="285750" indent="-285750">
              <a:buClr>
                <a:srgbClr val="008000"/>
              </a:buClr>
              <a:buFont typeface="Arial" pitchFamily="34" charset="0"/>
              <a:buChar char="•"/>
            </a:pPr>
            <a:r>
              <a:rPr lang="it-IT">
                <a:latin typeface="Verdana" pitchFamily="34" charset="0"/>
              </a:rPr>
              <a:t>Each grain is emphasized at different polarization values</a:t>
            </a:r>
          </a:p>
        </p:txBody>
      </p:sp>
      <p:grpSp>
        <p:nvGrpSpPr>
          <p:cNvPr id="63494" name="Group 269"/>
          <p:cNvGrpSpPr>
            <a:grpSpLocks/>
          </p:cNvGrpSpPr>
          <p:nvPr/>
        </p:nvGrpSpPr>
        <p:grpSpPr bwMode="auto">
          <a:xfrm>
            <a:off x="407988" y="3424238"/>
            <a:ext cx="3938587" cy="2489200"/>
            <a:chOff x="-163073" y="11754"/>
            <a:chExt cx="5120887" cy="3014940"/>
          </a:xfrm>
        </p:grpSpPr>
        <p:grpSp>
          <p:nvGrpSpPr>
            <p:cNvPr id="63495" name="Group 267"/>
            <p:cNvGrpSpPr>
              <a:grpSpLocks/>
            </p:cNvGrpSpPr>
            <p:nvPr/>
          </p:nvGrpSpPr>
          <p:grpSpPr bwMode="auto">
            <a:xfrm>
              <a:off x="-163073" y="22120"/>
              <a:ext cx="5120887" cy="3004574"/>
              <a:chOff x="-163073" y="-3180"/>
              <a:chExt cx="5120886" cy="3004573"/>
            </a:xfrm>
          </p:grpSpPr>
          <p:pic>
            <p:nvPicPr>
              <p:cNvPr id="63496" name="pasted-image.pdf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082" y="676334"/>
                <a:ext cx="4394201" cy="2133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sp>
            <p:nvSpPr>
              <p:cNvPr id="63497" name="Shape 262"/>
              <p:cNvSpPr>
                <a:spLocks noChangeArrowheads="1"/>
              </p:cNvSpPr>
              <p:nvPr/>
            </p:nvSpPr>
            <p:spPr bwMode="auto">
              <a:xfrm rot="-5400000">
                <a:off x="-871842" y="1267413"/>
                <a:ext cx="2027140" cy="609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defTabSz="457200"/>
                <a:r>
                  <a:rPr lang="ru-RU" sz="1600" b="1">
                    <a:latin typeface="Calibri" pitchFamily="34" charset="0"/>
                    <a:sym typeface="Palatino"/>
                  </a:rPr>
                  <a:t>Scattering  intensity</a:t>
                </a:r>
              </a:p>
            </p:txBody>
          </p:sp>
          <p:sp>
            <p:nvSpPr>
              <p:cNvPr id="63498" name="Shape 263"/>
              <p:cNvSpPr>
                <a:spLocks noChangeArrowheads="1"/>
              </p:cNvSpPr>
              <p:nvPr/>
            </p:nvSpPr>
            <p:spPr bwMode="auto">
              <a:xfrm>
                <a:off x="887680" y="2616197"/>
                <a:ext cx="4070133" cy="385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defTabSz="457200"/>
                <a:r>
                  <a:rPr lang="ru-RU" sz="1400">
                    <a:latin typeface="Calibri" pitchFamily="34" charset="0"/>
                    <a:sym typeface="Palatino"/>
                  </a:rPr>
                  <a:t>polarization direction of incident light</a:t>
                </a:r>
              </a:p>
            </p:txBody>
          </p:sp>
          <p:pic>
            <p:nvPicPr>
              <p:cNvPr id="63499" name="pasted-image.pd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49" y="141849"/>
                <a:ext cx="927101" cy="876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pic>
            <p:nvPicPr>
              <p:cNvPr id="63500" name="pasted-image.pd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5404" y="91775"/>
                <a:ext cx="1016001" cy="762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pic>
            <p:nvPicPr>
              <p:cNvPr id="63501" name="pasted-image.pd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3349" y="-3180"/>
                <a:ext cx="1476704" cy="966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3502" name="Shape 268"/>
            <p:cNvSpPr>
              <a:spLocks noChangeArrowheads="1"/>
            </p:cNvSpPr>
            <p:nvPr/>
          </p:nvSpPr>
          <p:spPr bwMode="auto">
            <a:xfrm>
              <a:off x="1820633" y="11754"/>
              <a:ext cx="1468639" cy="489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defTabSz="457200">
                <a:lnSpc>
                  <a:spcPct val="80000"/>
                </a:lnSpc>
              </a:pPr>
              <a:r>
                <a:rPr lang="ru-RU" sz="1200">
                  <a:latin typeface="Calibri" pitchFamily="34" charset="0"/>
                  <a:sym typeface="Palatino"/>
                </a:rPr>
                <a:t>polarization direction</a:t>
              </a:r>
              <a:endParaRPr lang="ru-RU" sz="1300">
                <a:latin typeface="Calibri" pitchFamily="34" charset="0"/>
                <a:sym typeface="Palatino"/>
              </a:endParaRPr>
            </a:p>
          </p:txBody>
        </p:sp>
      </p:grpSp>
      <p:grpSp>
        <p:nvGrpSpPr>
          <p:cNvPr id="63503" name="Group 277"/>
          <p:cNvGrpSpPr>
            <a:grpSpLocks/>
          </p:cNvGrpSpPr>
          <p:nvPr/>
        </p:nvGrpSpPr>
        <p:grpSpPr bwMode="auto">
          <a:xfrm>
            <a:off x="4765675" y="3360738"/>
            <a:ext cx="4079875" cy="2546350"/>
            <a:chOff x="-203401" y="-6173"/>
            <a:chExt cx="5276744" cy="3083667"/>
          </a:xfrm>
        </p:grpSpPr>
        <p:sp>
          <p:nvSpPr>
            <p:cNvPr id="63504" name="Shape 270"/>
            <p:cNvSpPr>
              <a:spLocks noChangeArrowheads="1"/>
            </p:cNvSpPr>
            <p:nvPr/>
          </p:nvSpPr>
          <p:spPr bwMode="auto">
            <a:xfrm rot="-5400000">
              <a:off x="-912170" y="1400489"/>
              <a:ext cx="2027140" cy="609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defTabSz="457200"/>
              <a:r>
                <a:rPr lang="ru-RU" sz="1600" b="1">
                  <a:latin typeface="Calibri" pitchFamily="34" charset="0"/>
                  <a:sym typeface="Palatino"/>
                </a:rPr>
                <a:t>Scattering  intensity</a:t>
              </a:r>
            </a:p>
          </p:txBody>
        </p:sp>
        <p:sp>
          <p:nvSpPr>
            <p:cNvPr id="63505" name="Shape 271"/>
            <p:cNvSpPr>
              <a:spLocks noChangeArrowheads="1"/>
            </p:cNvSpPr>
            <p:nvPr/>
          </p:nvSpPr>
          <p:spPr bwMode="auto">
            <a:xfrm>
              <a:off x="303082" y="2692298"/>
              <a:ext cx="4770261" cy="385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defTabSz="457200"/>
              <a:r>
                <a:rPr lang="ru-RU" sz="1400">
                  <a:latin typeface="Calibri" pitchFamily="34" charset="0"/>
                  <a:sym typeface="Palatino"/>
                </a:rPr>
                <a:t>polarization direction of incident light</a:t>
              </a:r>
            </a:p>
          </p:txBody>
        </p:sp>
        <p:pic>
          <p:nvPicPr>
            <p:cNvPr id="63506" name="pasted-image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5432" y="0"/>
              <a:ext cx="927101" cy="87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63507" name="pasted-image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1776" y="-6173"/>
              <a:ext cx="1591508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63508" name="pasted-image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5404" y="167876"/>
              <a:ext cx="1016001" cy="76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63509" name="Shape 275"/>
            <p:cNvSpPr>
              <a:spLocks noChangeArrowheads="1"/>
            </p:cNvSpPr>
            <p:nvPr/>
          </p:nvSpPr>
          <p:spPr bwMode="auto">
            <a:xfrm>
              <a:off x="1820633" y="62555"/>
              <a:ext cx="1468639" cy="489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defTabSz="457200">
                <a:lnSpc>
                  <a:spcPct val="80000"/>
                </a:lnSpc>
              </a:pPr>
              <a:r>
                <a:rPr lang="ru-RU" sz="1200">
                  <a:latin typeface="Calibri" pitchFamily="34" charset="0"/>
                  <a:sym typeface="Palatino"/>
                </a:rPr>
                <a:t>polarization direction</a:t>
              </a:r>
            </a:p>
          </p:txBody>
        </p:sp>
        <p:pic>
          <p:nvPicPr>
            <p:cNvPr id="63510" name="pasted-image.pd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82" y="765135"/>
              <a:ext cx="4394201" cy="213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14796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17" t="8879" r="35808" b="11212"/>
          <a:stretch/>
        </p:blipFill>
        <p:spPr>
          <a:xfrm rot="5400000">
            <a:off x="4357738" y="910218"/>
            <a:ext cx="5184312" cy="4461236"/>
          </a:xfrm>
          <a:prstGeom prst="rect">
            <a:avLst/>
          </a:prstGeom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804333" y="32368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Optical Microscope Read-out: Step 1</a:t>
            </a:r>
            <a:endParaRPr lang="en-US" sz="2800" b="1" cap="sm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magine 2" descr="kr4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66" y="4540062"/>
            <a:ext cx="5254848" cy="234532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290361" y="5877272"/>
            <a:ext cx="3962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imes"/>
                <a:cs typeface="Times"/>
              </a:rPr>
              <a:t>Scanning with </a:t>
            </a:r>
            <a:r>
              <a:rPr lang="en-GB" b="1" dirty="0">
                <a:latin typeface="Times"/>
                <a:cs typeface="Times"/>
              </a:rPr>
              <a:t>optical microscope</a:t>
            </a:r>
            <a:r>
              <a:rPr lang="en-GB" dirty="0">
                <a:latin typeface="Times"/>
                <a:cs typeface="Times"/>
              </a:rPr>
              <a:t> </a:t>
            </a:r>
            <a:endParaRPr lang="en-GB" dirty="0" smtClean="0">
              <a:latin typeface="Times"/>
              <a:cs typeface="Times"/>
            </a:endParaRPr>
          </a:p>
          <a:p>
            <a:pPr algn="ctr"/>
            <a:r>
              <a:rPr lang="en-GB" dirty="0" smtClean="0">
                <a:latin typeface="Times"/>
                <a:cs typeface="Times"/>
              </a:rPr>
              <a:t>and </a:t>
            </a:r>
            <a:r>
              <a:rPr lang="en-GB" b="1" dirty="0">
                <a:latin typeface="Times"/>
                <a:cs typeface="Times"/>
              </a:rPr>
              <a:t>shape recognition analysis</a:t>
            </a:r>
          </a:p>
        </p:txBody>
      </p:sp>
      <p:grpSp>
        <p:nvGrpSpPr>
          <p:cNvPr id="2" name="Gruppo 5"/>
          <p:cNvGrpSpPr/>
          <p:nvPr/>
        </p:nvGrpSpPr>
        <p:grpSpPr>
          <a:xfrm>
            <a:off x="1763688" y="836712"/>
            <a:ext cx="7084409" cy="4082970"/>
            <a:chOff x="2238472" y="1304290"/>
            <a:chExt cx="10006237" cy="5781466"/>
          </a:xfrm>
        </p:grpSpPr>
        <p:pic>
          <p:nvPicPr>
            <p:cNvPr id="7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294" t="21630" r="21487" b="11373"/>
            <a:stretch/>
          </p:blipFill>
          <p:spPr>
            <a:xfrm>
              <a:off x="2967271" y="2220728"/>
              <a:ext cx="2525804" cy="3569071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9154501" y="1304290"/>
              <a:ext cx="3043745" cy="82804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Fast CMOS sensor</a:t>
              </a:r>
              <a:endParaRPr lang="en-US" sz="1600" b="1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pPr>
                <a:defRPr/>
              </a:pPr>
              <a:r>
                <a:rPr lang="en-US" sz="16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4 </a:t>
              </a:r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Mpix, </a:t>
              </a:r>
              <a:r>
                <a:rPr lang="en-US" sz="16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@560 </a:t>
              </a:r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fps</a:t>
              </a:r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9968151" y="6606365"/>
              <a:ext cx="1592661" cy="479391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LED</a:t>
              </a:r>
              <a:endParaRPr lang="en-US" sz="1600" b="1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2" name="TextBox 8"/>
            <p:cNvSpPr txBox="1"/>
            <p:nvPr/>
          </p:nvSpPr>
          <p:spPr>
            <a:xfrm>
              <a:off x="9561326" y="2687396"/>
              <a:ext cx="2683383" cy="479391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Magnifying </a:t>
              </a:r>
              <a:r>
                <a:rPr lang="en-US" sz="16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lens</a:t>
              </a:r>
              <a:endParaRPr lang="en-US" sz="1600" b="1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3" name="TextBox 9"/>
            <p:cNvSpPr txBox="1"/>
            <p:nvPr/>
          </p:nvSpPr>
          <p:spPr>
            <a:xfrm>
              <a:off x="2238472" y="5693891"/>
              <a:ext cx="3479948" cy="82804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Resolution: </a:t>
              </a:r>
              <a:r>
                <a:rPr lang="en-US" sz="16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30 </a:t>
              </a:r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nm/pixel</a:t>
              </a:r>
            </a:p>
            <a:p>
              <a:pPr algn="ctr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View Size: </a:t>
              </a:r>
              <a:r>
                <a:rPr lang="en-US" sz="16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65 </a:t>
              </a:r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x </a:t>
              </a:r>
              <a:r>
                <a:rPr lang="en-US" sz="16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50 µm</a:t>
              </a:r>
              <a:r>
                <a:rPr lang="en-US" sz="1600" b="1" baseline="30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2</a:t>
              </a:r>
              <a:endParaRPr lang="en-US" sz="1600" b="1" baseline="300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4" name="Straight Arrow Connector 11"/>
            <p:cNvCxnSpPr>
              <a:stCxn id="9" idx="1"/>
            </p:cNvCxnSpPr>
            <p:nvPr/>
          </p:nvCxnSpPr>
          <p:spPr>
            <a:xfrm flipH="1">
              <a:off x="8259704" y="1718310"/>
              <a:ext cx="894797" cy="174325"/>
            </a:xfrm>
            <a:prstGeom prst="straightConnector1">
              <a:avLst/>
            </a:prstGeom>
            <a:ln>
              <a:solidFill>
                <a:srgbClr val="AB2411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5"/>
            <p:cNvCxnSpPr>
              <a:stCxn id="12" idx="1"/>
            </p:cNvCxnSpPr>
            <p:nvPr/>
          </p:nvCxnSpPr>
          <p:spPr>
            <a:xfrm flipH="1" flipV="1">
              <a:off x="8060115" y="2607378"/>
              <a:ext cx="1501211" cy="319713"/>
            </a:xfrm>
            <a:prstGeom prst="straightConnector1">
              <a:avLst/>
            </a:prstGeom>
            <a:ln>
              <a:solidFill>
                <a:srgbClr val="AB2411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7"/>
            <p:cNvCxnSpPr/>
            <p:nvPr/>
          </p:nvCxnSpPr>
          <p:spPr>
            <a:xfrm flipV="1">
              <a:off x="10842231" y="5790661"/>
              <a:ext cx="854927" cy="773645"/>
            </a:xfrm>
            <a:prstGeom prst="straightConnector1">
              <a:avLst/>
            </a:prstGeom>
            <a:ln>
              <a:solidFill>
                <a:srgbClr val="AB2411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23"/>
            <p:cNvSpPr txBox="1"/>
            <p:nvPr/>
          </p:nvSpPr>
          <p:spPr>
            <a:xfrm>
              <a:off x="2557414" y="1389597"/>
              <a:ext cx="3240777" cy="82804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100x objective lens with high N.A. </a:t>
              </a:r>
              <a:endParaRPr lang="en-US" sz="1600" b="1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1" name="Right Arrow 16"/>
            <p:cNvSpPr/>
            <p:nvPr/>
          </p:nvSpPr>
          <p:spPr>
            <a:xfrm rot="1150483">
              <a:off x="5582367" y="6129813"/>
              <a:ext cx="2290321" cy="312056"/>
            </a:xfrm>
            <a:prstGeom prst="rightArrow">
              <a:avLst>
                <a:gd name="adj1" fmla="val 50000"/>
                <a:gd name="adj2" fmla="val 84519"/>
              </a:avLst>
            </a:prstGeom>
            <a:solidFill>
              <a:srgbClr val="AB2411"/>
            </a:solidFill>
            <a:ln>
              <a:solidFill>
                <a:srgbClr val="AB24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1197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Segnaposto numero diapositiva 1"/>
          <p:cNvSpPr txBox="1">
            <a:spLocks noGrp="1"/>
          </p:cNvSpPr>
          <p:nvPr/>
        </p:nvSpPr>
        <p:spPr bwMode="auto">
          <a:xfrm>
            <a:off x="8283575" y="188913"/>
            <a:ext cx="5619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/>
            <a:fld id="{33C9FEF5-ABA1-4190-9FFC-2088EF34210A}" type="slidenum">
              <a:rPr lang="en-US" sz="1600">
                <a:solidFill>
                  <a:schemeClr val="bg1"/>
                </a:solidFill>
                <a:latin typeface="Verdana" pitchFamily="34" charset="0"/>
              </a:rPr>
              <a:pPr algn="r"/>
              <a:t>16</a:t>
            </a:fld>
            <a:endParaRPr lang="en-US" sz="16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4516" name="Rettangolo 6"/>
          <p:cNvSpPr>
            <a:spLocks noChangeArrowheads="1"/>
          </p:cNvSpPr>
          <p:nvPr/>
        </p:nvSpPr>
        <p:spPr bwMode="auto">
          <a:xfrm>
            <a:off x="227013" y="188913"/>
            <a:ext cx="6969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3600">
                <a:solidFill>
                  <a:srgbClr val="800000"/>
                </a:solidFill>
                <a:latin typeface="Verdana" pitchFamily="34" charset="0"/>
              </a:rPr>
              <a:t>OPTICAL MICROSCOPE</a:t>
            </a:r>
            <a:endParaRPr lang="it-IT" sz="3600">
              <a:latin typeface="Calibri" pitchFamily="34" charset="0"/>
            </a:endParaRPr>
          </a:p>
        </p:txBody>
      </p:sp>
      <p:pic>
        <p:nvPicPr>
          <p:cNvPr id="64517" name="IMG_392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01" b="4401"/>
          <a:stretch>
            <a:fillRect/>
          </a:stretch>
        </p:blipFill>
        <p:spPr bwMode="auto">
          <a:xfrm>
            <a:off x="452438" y="1568450"/>
            <a:ext cx="3522662" cy="42830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518" name="Rettangolo 2"/>
          <p:cNvSpPr>
            <a:spLocks noChangeArrowheads="1"/>
          </p:cNvSpPr>
          <p:nvPr/>
        </p:nvSpPr>
        <p:spPr bwMode="auto">
          <a:xfrm>
            <a:off x="265113" y="823913"/>
            <a:ext cx="5429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>
              <a:buClr>
                <a:srgbClr val="008000"/>
              </a:buClr>
              <a:buFont typeface="Arial" pitchFamily="34" charset="0"/>
              <a:buChar char="•"/>
            </a:pPr>
            <a:r>
              <a:rPr lang="en-GB" sz="2000">
                <a:latin typeface="Times New Roman" pitchFamily="18" charset="0"/>
                <a:cs typeface="Times New Roman" pitchFamily="18" charset="0"/>
              </a:rPr>
              <a:t>Prototype assembled at the University of Naples </a:t>
            </a:r>
          </a:p>
          <a:p>
            <a:pPr marL="285750" indent="-285750">
              <a:buClr>
                <a:srgbClr val="008000"/>
              </a:buClr>
              <a:buFont typeface="Arial" pitchFamily="34" charset="0"/>
              <a:buChar char="•"/>
            </a:pPr>
            <a:r>
              <a:rPr lang="en-GB" sz="2000">
                <a:latin typeface="Times New Roman" pitchFamily="18" charset="0"/>
                <a:cs typeface="Times New Roman" pitchFamily="18" charset="0"/>
              </a:rPr>
              <a:t>Equipped with liquid crystal polarization rotator</a:t>
            </a:r>
          </a:p>
        </p:txBody>
      </p:sp>
      <p:pic>
        <p:nvPicPr>
          <p:cNvPr id="64519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9" t="4950" r="16258" b="7747"/>
          <a:stretch>
            <a:fillRect/>
          </a:stretch>
        </p:blipFill>
        <p:spPr bwMode="auto">
          <a:xfrm>
            <a:off x="6276975" y="1101725"/>
            <a:ext cx="2139950" cy="509428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520" name="TextBox 4"/>
          <p:cNvSpPr txBox="1">
            <a:spLocks noChangeArrowheads="1"/>
          </p:cNvSpPr>
          <p:nvPr/>
        </p:nvSpPr>
        <p:spPr bwMode="auto">
          <a:xfrm>
            <a:off x="4157663" y="2074863"/>
            <a:ext cx="21193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1600">
                <a:latin typeface="Verdana" pitchFamily="34" charset="0"/>
              </a:rPr>
              <a:t>Exit polarizer plate</a:t>
            </a:r>
          </a:p>
        </p:txBody>
      </p:sp>
      <p:cxnSp>
        <p:nvCxnSpPr>
          <p:cNvPr id="20" name="Straight Arrow Connector 7"/>
          <p:cNvCxnSpPr/>
          <p:nvPr/>
        </p:nvCxnSpPr>
        <p:spPr>
          <a:xfrm flipH="1">
            <a:off x="2062163" y="2274888"/>
            <a:ext cx="2155825" cy="5508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9"/>
          <p:cNvCxnSpPr/>
          <p:nvPr/>
        </p:nvCxnSpPr>
        <p:spPr>
          <a:xfrm flipH="1">
            <a:off x="1917700" y="3267075"/>
            <a:ext cx="230028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3"/>
          <p:cNvCxnSpPr/>
          <p:nvPr/>
        </p:nvCxnSpPr>
        <p:spPr>
          <a:xfrm flipH="1" flipV="1">
            <a:off x="3857625" y="3892550"/>
            <a:ext cx="582613" cy="1889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24" name="TextBox 11"/>
          <p:cNvSpPr txBox="1">
            <a:spLocks noChangeArrowheads="1"/>
          </p:cNvSpPr>
          <p:nvPr/>
        </p:nvSpPr>
        <p:spPr bwMode="auto">
          <a:xfrm>
            <a:off x="4408488" y="3910013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1600">
                <a:latin typeface="Verdana" pitchFamily="34" charset="0"/>
              </a:rPr>
              <a:t>Violet LED         (</a:t>
            </a:r>
            <a:r>
              <a:rPr lang="el-GR" sz="1600">
                <a:latin typeface="Verdana" pitchFamily="34" charset="0"/>
              </a:rPr>
              <a:t>λ</a:t>
            </a:r>
            <a:r>
              <a:rPr lang="en-US" sz="1600">
                <a:latin typeface="Verdana" pitchFamily="34" charset="0"/>
              </a:rPr>
              <a:t> = 405 nm)</a:t>
            </a:r>
          </a:p>
        </p:txBody>
      </p:sp>
      <p:sp>
        <p:nvSpPr>
          <p:cNvPr id="64525" name="TextBox 5"/>
          <p:cNvSpPr txBox="1">
            <a:spLocks noChangeArrowheads="1"/>
          </p:cNvSpPr>
          <p:nvPr/>
        </p:nvSpPr>
        <p:spPr bwMode="auto">
          <a:xfrm>
            <a:off x="4219575" y="3082925"/>
            <a:ext cx="1973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1600">
                <a:latin typeface="Verdana" pitchFamily="34" charset="0"/>
              </a:rPr>
              <a:t>LC Polarization Rotator</a:t>
            </a:r>
          </a:p>
        </p:txBody>
      </p:sp>
    </p:spTree>
    <p:extLst>
      <p:ext uri="{BB962C8B-B14F-4D97-AF65-F5344CB8AC3E}">
        <p14:creationId xmlns:p14="http://schemas.microsoft.com/office/powerpoint/2010/main" xmlns="" val="357919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コネクタ 9"/>
          <p:cNvCxnSpPr/>
          <p:nvPr/>
        </p:nvCxnSpPr>
        <p:spPr>
          <a:xfrm flipH="1">
            <a:off x="1514475" y="1412875"/>
            <a:ext cx="1584325" cy="453707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115888"/>
            <a:ext cx="8229600" cy="635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4000" smtClean="0"/>
              <a:t>Silver grains property composing track</a:t>
            </a:r>
            <a:endParaRPr lang="ja-JP" altLang="en-US" sz="4000" smtClean="0"/>
          </a:p>
        </p:txBody>
      </p:sp>
      <p:pic>
        <p:nvPicPr>
          <p:cNvPr id="69636" name="Picture 3" descr="H:\flab\TEM\141015_cion_30keV\maa10m_5d_ag_10m_6_crop.ti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2563" y="1268413"/>
            <a:ext cx="4033837" cy="4032250"/>
          </a:xfrm>
        </p:spPr>
      </p:pic>
      <p:sp>
        <p:nvSpPr>
          <p:cNvPr id="15" name="右矢印 14"/>
          <p:cNvSpPr/>
          <p:nvPr/>
        </p:nvSpPr>
        <p:spPr>
          <a:xfrm rot="1363336">
            <a:off x="1092200" y="2557463"/>
            <a:ext cx="977900" cy="4857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sp>
        <p:nvSpPr>
          <p:cNvPr id="69638" name="テキスト ボックス 18"/>
          <p:cNvSpPr txBox="1">
            <a:spLocks noChangeArrowheads="1"/>
          </p:cNvSpPr>
          <p:nvPr/>
        </p:nvSpPr>
        <p:spPr bwMode="auto">
          <a:xfrm>
            <a:off x="179388" y="1700213"/>
            <a:ext cx="2162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sz="2000" b="1">
                <a:solidFill>
                  <a:srgbClr val="FFC000"/>
                </a:solidFill>
              </a:rPr>
              <a:t>30keV Carbon ion</a:t>
            </a:r>
          </a:p>
          <a:p>
            <a:r>
              <a:rPr kumimoji="1" lang="en-US" altLang="ja-JP" sz="2000" b="1">
                <a:solidFill>
                  <a:srgbClr val="FFC000"/>
                </a:solidFill>
              </a:rPr>
              <a:t>vertical implanted </a:t>
            </a:r>
            <a:endParaRPr kumimoji="1" lang="ja-JP" altLang="en-US" sz="2000" b="1">
              <a:solidFill>
                <a:srgbClr val="FFC000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flipH="1">
            <a:off x="1479550" y="1412875"/>
            <a:ext cx="1223963" cy="381635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40" name="テキスト ボックス 11"/>
          <p:cNvSpPr txBox="1">
            <a:spLocks noChangeArrowheads="1"/>
          </p:cNvSpPr>
          <p:nvPr/>
        </p:nvSpPr>
        <p:spPr bwMode="auto">
          <a:xfrm>
            <a:off x="258763" y="4510088"/>
            <a:ext cx="11382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b="1">
                <a:solidFill>
                  <a:schemeClr val="bg1"/>
                </a:solidFill>
              </a:rPr>
              <a:t>Surface of</a:t>
            </a:r>
          </a:p>
          <a:p>
            <a:r>
              <a:rPr kumimoji="1" lang="en-US" altLang="ja-JP" b="1">
                <a:solidFill>
                  <a:schemeClr val="bg1"/>
                </a:solidFill>
              </a:rPr>
              <a:t> emulsion</a:t>
            </a:r>
            <a:endParaRPr kumimoji="1" lang="ja-JP" altLang="en-US" b="1">
              <a:solidFill>
                <a:schemeClr val="bg1"/>
              </a:solidFill>
            </a:endParaRPr>
          </a:p>
        </p:txBody>
      </p:sp>
      <p:sp>
        <p:nvSpPr>
          <p:cNvPr id="69641" name="テキスト ボックス 19"/>
          <p:cNvSpPr txBox="1">
            <a:spLocks noChangeArrowheads="1"/>
          </p:cNvSpPr>
          <p:nvPr/>
        </p:nvSpPr>
        <p:spPr bwMode="auto">
          <a:xfrm>
            <a:off x="3279775" y="4787900"/>
            <a:ext cx="839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b="1"/>
              <a:t>500nm</a:t>
            </a:r>
            <a:endParaRPr kumimoji="1" lang="ja-JP" altLang="en-US" b="1"/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3279775" y="5157788"/>
            <a:ext cx="914400" cy="0"/>
          </a:xfrm>
          <a:prstGeom prst="straightConnector1">
            <a:avLst/>
          </a:prstGeom>
          <a:ln>
            <a:solidFill>
              <a:srgbClr val="04080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43" name="テキスト ボックス 32"/>
          <p:cNvSpPr txBox="1">
            <a:spLocks noChangeArrowheads="1"/>
          </p:cNvSpPr>
          <p:nvPr/>
        </p:nvSpPr>
        <p:spPr bwMode="auto">
          <a:xfrm>
            <a:off x="4943475" y="692150"/>
            <a:ext cx="37036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sz="2000" b="1"/>
              <a:t>Think about the optical response </a:t>
            </a:r>
            <a:endParaRPr kumimoji="1" lang="ja-JP" altLang="en-US" sz="2000" b="1"/>
          </a:p>
        </p:txBody>
      </p:sp>
      <p:sp>
        <p:nvSpPr>
          <p:cNvPr id="69644" name="テキスト ボックス 39"/>
          <p:cNvSpPr txBox="1">
            <a:spLocks noChangeArrowheads="1"/>
          </p:cNvSpPr>
          <p:nvPr/>
        </p:nvSpPr>
        <p:spPr bwMode="auto">
          <a:xfrm>
            <a:off x="53975" y="5600700"/>
            <a:ext cx="4991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sz="2000" b="1"/>
              <a:t>Actually the form is different from each other</a:t>
            </a:r>
            <a:endParaRPr kumimoji="1" lang="ja-JP" altLang="en-US" sz="2000" b="1"/>
          </a:p>
        </p:txBody>
      </p:sp>
      <p:cxnSp>
        <p:nvCxnSpPr>
          <p:cNvPr id="29" name="直線矢印コネクタ 28"/>
          <p:cNvCxnSpPr/>
          <p:nvPr/>
        </p:nvCxnSpPr>
        <p:spPr>
          <a:xfrm>
            <a:off x="4797425" y="4025900"/>
            <a:ext cx="417671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V="1">
            <a:off x="4797425" y="2225675"/>
            <a:ext cx="0" cy="18002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フリーフォーム 33"/>
          <p:cNvSpPr/>
          <p:nvPr/>
        </p:nvSpPr>
        <p:spPr>
          <a:xfrm>
            <a:off x="4818063" y="2451100"/>
            <a:ext cx="3857625" cy="1416050"/>
          </a:xfrm>
          <a:custGeom>
            <a:avLst/>
            <a:gdLst>
              <a:gd name="connsiteX0" fmla="*/ 0 w 2554014"/>
              <a:gd name="connsiteY0" fmla="*/ 940676 h 1416269"/>
              <a:gd name="connsiteX1" fmla="*/ 693683 w 2554014"/>
              <a:gd name="connsiteY1" fmla="*/ 10510 h 1416269"/>
              <a:gd name="connsiteX2" fmla="*/ 1355834 w 2554014"/>
              <a:gd name="connsiteY2" fmla="*/ 877614 h 1416269"/>
              <a:gd name="connsiteX3" fmla="*/ 1891862 w 2554014"/>
              <a:gd name="connsiteY3" fmla="*/ 1366345 h 1416269"/>
              <a:gd name="connsiteX4" fmla="*/ 2554014 w 2554014"/>
              <a:gd name="connsiteY4" fmla="*/ 578069 h 141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4014" h="1416269">
                <a:moveTo>
                  <a:pt x="0" y="940676"/>
                </a:moveTo>
                <a:cubicBezTo>
                  <a:pt x="233855" y="480848"/>
                  <a:pt x="467711" y="21020"/>
                  <a:pt x="693683" y="10510"/>
                </a:cubicBezTo>
                <a:cubicBezTo>
                  <a:pt x="919655" y="0"/>
                  <a:pt x="1156138" y="651642"/>
                  <a:pt x="1355834" y="877614"/>
                </a:cubicBezTo>
                <a:cubicBezTo>
                  <a:pt x="1555531" y="1103587"/>
                  <a:pt x="1692165" y="1416269"/>
                  <a:pt x="1891862" y="1366345"/>
                </a:cubicBezTo>
                <a:cubicBezTo>
                  <a:pt x="2091559" y="1316421"/>
                  <a:pt x="2322786" y="947245"/>
                  <a:pt x="2554014" y="57806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sp>
        <p:nvSpPr>
          <p:cNvPr id="69648" name="テキスト ボックス 41"/>
          <p:cNvSpPr txBox="1">
            <a:spLocks noChangeArrowheads="1"/>
          </p:cNvSpPr>
          <p:nvPr/>
        </p:nvSpPr>
        <p:spPr bwMode="auto">
          <a:xfrm rot="-5400000">
            <a:off x="3686969" y="2975769"/>
            <a:ext cx="1865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sz="1600" b="1"/>
              <a:t>Scattering  intensity</a:t>
            </a:r>
            <a:endParaRPr kumimoji="1" lang="ja-JP" altLang="en-US" sz="1600" b="1"/>
          </a:p>
        </p:txBody>
      </p:sp>
      <p:sp>
        <p:nvSpPr>
          <p:cNvPr id="69649" name="テキスト ボックス 42"/>
          <p:cNvSpPr txBox="1">
            <a:spLocks noChangeArrowheads="1"/>
          </p:cNvSpPr>
          <p:nvPr/>
        </p:nvSpPr>
        <p:spPr bwMode="auto">
          <a:xfrm>
            <a:off x="4875213" y="1979613"/>
            <a:ext cx="1287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b="1"/>
              <a:t>λ  is fixing </a:t>
            </a:r>
            <a:endParaRPr kumimoji="1" lang="ja-JP" altLang="en-US" b="1"/>
          </a:p>
        </p:txBody>
      </p:sp>
      <p:sp>
        <p:nvSpPr>
          <p:cNvPr id="69650" name="テキスト ボックス 43"/>
          <p:cNvSpPr txBox="1">
            <a:spLocks noChangeArrowheads="1"/>
          </p:cNvSpPr>
          <p:nvPr/>
        </p:nvSpPr>
        <p:spPr bwMode="auto">
          <a:xfrm>
            <a:off x="4919663" y="4098925"/>
            <a:ext cx="3946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sz="1600" b="1"/>
              <a:t>The direction of polarization of incident light</a:t>
            </a:r>
            <a:endParaRPr kumimoji="1" lang="ja-JP" altLang="en-US" sz="1600" b="1"/>
          </a:p>
        </p:txBody>
      </p:sp>
      <p:sp>
        <p:nvSpPr>
          <p:cNvPr id="69651" name="テキスト ボックス 26"/>
          <p:cNvSpPr txBox="1">
            <a:spLocks noChangeArrowheads="1"/>
          </p:cNvSpPr>
          <p:nvPr/>
        </p:nvSpPr>
        <p:spPr bwMode="auto">
          <a:xfrm>
            <a:off x="4716463" y="4724400"/>
            <a:ext cx="42116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sz="2000" b="1"/>
              <a:t>Optical response is strongly depended</a:t>
            </a:r>
          </a:p>
          <a:p>
            <a:r>
              <a:rPr kumimoji="1" lang="en-US" altLang="ja-JP" sz="2000" b="1"/>
              <a:t>on the polarization of incident light</a:t>
            </a:r>
            <a:endParaRPr kumimoji="1" lang="ja-JP" altLang="en-US" sz="2000" b="1"/>
          </a:p>
        </p:txBody>
      </p:sp>
      <p:sp>
        <p:nvSpPr>
          <p:cNvPr id="31" name="フリーフォーム 30"/>
          <p:cNvSpPr>
            <a:spLocks noChangeAspect="1"/>
          </p:cNvSpPr>
          <p:nvPr/>
        </p:nvSpPr>
        <p:spPr>
          <a:xfrm rot="16200000">
            <a:off x="6196013" y="1128713"/>
            <a:ext cx="388937" cy="611187"/>
          </a:xfrm>
          <a:custGeom>
            <a:avLst/>
            <a:gdLst>
              <a:gd name="connsiteX0" fmla="*/ 25021 w 812042"/>
              <a:gd name="connsiteY0" fmla="*/ 634620 h 1683224"/>
              <a:gd name="connsiteX1" fmla="*/ 229737 w 812042"/>
              <a:gd name="connsiteY1" fmla="*/ 129653 h 1683224"/>
              <a:gd name="connsiteX2" fmla="*/ 407158 w 812042"/>
              <a:gd name="connsiteY2" fmla="*/ 61415 h 1683224"/>
              <a:gd name="connsiteX3" fmla="*/ 475397 w 812042"/>
              <a:gd name="connsiteY3" fmla="*/ 498143 h 1683224"/>
              <a:gd name="connsiteX4" fmla="*/ 789296 w 812042"/>
              <a:gd name="connsiteY4" fmla="*/ 757450 h 1683224"/>
              <a:gd name="connsiteX5" fmla="*/ 611875 w 812042"/>
              <a:gd name="connsiteY5" fmla="*/ 1426191 h 1683224"/>
              <a:gd name="connsiteX6" fmla="*/ 325272 w 812042"/>
              <a:gd name="connsiteY6" fmla="*/ 1644555 h 1683224"/>
              <a:gd name="connsiteX7" fmla="*/ 270681 w 812042"/>
              <a:gd name="connsiteY7" fmla="*/ 1194179 h 1683224"/>
              <a:gd name="connsiteX8" fmla="*/ 379863 w 812042"/>
              <a:gd name="connsiteY8" fmla="*/ 798394 h 1683224"/>
              <a:gd name="connsiteX9" fmla="*/ 25021 w 812042"/>
              <a:gd name="connsiteY9" fmla="*/ 634620 h 16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2042" h="1683224">
                <a:moveTo>
                  <a:pt x="25021" y="634620"/>
                </a:moveTo>
                <a:cubicBezTo>
                  <a:pt x="0" y="523163"/>
                  <a:pt x="166048" y="225187"/>
                  <a:pt x="229737" y="129653"/>
                </a:cubicBezTo>
                <a:cubicBezTo>
                  <a:pt x="293426" y="34119"/>
                  <a:pt x="366215" y="0"/>
                  <a:pt x="407158" y="61415"/>
                </a:cubicBezTo>
                <a:cubicBezTo>
                  <a:pt x="448101" y="122830"/>
                  <a:pt x="411707" y="382137"/>
                  <a:pt x="475397" y="498143"/>
                </a:cubicBezTo>
                <a:cubicBezTo>
                  <a:pt x="539087" y="614149"/>
                  <a:pt x="766550" y="602775"/>
                  <a:pt x="789296" y="757450"/>
                </a:cubicBezTo>
                <a:cubicBezTo>
                  <a:pt x="812042" y="912125"/>
                  <a:pt x="689212" y="1278340"/>
                  <a:pt x="611875" y="1426191"/>
                </a:cubicBezTo>
                <a:cubicBezTo>
                  <a:pt x="534538" y="1574042"/>
                  <a:pt x="382138" y="1683224"/>
                  <a:pt x="325272" y="1644555"/>
                </a:cubicBezTo>
                <a:cubicBezTo>
                  <a:pt x="268406" y="1605886"/>
                  <a:pt x="261583" y="1335206"/>
                  <a:pt x="270681" y="1194179"/>
                </a:cubicBezTo>
                <a:cubicBezTo>
                  <a:pt x="279779" y="1053152"/>
                  <a:pt x="423081" y="884830"/>
                  <a:pt x="379863" y="798394"/>
                </a:cubicBezTo>
                <a:cubicBezTo>
                  <a:pt x="336645" y="711958"/>
                  <a:pt x="50042" y="746077"/>
                  <a:pt x="25021" y="634620"/>
                </a:cubicBez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sp>
        <p:nvSpPr>
          <p:cNvPr id="69653" name="テキスト ボックス 21"/>
          <p:cNvSpPr txBox="1">
            <a:spLocks noChangeArrowheads="1"/>
          </p:cNvSpPr>
          <p:nvPr/>
        </p:nvSpPr>
        <p:spPr bwMode="auto">
          <a:xfrm>
            <a:off x="34925" y="900113"/>
            <a:ext cx="4573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b="1"/>
              <a:t>TEM image of Carbon track after development</a:t>
            </a:r>
          </a:p>
        </p:txBody>
      </p:sp>
    </p:spTree>
    <p:extLst>
      <p:ext uri="{BB962C8B-B14F-4D97-AF65-F5344CB8AC3E}">
        <p14:creationId xmlns:p14="http://schemas.microsoft.com/office/powerpoint/2010/main" xmlns="" val="376792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円/楕円 16"/>
          <p:cNvSpPr>
            <a:spLocks noChangeAspect="1"/>
          </p:cNvSpPr>
          <p:nvPr/>
        </p:nvSpPr>
        <p:spPr>
          <a:xfrm>
            <a:off x="4500563" y="5300663"/>
            <a:ext cx="1079500" cy="10810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sp>
        <p:nvSpPr>
          <p:cNvPr id="70659" name="テキスト ボックス 32"/>
          <p:cNvSpPr txBox="1">
            <a:spLocks noChangeArrowheads="1"/>
          </p:cNvSpPr>
          <p:nvPr/>
        </p:nvSpPr>
        <p:spPr bwMode="auto">
          <a:xfrm>
            <a:off x="5167313" y="692150"/>
            <a:ext cx="337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sz="2000" b="1"/>
              <a:t>Track composed by two grains</a:t>
            </a:r>
            <a:endParaRPr kumimoji="1" lang="ja-JP" altLang="en-US" sz="2000" b="1"/>
          </a:p>
        </p:txBody>
      </p:sp>
      <p:sp>
        <p:nvSpPr>
          <p:cNvPr id="36" name="フリーフォーム 35"/>
          <p:cNvSpPr>
            <a:spLocks noChangeAspect="1"/>
          </p:cNvSpPr>
          <p:nvPr/>
        </p:nvSpPr>
        <p:spPr>
          <a:xfrm>
            <a:off x="6810375" y="1125538"/>
            <a:ext cx="354013" cy="647700"/>
          </a:xfrm>
          <a:custGeom>
            <a:avLst/>
            <a:gdLst>
              <a:gd name="connsiteX0" fmla="*/ 363940 w 1064525"/>
              <a:gd name="connsiteY0" fmla="*/ 1567218 h 2176817"/>
              <a:gd name="connsiteX1" fmla="*/ 186519 w 1064525"/>
              <a:gd name="connsiteY1" fmla="*/ 1362501 h 2176817"/>
              <a:gd name="connsiteX2" fmla="*/ 159223 w 1064525"/>
              <a:gd name="connsiteY2" fmla="*/ 1116841 h 2176817"/>
              <a:gd name="connsiteX3" fmla="*/ 9098 w 1064525"/>
              <a:gd name="connsiteY3" fmla="*/ 1007659 h 2176817"/>
              <a:gd name="connsiteX4" fmla="*/ 104632 w 1064525"/>
              <a:gd name="connsiteY4" fmla="*/ 762000 h 2176817"/>
              <a:gd name="connsiteX5" fmla="*/ 241110 w 1064525"/>
              <a:gd name="connsiteY5" fmla="*/ 475397 h 2176817"/>
              <a:gd name="connsiteX6" fmla="*/ 582304 w 1064525"/>
              <a:gd name="connsiteY6" fmla="*/ 65964 h 2176817"/>
              <a:gd name="connsiteX7" fmla="*/ 1005385 w 1064525"/>
              <a:gd name="connsiteY7" fmla="*/ 79612 h 2176817"/>
              <a:gd name="connsiteX8" fmla="*/ 937146 w 1064525"/>
              <a:gd name="connsiteY8" fmla="*/ 489044 h 2176817"/>
              <a:gd name="connsiteX9" fmla="*/ 705134 w 1064525"/>
              <a:gd name="connsiteY9" fmla="*/ 516340 h 2176817"/>
              <a:gd name="connsiteX10" fmla="*/ 732429 w 1064525"/>
              <a:gd name="connsiteY10" fmla="*/ 1212376 h 2176817"/>
              <a:gd name="connsiteX11" fmla="*/ 909850 w 1064525"/>
              <a:gd name="connsiteY11" fmla="*/ 1703695 h 2176817"/>
              <a:gd name="connsiteX12" fmla="*/ 855259 w 1064525"/>
              <a:gd name="connsiteY12" fmla="*/ 2099480 h 2176817"/>
              <a:gd name="connsiteX13" fmla="*/ 582304 w 1064525"/>
              <a:gd name="connsiteY13" fmla="*/ 2167719 h 2176817"/>
              <a:gd name="connsiteX14" fmla="*/ 213814 w 1064525"/>
              <a:gd name="connsiteY14" fmla="*/ 2058537 h 2176817"/>
              <a:gd name="connsiteX15" fmla="*/ 268405 w 1064525"/>
              <a:gd name="connsiteY15" fmla="*/ 1580865 h 2176817"/>
              <a:gd name="connsiteX16" fmla="*/ 363940 w 1064525"/>
              <a:gd name="connsiteY16" fmla="*/ 1567218 h 2176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64525" h="2176817">
                <a:moveTo>
                  <a:pt x="363940" y="1567218"/>
                </a:moveTo>
                <a:cubicBezTo>
                  <a:pt x="350292" y="1530824"/>
                  <a:pt x="220639" y="1437564"/>
                  <a:pt x="186519" y="1362501"/>
                </a:cubicBezTo>
                <a:cubicBezTo>
                  <a:pt x="152400" y="1287438"/>
                  <a:pt x="188793" y="1175981"/>
                  <a:pt x="159223" y="1116841"/>
                </a:cubicBezTo>
                <a:cubicBezTo>
                  <a:pt x="129653" y="1057701"/>
                  <a:pt x="18196" y="1066799"/>
                  <a:pt x="9098" y="1007659"/>
                </a:cubicBezTo>
                <a:cubicBezTo>
                  <a:pt x="0" y="948519"/>
                  <a:pt x="65963" y="850710"/>
                  <a:pt x="104632" y="762000"/>
                </a:cubicBezTo>
                <a:cubicBezTo>
                  <a:pt x="143301" y="673290"/>
                  <a:pt x="161498" y="591403"/>
                  <a:pt x="241110" y="475397"/>
                </a:cubicBezTo>
                <a:cubicBezTo>
                  <a:pt x="320722" y="359391"/>
                  <a:pt x="454925" y="131928"/>
                  <a:pt x="582304" y="65964"/>
                </a:cubicBezTo>
                <a:cubicBezTo>
                  <a:pt x="709683" y="0"/>
                  <a:pt x="946245" y="9099"/>
                  <a:pt x="1005385" y="79612"/>
                </a:cubicBezTo>
                <a:cubicBezTo>
                  <a:pt x="1064525" y="150125"/>
                  <a:pt x="987188" y="416256"/>
                  <a:pt x="937146" y="489044"/>
                </a:cubicBezTo>
                <a:cubicBezTo>
                  <a:pt x="887104" y="561832"/>
                  <a:pt x="739253" y="395785"/>
                  <a:pt x="705134" y="516340"/>
                </a:cubicBezTo>
                <a:cubicBezTo>
                  <a:pt x="671015" y="636895"/>
                  <a:pt x="698310" y="1014484"/>
                  <a:pt x="732429" y="1212376"/>
                </a:cubicBezTo>
                <a:cubicBezTo>
                  <a:pt x="766548" y="1410268"/>
                  <a:pt x="889378" y="1555844"/>
                  <a:pt x="909850" y="1703695"/>
                </a:cubicBezTo>
                <a:cubicBezTo>
                  <a:pt x="930322" y="1851546"/>
                  <a:pt x="909850" y="2022143"/>
                  <a:pt x="855259" y="2099480"/>
                </a:cubicBezTo>
                <a:cubicBezTo>
                  <a:pt x="800668" y="2176817"/>
                  <a:pt x="689212" y="2174543"/>
                  <a:pt x="582304" y="2167719"/>
                </a:cubicBezTo>
                <a:cubicBezTo>
                  <a:pt x="475397" y="2160895"/>
                  <a:pt x="266131" y="2156346"/>
                  <a:pt x="213814" y="2058537"/>
                </a:cubicBezTo>
                <a:cubicBezTo>
                  <a:pt x="161498" y="1960728"/>
                  <a:pt x="241109" y="1660477"/>
                  <a:pt x="268405" y="1580865"/>
                </a:cubicBezTo>
                <a:cubicBezTo>
                  <a:pt x="295701" y="1501253"/>
                  <a:pt x="377588" y="1603612"/>
                  <a:pt x="363940" y="1567218"/>
                </a:cubicBezTo>
                <a:close/>
              </a:path>
            </a:pathLst>
          </a:custGeom>
          <a:solidFill>
            <a:schemeClr val="accent1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cxnSp>
        <p:nvCxnSpPr>
          <p:cNvPr id="29" name="直線矢印コネクタ 28"/>
          <p:cNvCxnSpPr/>
          <p:nvPr/>
        </p:nvCxnSpPr>
        <p:spPr>
          <a:xfrm>
            <a:off x="4797425" y="4025900"/>
            <a:ext cx="417671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フリーフォーム 33"/>
          <p:cNvSpPr/>
          <p:nvPr/>
        </p:nvSpPr>
        <p:spPr>
          <a:xfrm>
            <a:off x="4818063" y="2451100"/>
            <a:ext cx="3857625" cy="1416050"/>
          </a:xfrm>
          <a:custGeom>
            <a:avLst/>
            <a:gdLst>
              <a:gd name="connsiteX0" fmla="*/ 0 w 2554014"/>
              <a:gd name="connsiteY0" fmla="*/ 940676 h 1416269"/>
              <a:gd name="connsiteX1" fmla="*/ 693683 w 2554014"/>
              <a:gd name="connsiteY1" fmla="*/ 10510 h 1416269"/>
              <a:gd name="connsiteX2" fmla="*/ 1355834 w 2554014"/>
              <a:gd name="connsiteY2" fmla="*/ 877614 h 1416269"/>
              <a:gd name="connsiteX3" fmla="*/ 1891862 w 2554014"/>
              <a:gd name="connsiteY3" fmla="*/ 1366345 h 1416269"/>
              <a:gd name="connsiteX4" fmla="*/ 2554014 w 2554014"/>
              <a:gd name="connsiteY4" fmla="*/ 578069 h 141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4014" h="1416269">
                <a:moveTo>
                  <a:pt x="0" y="940676"/>
                </a:moveTo>
                <a:cubicBezTo>
                  <a:pt x="233855" y="480848"/>
                  <a:pt x="467711" y="21020"/>
                  <a:pt x="693683" y="10510"/>
                </a:cubicBezTo>
                <a:cubicBezTo>
                  <a:pt x="919655" y="0"/>
                  <a:pt x="1156138" y="651642"/>
                  <a:pt x="1355834" y="877614"/>
                </a:cubicBezTo>
                <a:cubicBezTo>
                  <a:pt x="1555531" y="1103587"/>
                  <a:pt x="1692165" y="1416269"/>
                  <a:pt x="1891862" y="1366345"/>
                </a:cubicBezTo>
                <a:cubicBezTo>
                  <a:pt x="2091559" y="1316421"/>
                  <a:pt x="2322786" y="947245"/>
                  <a:pt x="2554014" y="57806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sp>
        <p:nvSpPr>
          <p:cNvPr id="23" name="フリーフォーム 22"/>
          <p:cNvSpPr>
            <a:spLocks noChangeAspect="1"/>
          </p:cNvSpPr>
          <p:nvPr/>
        </p:nvSpPr>
        <p:spPr>
          <a:xfrm rot="16200000">
            <a:off x="6196013" y="1128713"/>
            <a:ext cx="388937" cy="611187"/>
          </a:xfrm>
          <a:custGeom>
            <a:avLst/>
            <a:gdLst>
              <a:gd name="connsiteX0" fmla="*/ 25021 w 812042"/>
              <a:gd name="connsiteY0" fmla="*/ 634620 h 1683224"/>
              <a:gd name="connsiteX1" fmla="*/ 229737 w 812042"/>
              <a:gd name="connsiteY1" fmla="*/ 129653 h 1683224"/>
              <a:gd name="connsiteX2" fmla="*/ 407158 w 812042"/>
              <a:gd name="connsiteY2" fmla="*/ 61415 h 1683224"/>
              <a:gd name="connsiteX3" fmla="*/ 475397 w 812042"/>
              <a:gd name="connsiteY3" fmla="*/ 498143 h 1683224"/>
              <a:gd name="connsiteX4" fmla="*/ 789296 w 812042"/>
              <a:gd name="connsiteY4" fmla="*/ 757450 h 1683224"/>
              <a:gd name="connsiteX5" fmla="*/ 611875 w 812042"/>
              <a:gd name="connsiteY5" fmla="*/ 1426191 h 1683224"/>
              <a:gd name="connsiteX6" fmla="*/ 325272 w 812042"/>
              <a:gd name="connsiteY6" fmla="*/ 1644555 h 1683224"/>
              <a:gd name="connsiteX7" fmla="*/ 270681 w 812042"/>
              <a:gd name="connsiteY7" fmla="*/ 1194179 h 1683224"/>
              <a:gd name="connsiteX8" fmla="*/ 379863 w 812042"/>
              <a:gd name="connsiteY8" fmla="*/ 798394 h 1683224"/>
              <a:gd name="connsiteX9" fmla="*/ 25021 w 812042"/>
              <a:gd name="connsiteY9" fmla="*/ 634620 h 16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2042" h="1683224">
                <a:moveTo>
                  <a:pt x="25021" y="634620"/>
                </a:moveTo>
                <a:cubicBezTo>
                  <a:pt x="0" y="523163"/>
                  <a:pt x="166048" y="225187"/>
                  <a:pt x="229737" y="129653"/>
                </a:cubicBezTo>
                <a:cubicBezTo>
                  <a:pt x="293426" y="34119"/>
                  <a:pt x="366215" y="0"/>
                  <a:pt x="407158" y="61415"/>
                </a:cubicBezTo>
                <a:cubicBezTo>
                  <a:pt x="448101" y="122830"/>
                  <a:pt x="411707" y="382137"/>
                  <a:pt x="475397" y="498143"/>
                </a:cubicBezTo>
                <a:cubicBezTo>
                  <a:pt x="539087" y="614149"/>
                  <a:pt x="766550" y="602775"/>
                  <a:pt x="789296" y="757450"/>
                </a:cubicBezTo>
                <a:cubicBezTo>
                  <a:pt x="812042" y="912125"/>
                  <a:pt x="689212" y="1278340"/>
                  <a:pt x="611875" y="1426191"/>
                </a:cubicBezTo>
                <a:cubicBezTo>
                  <a:pt x="534538" y="1574042"/>
                  <a:pt x="382138" y="1683224"/>
                  <a:pt x="325272" y="1644555"/>
                </a:cubicBezTo>
                <a:cubicBezTo>
                  <a:pt x="268406" y="1605886"/>
                  <a:pt x="261583" y="1335206"/>
                  <a:pt x="270681" y="1194179"/>
                </a:cubicBezTo>
                <a:cubicBezTo>
                  <a:pt x="279779" y="1053152"/>
                  <a:pt x="423081" y="884830"/>
                  <a:pt x="379863" y="798394"/>
                </a:cubicBezTo>
                <a:cubicBezTo>
                  <a:pt x="336645" y="711958"/>
                  <a:pt x="50042" y="746077"/>
                  <a:pt x="25021" y="634620"/>
                </a:cubicBez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sp>
        <p:nvSpPr>
          <p:cNvPr id="24" name="フリーフォーム 23"/>
          <p:cNvSpPr/>
          <p:nvPr/>
        </p:nvSpPr>
        <p:spPr>
          <a:xfrm>
            <a:off x="4833938" y="2781300"/>
            <a:ext cx="3841750" cy="1046163"/>
          </a:xfrm>
          <a:custGeom>
            <a:avLst/>
            <a:gdLst>
              <a:gd name="connsiteX0" fmla="*/ 0 w 3484180"/>
              <a:gd name="connsiteY0" fmla="*/ 131379 h 1045780"/>
              <a:gd name="connsiteX1" fmla="*/ 1308538 w 3484180"/>
              <a:gd name="connsiteY1" fmla="*/ 1030014 h 1045780"/>
              <a:gd name="connsiteX2" fmla="*/ 2522483 w 3484180"/>
              <a:gd name="connsiteY2" fmla="*/ 36786 h 1045780"/>
              <a:gd name="connsiteX3" fmla="*/ 3484180 w 3484180"/>
              <a:gd name="connsiteY3" fmla="*/ 809297 h 104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180" h="1045780">
                <a:moveTo>
                  <a:pt x="0" y="131379"/>
                </a:moveTo>
                <a:cubicBezTo>
                  <a:pt x="444062" y="588579"/>
                  <a:pt x="888124" y="1045780"/>
                  <a:pt x="1308538" y="1030014"/>
                </a:cubicBezTo>
                <a:cubicBezTo>
                  <a:pt x="1728952" y="1014249"/>
                  <a:pt x="2159876" y="73572"/>
                  <a:pt x="2522483" y="36786"/>
                </a:cubicBezTo>
                <a:cubicBezTo>
                  <a:pt x="2885090" y="0"/>
                  <a:pt x="3184635" y="404648"/>
                  <a:pt x="3484180" y="809297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sp>
        <p:nvSpPr>
          <p:cNvPr id="70665" name="テキスト ボックス 24"/>
          <p:cNvSpPr txBox="1">
            <a:spLocks noChangeArrowheads="1"/>
          </p:cNvSpPr>
          <p:nvPr/>
        </p:nvSpPr>
        <p:spPr bwMode="auto">
          <a:xfrm>
            <a:off x="4716463" y="4757738"/>
            <a:ext cx="4495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sz="2000" b="1"/>
              <a:t>Optical responses are different behavior </a:t>
            </a:r>
          </a:p>
          <a:p>
            <a:r>
              <a:rPr kumimoji="1" lang="en-US" altLang="ja-JP" sz="2000" b="1"/>
              <a:t>because it is decided by grain form </a:t>
            </a:r>
          </a:p>
          <a:p>
            <a:endParaRPr kumimoji="1" lang="en-US" altLang="ja-JP" sz="2000" b="1"/>
          </a:p>
          <a:p>
            <a:endParaRPr kumimoji="1" lang="en-US" altLang="ja-JP" sz="2000" b="1"/>
          </a:p>
        </p:txBody>
      </p:sp>
      <p:sp>
        <p:nvSpPr>
          <p:cNvPr id="28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115888"/>
            <a:ext cx="8229600" cy="635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4000" smtClean="0"/>
              <a:t>Silver grains property composing track</a:t>
            </a:r>
            <a:endParaRPr lang="ja-JP" altLang="en-US" sz="4000" smtClean="0"/>
          </a:p>
        </p:txBody>
      </p:sp>
      <p:cxnSp>
        <p:nvCxnSpPr>
          <p:cNvPr id="32" name="直線コネクタ 31"/>
          <p:cNvCxnSpPr/>
          <p:nvPr/>
        </p:nvCxnSpPr>
        <p:spPr>
          <a:xfrm flipH="1">
            <a:off x="1514475" y="1412875"/>
            <a:ext cx="1584325" cy="453707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68" name="Picture 3" descr="H:\flab\TEM\141015_cion_30keV\maa10m_5d_ag_10m_6_crop.ti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2563" y="1268413"/>
            <a:ext cx="4033837" cy="4032250"/>
          </a:xfrm>
        </p:spPr>
      </p:pic>
      <p:sp>
        <p:nvSpPr>
          <p:cNvPr id="37" name="右矢印 36"/>
          <p:cNvSpPr/>
          <p:nvPr/>
        </p:nvSpPr>
        <p:spPr>
          <a:xfrm rot="1363336">
            <a:off x="1092200" y="2557463"/>
            <a:ext cx="977900" cy="4857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sp>
        <p:nvSpPr>
          <p:cNvPr id="70670" name="テキスト ボックス 37"/>
          <p:cNvSpPr txBox="1">
            <a:spLocks noChangeArrowheads="1"/>
          </p:cNvSpPr>
          <p:nvPr/>
        </p:nvSpPr>
        <p:spPr bwMode="auto">
          <a:xfrm>
            <a:off x="179388" y="1700213"/>
            <a:ext cx="2162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sz="2000" b="1">
                <a:solidFill>
                  <a:srgbClr val="FFC000"/>
                </a:solidFill>
              </a:rPr>
              <a:t>30keV Carbon ion</a:t>
            </a:r>
          </a:p>
          <a:p>
            <a:r>
              <a:rPr kumimoji="1" lang="en-US" altLang="ja-JP" sz="2000" b="1">
                <a:solidFill>
                  <a:srgbClr val="FFC000"/>
                </a:solidFill>
              </a:rPr>
              <a:t>vertical implanted </a:t>
            </a:r>
            <a:endParaRPr kumimoji="1" lang="ja-JP" altLang="en-US" sz="2000" b="1">
              <a:solidFill>
                <a:srgbClr val="FFC000"/>
              </a:solidFill>
            </a:endParaRPr>
          </a:p>
        </p:txBody>
      </p:sp>
      <p:cxnSp>
        <p:nvCxnSpPr>
          <p:cNvPr id="39" name="直線コネクタ 38"/>
          <p:cNvCxnSpPr/>
          <p:nvPr/>
        </p:nvCxnSpPr>
        <p:spPr>
          <a:xfrm flipH="1">
            <a:off x="1479550" y="1412875"/>
            <a:ext cx="1223963" cy="381635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72" name="テキスト ボックス 39"/>
          <p:cNvSpPr txBox="1">
            <a:spLocks noChangeArrowheads="1"/>
          </p:cNvSpPr>
          <p:nvPr/>
        </p:nvSpPr>
        <p:spPr bwMode="auto">
          <a:xfrm>
            <a:off x="258763" y="4510088"/>
            <a:ext cx="11382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b="1">
                <a:solidFill>
                  <a:schemeClr val="bg1"/>
                </a:solidFill>
              </a:rPr>
              <a:t>Surface of</a:t>
            </a:r>
          </a:p>
          <a:p>
            <a:r>
              <a:rPr kumimoji="1" lang="en-US" altLang="ja-JP" b="1">
                <a:solidFill>
                  <a:schemeClr val="bg1"/>
                </a:solidFill>
              </a:rPr>
              <a:t> emulsion</a:t>
            </a:r>
            <a:endParaRPr kumimoji="1" lang="ja-JP" altLang="en-US" b="1">
              <a:solidFill>
                <a:schemeClr val="bg1"/>
              </a:solidFill>
            </a:endParaRPr>
          </a:p>
        </p:txBody>
      </p:sp>
      <p:sp>
        <p:nvSpPr>
          <p:cNvPr id="70673" name="テキスト ボックス 44"/>
          <p:cNvSpPr txBox="1">
            <a:spLocks noChangeArrowheads="1"/>
          </p:cNvSpPr>
          <p:nvPr/>
        </p:nvSpPr>
        <p:spPr bwMode="auto">
          <a:xfrm>
            <a:off x="3279775" y="4787900"/>
            <a:ext cx="839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b="1"/>
              <a:t>500nm</a:t>
            </a:r>
            <a:endParaRPr kumimoji="1" lang="ja-JP" altLang="en-US" b="1"/>
          </a:p>
        </p:txBody>
      </p:sp>
      <p:cxnSp>
        <p:nvCxnSpPr>
          <p:cNvPr id="46" name="直線矢印コネクタ 45"/>
          <p:cNvCxnSpPr/>
          <p:nvPr/>
        </p:nvCxnSpPr>
        <p:spPr>
          <a:xfrm>
            <a:off x="3279775" y="5157788"/>
            <a:ext cx="914400" cy="0"/>
          </a:xfrm>
          <a:prstGeom prst="straightConnector1">
            <a:avLst/>
          </a:prstGeom>
          <a:ln>
            <a:solidFill>
              <a:srgbClr val="04080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 flipV="1">
            <a:off x="4797425" y="2225675"/>
            <a:ext cx="0" cy="18002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76" name="テキスト ボックス 48"/>
          <p:cNvSpPr txBox="1">
            <a:spLocks noChangeArrowheads="1"/>
          </p:cNvSpPr>
          <p:nvPr/>
        </p:nvSpPr>
        <p:spPr bwMode="auto">
          <a:xfrm rot="-5400000">
            <a:off x="3686968" y="2967832"/>
            <a:ext cx="1865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sz="1600" b="1"/>
              <a:t>Scattering  intensity</a:t>
            </a:r>
            <a:endParaRPr kumimoji="1" lang="ja-JP" altLang="en-US" sz="1600" b="1"/>
          </a:p>
        </p:txBody>
      </p:sp>
      <p:sp>
        <p:nvSpPr>
          <p:cNvPr id="70677" name="テキスト ボックス 49"/>
          <p:cNvSpPr txBox="1">
            <a:spLocks noChangeArrowheads="1"/>
          </p:cNvSpPr>
          <p:nvPr/>
        </p:nvSpPr>
        <p:spPr bwMode="auto">
          <a:xfrm>
            <a:off x="4919663" y="4098925"/>
            <a:ext cx="3946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sz="1600" b="1"/>
              <a:t>The direction of polarization of incident light</a:t>
            </a:r>
            <a:endParaRPr kumimoji="1" lang="ja-JP" altLang="en-US" sz="1600" b="1"/>
          </a:p>
        </p:txBody>
      </p:sp>
      <p:sp>
        <p:nvSpPr>
          <p:cNvPr id="70678" name="テキスト ボックス 50"/>
          <p:cNvSpPr txBox="1">
            <a:spLocks noChangeArrowheads="1"/>
          </p:cNvSpPr>
          <p:nvPr/>
        </p:nvSpPr>
        <p:spPr bwMode="auto">
          <a:xfrm>
            <a:off x="4875213" y="1979613"/>
            <a:ext cx="1287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b="1"/>
              <a:t>λ  is fixing </a:t>
            </a:r>
            <a:endParaRPr kumimoji="1" lang="ja-JP" altLang="en-US" b="1"/>
          </a:p>
        </p:txBody>
      </p:sp>
      <p:sp>
        <p:nvSpPr>
          <p:cNvPr id="70679" name="テキスト ボックス 25"/>
          <p:cNvSpPr txBox="1">
            <a:spLocks noChangeArrowheads="1"/>
          </p:cNvSpPr>
          <p:nvPr/>
        </p:nvSpPr>
        <p:spPr bwMode="auto">
          <a:xfrm>
            <a:off x="34925" y="900113"/>
            <a:ext cx="4573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b="1"/>
              <a:t>TEM image of Carbon track after development</a:t>
            </a:r>
          </a:p>
        </p:txBody>
      </p:sp>
    </p:spTree>
    <p:extLst>
      <p:ext uri="{BB962C8B-B14F-4D97-AF65-F5344CB8AC3E}">
        <p14:creationId xmlns:p14="http://schemas.microsoft.com/office/powerpoint/2010/main" xmlns="" val="57021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円/楕円 16"/>
          <p:cNvSpPr>
            <a:spLocks noChangeAspect="1"/>
          </p:cNvSpPr>
          <p:nvPr/>
        </p:nvSpPr>
        <p:spPr>
          <a:xfrm>
            <a:off x="4500563" y="5300663"/>
            <a:ext cx="1079500" cy="10810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sp>
        <p:nvSpPr>
          <p:cNvPr id="71683" name="テキスト ボックス 32"/>
          <p:cNvSpPr txBox="1">
            <a:spLocks noChangeArrowheads="1"/>
          </p:cNvSpPr>
          <p:nvPr/>
        </p:nvSpPr>
        <p:spPr bwMode="auto">
          <a:xfrm>
            <a:off x="5167313" y="692150"/>
            <a:ext cx="337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sz="2000" b="1"/>
              <a:t>Track composed by two grains</a:t>
            </a:r>
            <a:endParaRPr kumimoji="1" lang="ja-JP" altLang="en-US" sz="2000" b="1"/>
          </a:p>
        </p:txBody>
      </p:sp>
      <p:sp>
        <p:nvSpPr>
          <p:cNvPr id="36" name="フリーフォーム 35"/>
          <p:cNvSpPr>
            <a:spLocks noChangeAspect="1"/>
          </p:cNvSpPr>
          <p:nvPr/>
        </p:nvSpPr>
        <p:spPr>
          <a:xfrm>
            <a:off x="6810375" y="1125538"/>
            <a:ext cx="354013" cy="647700"/>
          </a:xfrm>
          <a:custGeom>
            <a:avLst/>
            <a:gdLst>
              <a:gd name="connsiteX0" fmla="*/ 363940 w 1064525"/>
              <a:gd name="connsiteY0" fmla="*/ 1567218 h 2176817"/>
              <a:gd name="connsiteX1" fmla="*/ 186519 w 1064525"/>
              <a:gd name="connsiteY1" fmla="*/ 1362501 h 2176817"/>
              <a:gd name="connsiteX2" fmla="*/ 159223 w 1064525"/>
              <a:gd name="connsiteY2" fmla="*/ 1116841 h 2176817"/>
              <a:gd name="connsiteX3" fmla="*/ 9098 w 1064525"/>
              <a:gd name="connsiteY3" fmla="*/ 1007659 h 2176817"/>
              <a:gd name="connsiteX4" fmla="*/ 104632 w 1064525"/>
              <a:gd name="connsiteY4" fmla="*/ 762000 h 2176817"/>
              <a:gd name="connsiteX5" fmla="*/ 241110 w 1064525"/>
              <a:gd name="connsiteY5" fmla="*/ 475397 h 2176817"/>
              <a:gd name="connsiteX6" fmla="*/ 582304 w 1064525"/>
              <a:gd name="connsiteY6" fmla="*/ 65964 h 2176817"/>
              <a:gd name="connsiteX7" fmla="*/ 1005385 w 1064525"/>
              <a:gd name="connsiteY7" fmla="*/ 79612 h 2176817"/>
              <a:gd name="connsiteX8" fmla="*/ 937146 w 1064525"/>
              <a:gd name="connsiteY8" fmla="*/ 489044 h 2176817"/>
              <a:gd name="connsiteX9" fmla="*/ 705134 w 1064525"/>
              <a:gd name="connsiteY9" fmla="*/ 516340 h 2176817"/>
              <a:gd name="connsiteX10" fmla="*/ 732429 w 1064525"/>
              <a:gd name="connsiteY10" fmla="*/ 1212376 h 2176817"/>
              <a:gd name="connsiteX11" fmla="*/ 909850 w 1064525"/>
              <a:gd name="connsiteY11" fmla="*/ 1703695 h 2176817"/>
              <a:gd name="connsiteX12" fmla="*/ 855259 w 1064525"/>
              <a:gd name="connsiteY12" fmla="*/ 2099480 h 2176817"/>
              <a:gd name="connsiteX13" fmla="*/ 582304 w 1064525"/>
              <a:gd name="connsiteY13" fmla="*/ 2167719 h 2176817"/>
              <a:gd name="connsiteX14" fmla="*/ 213814 w 1064525"/>
              <a:gd name="connsiteY14" fmla="*/ 2058537 h 2176817"/>
              <a:gd name="connsiteX15" fmla="*/ 268405 w 1064525"/>
              <a:gd name="connsiteY15" fmla="*/ 1580865 h 2176817"/>
              <a:gd name="connsiteX16" fmla="*/ 363940 w 1064525"/>
              <a:gd name="connsiteY16" fmla="*/ 1567218 h 2176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64525" h="2176817">
                <a:moveTo>
                  <a:pt x="363940" y="1567218"/>
                </a:moveTo>
                <a:cubicBezTo>
                  <a:pt x="350292" y="1530824"/>
                  <a:pt x="220639" y="1437564"/>
                  <a:pt x="186519" y="1362501"/>
                </a:cubicBezTo>
                <a:cubicBezTo>
                  <a:pt x="152400" y="1287438"/>
                  <a:pt x="188793" y="1175981"/>
                  <a:pt x="159223" y="1116841"/>
                </a:cubicBezTo>
                <a:cubicBezTo>
                  <a:pt x="129653" y="1057701"/>
                  <a:pt x="18196" y="1066799"/>
                  <a:pt x="9098" y="1007659"/>
                </a:cubicBezTo>
                <a:cubicBezTo>
                  <a:pt x="0" y="948519"/>
                  <a:pt x="65963" y="850710"/>
                  <a:pt x="104632" y="762000"/>
                </a:cubicBezTo>
                <a:cubicBezTo>
                  <a:pt x="143301" y="673290"/>
                  <a:pt x="161498" y="591403"/>
                  <a:pt x="241110" y="475397"/>
                </a:cubicBezTo>
                <a:cubicBezTo>
                  <a:pt x="320722" y="359391"/>
                  <a:pt x="454925" y="131928"/>
                  <a:pt x="582304" y="65964"/>
                </a:cubicBezTo>
                <a:cubicBezTo>
                  <a:pt x="709683" y="0"/>
                  <a:pt x="946245" y="9099"/>
                  <a:pt x="1005385" y="79612"/>
                </a:cubicBezTo>
                <a:cubicBezTo>
                  <a:pt x="1064525" y="150125"/>
                  <a:pt x="987188" y="416256"/>
                  <a:pt x="937146" y="489044"/>
                </a:cubicBezTo>
                <a:cubicBezTo>
                  <a:pt x="887104" y="561832"/>
                  <a:pt x="739253" y="395785"/>
                  <a:pt x="705134" y="516340"/>
                </a:cubicBezTo>
                <a:cubicBezTo>
                  <a:pt x="671015" y="636895"/>
                  <a:pt x="698310" y="1014484"/>
                  <a:pt x="732429" y="1212376"/>
                </a:cubicBezTo>
                <a:cubicBezTo>
                  <a:pt x="766548" y="1410268"/>
                  <a:pt x="889378" y="1555844"/>
                  <a:pt x="909850" y="1703695"/>
                </a:cubicBezTo>
                <a:cubicBezTo>
                  <a:pt x="930322" y="1851546"/>
                  <a:pt x="909850" y="2022143"/>
                  <a:pt x="855259" y="2099480"/>
                </a:cubicBezTo>
                <a:cubicBezTo>
                  <a:pt x="800668" y="2176817"/>
                  <a:pt x="689212" y="2174543"/>
                  <a:pt x="582304" y="2167719"/>
                </a:cubicBezTo>
                <a:cubicBezTo>
                  <a:pt x="475397" y="2160895"/>
                  <a:pt x="266131" y="2156346"/>
                  <a:pt x="213814" y="2058537"/>
                </a:cubicBezTo>
                <a:cubicBezTo>
                  <a:pt x="161498" y="1960728"/>
                  <a:pt x="241109" y="1660477"/>
                  <a:pt x="268405" y="1580865"/>
                </a:cubicBezTo>
                <a:cubicBezTo>
                  <a:pt x="295701" y="1501253"/>
                  <a:pt x="377588" y="1603612"/>
                  <a:pt x="363940" y="1567218"/>
                </a:cubicBezTo>
                <a:close/>
              </a:path>
            </a:pathLst>
          </a:custGeom>
          <a:solidFill>
            <a:schemeClr val="accent1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sp>
        <p:nvSpPr>
          <p:cNvPr id="23" name="フリーフォーム 22"/>
          <p:cNvSpPr>
            <a:spLocks noChangeAspect="1"/>
          </p:cNvSpPr>
          <p:nvPr/>
        </p:nvSpPr>
        <p:spPr>
          <a:xfrm rot="16200000">
            <a:off x="6196013" y="1128713"/>
            <a:ext cx="388937" cy="611187"/>
          </a:xfrm>
          <a:custGeom>
            <a:avLst/>
            <a:gdLst>
              <a:gd name="connsiteX0" fmla="*/ 25021 w 812042"/>
              <a:gd name="connsiteY0" fmla="*/ 634620 h 1683224"/>
              <a:gd name="connsiteX1" fmla="*/ 229737 w 812042"/>
              <a:gd name="connsiteY1" fmla="*/ 129653 h 1683224"/>
              <a:gd name="connsiteX2" fmla="*/ 407158 w 812042"/>
              <a:gd name="connsiteY2" fmla="*/ 61415 h 1683224"/>
              <a:gd name="connsiteX3" fmla="*/ 475397 w 812042"/>
              <a:gd name="connsiteY3" fmla="*/ 498143 h 1683224"/>
              <a:gd name="connsiteX4" fmla="*/ 789296 w 812042"/>
              <a:gd name="connsiteY4" fmla="*/ 757450 h 1683224"/>
              <a:gd name="connsiteX5" fmla="*/ 611875 w 812042"/>
              <a:gd name="connsiteY5" fmla="*/ 1426191 h 1683224"/>
              <a:gd name="connsiteX6" fmla="*/ 325272 w 812042"/>
              <a:gd name="connsiteY6" fmla="*/ 1644555 h 1683224"/>
              <a:gd name="connsiteX7" fmla="*/ 270681 w 812042"/>
              <a:gd name="connsiteY7" fmla="*/ 1194179 h 1683224"/>
              <a:gd name="connsiteX8" fmla="*/ 379863 w 812042"/>
              <a:gd name="connsiteY8" fmla="*/ 798394 h 1683224"/>
              <a:gd name="connsiteX9" fmla="*/ 25021 w 812042"/>
              <a:gd name="connsiteY9" fmla="*/ 634620 h 16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2042" h="1683224">
                <a:moveTo>
                  <a:pt x="25021" y="634620"/>
                </a:moveTo>
                <a:cubicBezTo>
                  <a:pt x="0" y="523163"/>
                  <a:pt x="166048" y="225187"/>
                  <a:pt x="229737" y="129653"/>
                </a:cubicBezTo>
                <a:cubicBezTo>
                  <a:pt x="293426" y="34119"/>
                  <a:pt x="366215" y="0"/>
                  <a:pt x="407158" y="61415"/>
                </a:cubicBezTo>
                <a:cubicBezTo>
                  <a:pt x="448101" y="122830"/>
                  <a:pt x="411707" y="382137"/>
                  <a:pt x="475397" y="498143"/>
                </a:cubicBezTo>
                <a:cubicBezTo>
                  <a:pt x="539087" y="614149"/>
                  <a:pt x="766550" y="602775"/>
                  <a:pt x="789296" y="757450"/>
                </a:cubicBezTo>
                <a:cubicBezTo>
                  <a:pt x="812042" y="912125"/>
                  <a:pt x="689212" y="1278340"/>
                  <a:pt x="611875" y="1426191"/>
                </a:cubicBezTo>
                <a:cubicBezTo>
                  <a:pt x="534538" y="1574042"/>
                  <a:pt x="382138" y="1683224"/>
                  <a:pt x="325272" y="1644555"/>
                </a:cubicBezTo>
                <a:cubicBezTo>
                  <a:pt x="268406" y="1605886"/>
                  <a:pt x="261583" y="1335206"/>
                  <a:pt x="270681" y="1194179"/>
                </a:cubicBezTo>
                <a:cubicBezTo>
                  <a:pt x="279779" y="1053152"/>
                  <a:pt x="423081" y="884830"/>
                  <a:pt x="379863" y="798394"/>
                </a:cubicBezTo>
                <a:cubicBezTo>
                  <a:pt x="336645" y="711958"/>
                  <a:pt x="50042" y="746077"/>
                  <a:pt x="25021" y="634620"/>
                </a:cubicBez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sp>
        <p:nvSpPr>
          <p:cNvPr id="28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115888"/>
            <a:ext cx="8229600" cy="635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4000" smtClean="0"/>
              <a:t>Silver grains property composing track</a:t>
            </a:r>
            <a:endParaRPr lang="ja-JP" altLang="en-US" sz="4000" smtClean="0"/>
          </a:p>
        </p:txBody>
      </p:sp>
      <p:cxnSp>
        <p:nvCxnSpPr>
          <p:cNvPr id="32" name="直線コネクタ 31"/>
          <p:cNvCxnSpPr/>
          <p:nvPr/>
        </p:nvCxnSpPr>
        <p:spPr>
          <a:xfrm flipH="1">
            <a:off x="1514475" y="1412875"/>
            <a:ext cx="1584325" cy="453707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88" name="Picture 3" descr="H:\flab\TEM\141015_cion_30keV\maa10m_5d_ag_10m_6_crop.ti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2563" y="1268413"/>
            <a:ext cx="4033837" cy="4032250"/>
          </a:xfrm>
        </p:spPr>
      </p:pic>
      <p:sp>
        <p:nvSpPr>
          <p:cNvPr id="37" name="右矢印 36"/>
          <p:cNvSpPr/>
          <p:nvPr/>
        </p:nvSpPr>
        <p:spPr>
          <a:xfrm rot="1363336">
            <a:off x="1092200" y="2557463"/>
            <a:ext cx="977900" cy="4857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sp>
        <p:nvSpPr>
          <p:cNvPr id="71690" name="テキスト ボックス 37"/>
          <p:cNvSpPr txBox="1">
            <a:spLocks noChangeArrowheads="1"/>
          </p:cNvSpPr>
          <p:nvPr/>
        </p:nvSpPr>
        <p:spPr bwMode="auto">
          <a:xfrm>
            <a:off x="179388" y="1700213"/>
            <a:ext cx="2162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sz="2000" b="1">
                <a:solidFill>
                  <a:srgbClr val="FFC000"/>
                </a:solidFill>
              </a:rPr>
              <a:t>30keV Carbon ion</a:t>
            </a:r>
          </a:p>
          <a:p>
            <a:r>
              <a:rPr kumimoji="1" lang="en-US" altLang="ja-JP" sz="2000" b="1">
                <a:solidFill>
                  <a:srgbClr val="FFC000"/>
                </a:solidFill>
              </a:rPr>
              <a:t>vertical implanted </a:t>
            </a:r>
            <a:endParaRPr kumimoji="1" lang="ja-JP" altLang="en-US" sz="2000" b="1">
              <a:solidFill>
                <a:srgbClr val="FFC000"/>
              </a:solidFill>
            </a:endParaRPr>
          </a:p>
        </p:txBody>
      </p:sp>
      <p:cxnSp>
        <p:nvCxnSpPr>
          <p:cNvPr id="39" name="直線コネクタ 38"/>
          <p:cNvCxnSpPr/>
          <p:nvPr/>
        </p:nvCxnSpPr>
        <p:spPr>
          <a:xfrm flipH="1">
            <a:off x="1479550" y="1412875"/>
            <a:ext cx="1223963" cy="381635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92" name="テキスト ボックス 39"/>
          <p:cNvSpPr txBox="1">
            <a:spLocks noChangeArrowheads="1"/>
          </p:cNvSpPr>
          <p:nvPr/>
        </p:nvSpPr>
        <p:spPr bwMode="auto">
          <a:xfrm>
            <a:off x="258763" y="4510088"/>
            <a:ext cx="11382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b="1">
                <a:solidFill>
                  <a:schemeClr val="bg1"/>
                </a:solidFill>
              </a:rPr>
              <a:t>Surface of</a:t>
            </a:r>
          </a:p>
          <a:p>
            <a:r>
              <a:rPr kumimoji="1" lang="en-US" altLang="ja-JP" b="1">
                <a:solidFill>
                  <a:schemeClr val="bg1"/>
                </a:solidFill>
              </a:rPr>
              <a:t> emulsion</a:t>
            </a:r>
            <a:endParaRPr kumimoji="1" lang="ja-JP" altLang="en-US" b="1">
              <a:solidFill>
                <a:schemeClr val="bg1"/>
              </a:solidFill>
            </a:endParaRPr>
          </a:p>
        </p:txBody>
      </p:sp>
      <p:sp>
        <p:nvSpPr>
          <p:cNvPr id="71693" name="テキスト ボックス 40"/>
          <p:cNvSpPr txBox="1">
            <a:spLocks noChangeArrowheads="1"/>
          </p:cNvSpPr>
          <p:nvPr/>
        </p:nvSpPr>
        <p:spPr bwMode="auto">
          <a:xfrm>
            <a:off x="34925" y="900113"/>
            <a:ext cx="4573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b="1"/>
              <a:t>TEM image of Carbon track after development</a:t>
            </a:r>
          </a:p>
        </p:txBody>
      </p:sp>
      <p:sp>
        <p:nvSpPr>
          <p:cNvPr id="71694" name="テキスト ボックス 44"/>
          <p:cNvSpPr txBox="1">
            <a:spLocks noChangeArrowheads="1"/>
          </p:cNvSpPr>
          <p:nvPr/>
        </p:nvSpPr>
        <p:spPr bwMode="auto">
          <a:xfrm>
            <a:off x="3279775" y="4787900"/>
            <a:ext cx="839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b="1"/>
              <a:t>500nm</a:t>
            </a:r>
            <a:endParaRPr kumimoji="1" lang="ja-JP" altLang="en-US" b="1"/>
          </a:p>
        </p:txBody>
      </p:sp>
      <p:cxnSp>
        <p:nvCxnSpPr>
          <p:cNvPr id="46" name="直線矢印コネクタ 45"/>
          <p:cNvCxnSpPr/>
          <p:nvPr/>
        </p:nvCxnSpPr>
        <p:spPr>
          <a:xfrm>
            <a:off x="3279775" y="5157788"/>
            <a:ext cx="914400" cy="0"/>
          </a:xfrm>
          <a:prstGeom prst="straightConnector1">
            <a:avLst/>
          </a:prstGeom>
          <a:ln>
            <a:solidFill>
              <a:srgbClr val="04080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96" name="Picture 2" descr="C:\Users\atsuhiro\Pictures\写真学会秋2014\track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844675"/>
            <a:ext cx="431958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7" name="テキスト ボックス 26"/>
          <p:cNvSpPr txBox="1">
            <a:spLocks noChangeArrowheads="1"/>
          </p:cNvSpPr>
          <p:nvPr/>
        </p:nvSpPr>
        <p:spPr bwMode="auto">
          <a:xfrm>
            <a:off x="4376738" y="2420938"/>
            <a:ext cx="4643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sz="2000" b="1"/>
              <a:t>Track image when polarization is changing</a:t>
            </a:r>
            <a:endParaRPr kumimoji="1" lang="ja-JP" altLang="en-US" sz="2000" b="1"/>
          </a:p>
        </p:txBody>
      </p:sp>
      <p:sp>
        <p:nvSpPr>
          <p:cNvPr id="71698" name="テキスト ボックス 29"/>
          <p:cNvSpPr txBox="1">
            <a:spLocks noChangeArrowheads="1"/>
          </p:cNvSpPr>
          <p:nvPr/>
        </p:nvSpPr>
        <p:spPr bwMode="auto">
          <a:xfrm>
            <a:off x="4978400" y="5445125"/>
            <a:ext cx="3810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 sz="2400" b="1">
                <a:solidFill>
                  <a:srgbClr val="FF0000"/>
                </a:solidFill>
              </a:rPr>
              <a:t>Same as high resolution idea</a:t>
            </a:r>
          </a:p>
          <a:p>
            <a:r>
              <a:rPr kumimoji="1" lang="en-US" altLang="ja-JP" sz="2400" b="1">
                <a:solidFill>
                  <a:srgbClr val="FF0000"/>
                </a:solidFill>
              </a:rPr>
              <a:t>Hope to new analysis </a:t>
            </a:r>
          </a:p>
          <a:p>
            <a:r>
              <a:rPr kumimoji="1" lang="en-US" altLang="ja-JP" sz="2400" b="1">
                <a:solidFill>
                  <a:srgbClr val="FF0000"/>
                </a:solidFill>
              </a:rPr>
              <a:t>using optical microscope</a:t>
            </a:r>
            <a:endParaRPr kumimoji="1" lang="ja-JP" altLang="en-US" sz="2400" b="1">
              <a:solidFill>
                <a:srgbClr val="FF0000"/>
              </a:solidFill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6335713" y="2070100"/>
            <a:ext cx="684212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00" name="テキスト ボックス 21"/>
          <p:cNvSpPr txBox="1">
            <a:spLocks noChangeArrowheads="1"/>
          </p:cNvSpPr>
          <p:nvPr/>
        </p:nvSpPr>
        <p:spPr bwMode="auto">
          <a:xfrm>
            <a:off x="6296025" y="1700213"/>
            <a:ext cx="719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kumimoji="1" lang="en-US" altLang="ja-JP"/>
              <a:t>50nm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33811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2"/>
          <p:cNvGrpSpPr>
            <a:grpSpLocks/>
          </p:cNvGrpSpPr>
          <p:nvPr/>
        </p:nvGrpSpPr>
        <p:grpSpPr bwMode="auto">
          <a:xfrm>
            <a:off x="85725" y="788988"/>
            <a:ext cx="8931275" cy="1702653"/>
            <a:chOff x="270665" y="836712"/>
            <a:chExt cx="8930166" cy="1702319"/>
          </a:xfrm>
        </p:grpSpPr>
        <p:pic>
          <p:nvPicPr>
            <p:cNvPr id="3085" name="Immagine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5953" y="1052736"/>
              <a:ext cx="974508" cy="67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Immagine 4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0665" y="1052736"/>
              <a:ext cx="1008112" cy="593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ttangolo 5"/>
            <p:cNvSpPr/>
            <p:nvPr/>
          </p:nvSpPr>
          <p:spPr>
            <a:xfrm>
              <a:off x="1257967" y="836712"/>
              <a:ext cx="1226986" cy="141577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Italy</a:t>
              </a:r>
              <a:endPara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dirty="0">
                  <a:latin typeface="+mn-lt"/>
                  <a:cs typeface="+mn-cs"/>
                </a:rPr>
                <a:t>Bari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dirty="0">
                  <a:latin typeface="+mn-lt"/>
                  <a:cs typeface="+mn-cs"/>
                </a:rPr>
                <a:t>GSSI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dirty="0">
                  <a:latin typeface="+mn-lt"/>
                  <a:cs typeface="+mn-cs"/>
                </a:rPr>
                <a:t>LNGS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dirty="0" err="1">
                  <a:latin typeface="+mn-lt"/>
                  <a:cs typeface="+mn-cs"/>
                </a:rPr>
                <a:t>Naples</a:t>
              </a:r>
              <a:endParaRPr lang="it-IT" sz="1400" b="1" dirty="0">
                <a:latin typeface="+mn-lt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dirty="0">
                  <a:latin typeface="+mn-lt"/>
                  <a:cs typeface="+mn-cs"/>
                </a:rPr>
                <a:t>Rome</a:t>
              </a:r>
            </a:p>
          </p:txBody>
        </p:sp>
        <p:sp>
          <p:nvSpPr>
            <p:cNvPr id="8" name="Rettangolo 7"/>
            <p:cNvSpPr/>
            <p:nvPr/>
          </p:nvSpPr>
          <p:spPr>
            <a:xfrm>
              <a:off x="3216699" y="890676"/>
              <a:ext cx="1044445" cy="7681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Japan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dirty="0">
                  <a:latin typeface="+mn-lt"/>
                  <a:cs typeface="+mn-cs"/>
                </a:rPr>
                <a:t>Chiba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dirty="0">
                  <a:latin typeface="+mn-lt"/>
                  <a:cs typeface="+mn-cs"/>
                </a:rPr>
                <a:t>Nagoya</a:t>
              </a:r>
            </a:p>
          </p:txBody>
        </p:sp>
        <p:pic>
          <p:nvPicPr>
            <p:cNvPr id="3089" name="Immagine 8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08355" y="1052736"/>
              <a:ext cx="982397" cy="67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ttangolo 9"/>
            <p:cNvSpPr/>
            <p:nvPr/>
          </p:nvSpPr>
          <p:spPr>
            <a:xfrm>
              <a:off x="5121463" y="908135"/>
              <a:ext cx="3234873" cy="1630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Russia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dirty="0" smtClean="0">
                  <a:latin typeface="+mn-lt"/>
                  <a:cs typeface="+mn-cs"/>
                </a:rPr>
                <a:t>MISIS Moscow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dirty="0" smtClean="0">
                  <a:latin typeface="+mn-lt"/>
                  <a:cs typeface="+mn-cs"/>
                </a:rPr>
                <a:t>LPI </a:t>
              </a:r>
              <a:r>
                <a:rPr lang="it-IT" sz="1400" b="1" dirty="0">
                  <a:latin typeface="+mn-lt"/>
                  <a:cs typeface="+mn-cs"/>
                </a:rPr>
                <a:t>RAS Moscow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dirty="0">
                  <a:latin typeface="+mn-lt"/>
                  <a:cs typeface="+mn-cs"/>
                </a:rPr>
                <a:t>JINR </a:t>
              </a:r>
              <a:r>
                <a:rPr lang="it-IT" sz="1400" b="1" dirty="0" err="1">
                  <a:latin typeface="+mn-lt"/>
                  <a:cs typeface="+mn-cs"/>
                </a:rPr>
                <a:t>Dubna</a:t>
              </a:r>
              <a:endParaRPr lang="it-IT" sz="1400" b="1" dirty="0">
                <a:latin typeface="+mn-lt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dirty="0">
                  <a:latin typeface="+mn-lt"/>
                  <a:cs typeface="+mn-cs"/>
                </a:rPr>
                <a:t>SINP MSU </a:t>
              </a:r>
              <a:r>
                <a:rPr lang="it-IT" sz="1400" b="1" dirty="0" smtClean="0">
                  <a:latin typeface="+mn-lt"/>
                  <a:cs typeface="+mn-cs"/>
                </a:rPr>
                <a:t>Moscow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dirty="0" smtClean="0">
                  <a:latin typeface="+mn-lt"/>
                  <a:cs typeface="+mn-cs"/>
                </a:rPr>
                <a:t>Yandex School of Data Analysis Moscow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dirty="0" smtClean="0">
                  <a:latin typeface="+mn-lt"/>
                  <a:cs typeface="+mn-cs"/>
                </a:rPr>
                <a:t>INR RAS Moscow</a:t>
              </a:r>
              <a:endParaRPr lang="it-IT" sz="1400" b="1" dirty="0">
                <a:latin typeface="+mn-lt"/>
                <a:cs typeface="+mn-cs"/>
              </a:endParaRPr>
            </a:p>
          </p:txBody>
        </p:sp>
        <p:pic>
          <p:nvPicPr>
            <p:cNvPr id="3091" name="Immagine 1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14244" y="1052736"/>
              <a:ext cx="998984" cy="67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ttangolo 11"/>
            <p:cNvSpPr/>
            <p:nvPr/>
          </p:nvSpPr>
          <p:spPr>
            <a:xfrm>
              <a:off x="7940513" y="898612"/>
              <a:ext cx="1260318" cy="5539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Turkey</a:t>
              </a:r>
              <a:endPara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dirty="0">
                  <a:latin typeface="+mn-lt"/>
                  <a:cs typeface="+mn-cs"/>
                </a:rPr>
                <a:t>METU Ankara</a:t>
              </a: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6588224" y="4941168"/>
            <a:ext cx="16722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&gt;70 </a:t>
            </a:r>
            <a:r>
              <a:rPr lang="en-GB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physicists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084168" y="3789040"/>
            <a:ext cx="2509837" cy="3381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http://news-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dm.lngs.infn.it</a:t>
            </a:r>
            <a:endParaRPr lang="en-GB" sz="1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Immagine 5" descr="Schermata 2015-07-20 alle 23.30.2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2536825"/>
            <a:ext cx="5387975" cy="4321175"/>
          </a:xfrm>
          <a:prstGeom prst="rect">
            <a:avLst/>
          </a:prstGeom>
          <a:ln>
            <a:solidFill>
              <a:srgbClr val="008000"/>
            </a:solidFill>
          </a:ln>
          <a:effectLst>
            <a:outerShdw blurRad="50800" dist="38100" dir="1560000" sx="102000" sy="102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652120" y="4293096"/>
            <a:ext cx="331152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cap="small" dirty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</a:rPr>
              <a:t>LNGS-LOI 48/15 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cap="small" dirty="0">
                <a:solidFill>
                  <a:srgbClr val="000090"/>
                </a:solidFill>
                <a:latin typeface="Times New Roman" pitchFamily="18" charset="0"/>
                <a:cs typeface="Times New Roman" pitchFamily="18" charset="0"/>
              </a:rPr>
              <a:t> to the LNGS Scientific Committee</a:t>
            </a:r>
          </a:p>
        </p:txBody>
      </p:sp>
      <p:grpSp>
        <p:nvGrpSpPr>
          <p:cNvPr id="3079" name="Group 22"/>
          <p:cNvGrpSpPr>
            <a:grpSpLocks/>
          </p:cNvGrpSpPr>
          <p:nvPr/>
        </p:nvGrpSpPr>
        <p:grpSpPr bwMode="auto">
          <a:xfrm>
            <a:off x="2411413" y="-20638"/>
            <a:ext cx="4608512" cy="928688"/>
            <a:chOff x="7956376" y="267642"/>
            <a:chExt cx="4608512" cy="929109"/>
          </a:xfrm>
        </p:grpSpPr>
        <p:sp>
          <p:nvSpPr>
            <p:cNvPr id="17" name="Flowchart: Punched Tape 16"/>
            <p:cNvSpPr/>
            <p:nvPr/>
          </p:nvSpPr>
          <p:spPr>
            <a:xfrm>
              <a:off x="8136396" y="267642"/>
              <a:ext cx="4248472" cy="929109"/>
            </a:xfrm>
            <a:prstGeom prst="flowChartPunchedTap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i="1" dirty="0"/>
            </a:p>
          </p:txBody>
        </p:sp>
        <p:sp>
          <p:nvSpPr>
            <p:cNvPr id="19" name="Titolo 2"/>
            <p:cNvSpPr txBox="1">
              <a:spLocks/>
            </p:cNvSpPr>
            <p:nvPr/>
          </p:nvSpPr>
          <p:spPr>
            <a:xfrm>
              <a:off x="7956376" y="378818"/>
              <a:ext cx="4608512" cy="705170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it-IT" sz="2800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The NEWSdm Collaboration</a:t>
              </a:r>
              <a:endParaRPr lang="it-IT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24" name="Rettangolo 1"/>
          <p:cNvSpPr/>
          <p:nvPr/>
        </p:nvSpPr>
        <p:spPr>
          <a:xfrm>
            <a:off x="5724525" y="6227763"/>
            <a:ext cx="3338513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https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://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arxiv.org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/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abs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/1604.04199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2492896"/>
            <a:ext cx="1008112" cy="68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ttangolo 11"/>
          <p:cNvSpPr/>
          <p:nvPr/>
        </p:nvSpPr>
        <p:spPr bwMode="auto">
          <a:xfrm>
            <a:off x="7883525" y="2564904"/>
            <a:ext cx="1260475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South Korea</a:t>
            </a:r>
            <a:endParaRPr lang="it-IT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 smtClean="0">
                <a:latin typeface="+mn-lt"/>
                <a:cs typeface="+mn-cs"/>
              </a:rPr>
              <a:t>Gyeongsang</a:t>
            </a:r>
            <a:endParaRPr lang="it-IT" sz="14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Segnaposto numero diapositiva 1"/>
          <p:cNvSpPr txBox="1">
            <a:spLocks noGrp="1"/>
          </p:cNvSpPr>
          <p:nvPr/>
        </p:nvSpPr>
        <p:spPr bwMode="auto">
          <a:xfrm>
            <a:off x="8283575" y="188913"/>
            <a:ext cx="5619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/>
            <a:fld id="{E0EC152C-72CA-40B3-9C04-650B79D784D1}" type="slidenum">
              <a:rPr lang="en-US" sz="1600">
                <a:solidFill>
                  <a:schemeClr val="bg1"/>
                </a:solidFill>
                <a:latin typeface="Verdana" pitchFamily="34" charset="0"/>
              </a:rPr>
              <a:pPr algn="r"/>
              <a:t>20</a:t>
            </a:fld>
            <a:endParaRPr lang="en-US" sz="16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5540" name="Rettangolo 6"/>
          <p:cNvSpPr>
            <a:spLocks noChangeArrowheads="1"/>
          </p:cNvSpPr>
          <p:nvPr/>
        </p:nvSpPr>
        <p:spPr bwMode="auto">
          <a:xfrm>
            <a:off x="149225" y="157163"/>
            <a:ext cx="83994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3600">
                <a:solidFill>
                  <a:srgbClr val="800000"/>
                </a:solidFill>
                <a:latin typeface="Verdana" pitchFamily="34" charset="0"/>
              </a:rPr>
              <a:t>SUPER RESOLUTION ANALYSIS</a:t>
            </a:r>
            <a:endParaRPr lang="it-IT" sz="3600">
              <a:latin typeface="Calibri" pitchFamily="34" charset="0"/>
            </a:endParaRPr>
          </a:p>
        </p:txBody>
      </p:sp>
      <p:pic>
        <p:nvPicPr>
          <p:cNvPr id="6554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593975"/>
            <a:ext cx="3184525" cy="3095625"/>
          </a:xfrm>
          <a:prstGeom prst="rect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413" y="2813050"/>
            <a:ext cx="3457575" cy="2354263"/>
          </a:xfrm>
          <a:prstGeom prst="rect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289550" y="5711825"/>
            <a:ext cx="3754438" cy="393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1638" tIns="82291" rIns="81638" bIns="4081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33" dirty="0">
                <a:solidFill>
                  <a:schemeClr val="tx1"/>
                </a:solidFill>
                <a:latin typeface="Verdana"/>
                <a:ea typeface="Palatino" charset="0"/>
                <a:cs typeface="Verdana"/>
              </a:rPr>
              <a:t>Barycenter shift </a:t>
            </a:r>
            <a:r>
              <a:rPr lang="en-US" altLang="en-US" sz="1633" dirty="0" smtClean="0">
                <a:solidFill>
                  <a:schemeClr val="tx1"/>
                </a:solidFill>
                <a:latin typeface="Verdana"/>
                <a:ea typeface="Palatino" charset="0"/>
                <a:cs typeface="Verdana"/>
              </a:rPr>
              <a:t>(100keV C </a:t>
            </a:r>
            <a:r>
              <a:rPr lang="en-US" altLang="en-US" sz="1633" dirty="0">
                <a:solidFill>
                  <a:schemeClr val="tx1"/>
                </a:solidFill>
                <a:latin typeface="Verdana"/>
                <a:ea typeface="Palatino" charset="0"/>
                <a:cs typeface="Verdana"/>
              </a:rPr>
              <a:t>ion)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638300" y="5932488"/>
            <a:ext cx="2054225" cy="371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1638" tIns="82291" rIns="81638" bIns="4081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33" dirty="0">
                <a:solidFill>
                  <a:srgbClr val="FFFFFF"/>
                </a:solidFill>
                <a:latin typeface="Palatino" charset="0"/>
                <a:ea typeface="Palatino" charset="0"/>
                <a:cs typeface="Palatino" charset="0"/>
              </a:rPr>
              <a:t>No barycenter shift  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92138" y="987425"/>
            <a:ext cx="7691437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1638" tIns="82291" rIns="81638" bIns="4081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33" dirty="0">
                <a:latin typeface="Verdana"/>
                <a:ea typeface="Palatino" charset="0"/>
                <a:cs typeface="Verdana"/>
              </a:rPr>
              <a:t>Dynamic sequence of best focus clusters for each polarization angles</a:t>
            </a:r>
          </a:p>
        </p:txBody>
      </p:sp>
      <p:grpSp>
        <p:nvGrpSpPr>
          <p:cNvPr id="65546" name="Group 8"/>
          <p:cNvGrpSpPr>
            <a:grpSpLocks/>
          </p:cNvGrpSpPr>
          <p:nvPr/>
        </p:nvGrpSpPr>
        <p:grpSpPr bwMode="auto">
          <a:xfrm>
            <a:off x="611188" y="2201863"/>
            <a:ext cx="244475" cy="269875"/>
            <a:chOff x="749" y="2116"/>
            <a:chExt cx="169" cy="187"/>
          </a:xfrm>
        </p:grpSpPr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866" y="2162"/>
              <a:ext cx="29" cy="27"/>
            </a:xfrm>
            <a:prstGeom prst="ellipse">
              <a:avLst/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33">
                <a:latin typeface="+mn-lt"/>
                <a:cs typeface="+mn-cs"/>
              </a:endParaRPr>
            </a:p>
          </p:txBody>
        </p:sp>
        <p:sp>
          <p:nvSpPr>
            <p:cNvPr id="16" name="Oval 10"/>
            <p:cNvSpPr>
              <a:spLocks noChangeArrowheads="1"/>
            </p:cNvSpPr>
            <p:nvPr/>
          </p:nvSpPr>
          <p:spPr bwMode="auto">
            <a:xfrm>
              <a:off x="796" y="2162"/>
              <a:ext cx="29" cy="27"/>
            </a:xfrm>
            <a:prstGeom prst="ellipse">
              <a:avLst/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33">
                <a:latin typeface="+mn-lt"/>
                <a:cs typeface="+mn-cs"/>
              </a:endParaRPr>
            </a:p>
          </p:txBody>
        </p:sp>
        <p:sp>
          <p:nvSpPr>
            <p:cNvPr id="17" name="Oval 11"/>
            <p:cNvSpPr>
              <a:spLocks noChangeArrowheads="1"/>
            </p:cNvSpPr>
            <p:nvPr/>
          </p:nvSpPr>
          <p:spPr bwMode="auto">
            <a:xfrm>
              <a:off x="819" y="2207"/>
              <a:ext cx="29" cy="28"/>
            </a:xfrm>
            <a:prstGeom prst="ellipse">
              <a:avLst/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33">
                <a:latin typeface="+mn-lt"/>
                <a:cs typeface="+mn-cs"/>
              </a:endParaRPr>
            </a:p>
          </p:txBody>
        </p:sp>
        <p:sp>
          <p:nvSpPr>
            <p:cNvPr id="18" name="Oval 12"/>
            <p:cNvSpPr>
              <a:spLocks noChangeArrowheads="1"/>
            </p:cNvSpPr>
            <p:nvPr/>
          </p:nvSpPr>
          <p:spPr bwMode="auto">
            <a:xfrm>
              <a:off x="749" y="2116"/>
              <a:ext cx="29" cy="27"/>
            </a:xfrm>
            <a:prstGeom prst="ellipse">
              <a:avLst/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33">
                <a:latin typeface="+mn-lt"/>
                <a:cs typeface="+mn-cs"/>
              </a:endParaRPr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772" y="2207"/>
              <a:ext cx="29" cy="28"/>
            </a:xfrm>
            <a:prstGeom prst="ellipse">
              <a:avLst/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33">
                <a:latin typeface="+mn-lt"/>
                <a:cs typeface="+mn-cs"/>
              </a:endParaRPr>
            </a:p>
          </p:txBody>
        </p:sp>
        <p:sp>
          <p:nvSpPr>
            <p:cNvPr id="20" name="Oval 14"/>
            <p:cNvSpPr>
              <a:spLocks noChangeArrowheads="1"/>
            </p:cNvSpPr>
            <p:nvPr/>
          </p:nvSpPr>
          <p:spPr bwMode="auto">
            <a:xfrm>
              <a:off x="889" y="2116"/>
              <a:ext cx="29" cy="27"/>
            </a:xfrm>
            <a:prstGeom prst="ellipse">
              <a:avLst/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33">
                <a:latin typeface="+mn-lt"/>
                <a:cs typeface="+mn-cs"/>
              </a:endParaRPr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auto">
            <a:xfrm>
              <a:off x="796" y="2162"/>
              <a:ext cx="29" cy="27"/>
            </a:xfrm>
            <a:prstGeom prst="ellipse">
              <a:avLst/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33">
                <a:latin typeface="+mn-lt"/>
                <a:cs typeface="+mn-cs"/>
              </a:endParaRPr>
            </a:p>
          </p:txBody>
        </p:sp>
        <p:sp>
          <p:nvSpPr>
            <p:cNvPr id="22" name="Oval 16"/>
            <p:cNvSpPr>
              <a:spLocks noChangeArrowheads="1"/>
            </p:cNvSpPr>
            <p:nvPr/>
          </p:nvSpPr>
          <p:spPr bwMode="auto">
            <a:xfrm>
              <a:off x="889" y="2207"/>
              <a:ext cx="29" cy="28"/>
            </a:xfrm>
            <a:prstGeom prst="ellipse">
              <a:avLst/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33">
                <a:latin typeface="+mn-lt"/>
                <a:cs typeface="+mn-cs"/>
              </a:endParaRPr>
            </a:p>
          </p:txBody>
        </p:sp>
        <p:sp>
          <p:nvSpPr>
            <p:cNvPr id="23" name="Oval 17"/>
            <p:cNvSpPr>
              <a:spLocks noChangeArrowheads="1"/>
            </p:cNvSpPr>
            <p:nvPr/>
          </p:nvSpPr>
          <p:spPr bwMode="auto">
            <a:xfrm>
              <a:off x="819" y="2275"/>
              <a:ext cx="29" cy="28"/>
            </a:xfrm>
            <a:prstGeom prst="ellipse">
              <a:avLst/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33">
                <a:latin typeface="+mn-lt"/>
                <a:cs typeface="+mn-cs"/>
              </a:endParaRPr>
            </a:p>
          </p:txBody>
        </p:sp>
      </p:grp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1308100" y="1628775"/>
            <a:ext cx="2755900" cy="704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1638" tIns="82291" rIns="81638" bIns="4081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33" dirty="0" smtClean="0">
                <a:latin typeface="Verdana "/>
                <a:ea typeface="Palatino" charset="0"/>
                <a:cs typeface="Verdana "/>
              </a:rPr>
              <a:t>Cluster </a:t>
            </a:r>
            <a:r>
              <a:rPr lang="en-US" altLang="en-US" sz="1633" dirty="0">
                <a:latin typeface="Verdana "/>
                <a:ea typeface="Palatino" charset="0"/>
                <a:cs typeface="Verdana "/>
              </a:rPr>
              <a:t>coordinates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33" dirty="0">
                <a:latin typeface="Verdana "/>
                <a:ea typeface="Palatino" charset="0"/>
                <a:cs typeface="Verdana "/>
              </a:rPr>
              <a:t>(schematic representation)</a:t>
            </a:r>
          </a:p>
        </p:txBody>
      </p:sp>
      <p:grpSp>
        <p:nvGrpSpPr>
          <p:cNvPr id="65557" name="Group 19"/>
          <p:cNvGrpSpPr>
            <a:grpSpLocks/>
          </p:cNvGrpSpPr>
          <p:nvPr/>
        </p:nvGrpSpPr>
        <p:grpSpPr bwMode="auto">
          <a:xfrm>
            <a:off x="5330825" y="1724025"/>
            <a:ext cx="636588" cy="336550"/>
            <a:chOff x="3942" y="1643"/>
            <a:chExt cx="442" cy="234"/>
          </a:xfrm>
        </p:grpSpPr>
        <p:sp>
          <p:nvSpPr>
            <p:cNvPr id="26" name="Oval 20"/>
            <p:cNvSpPr>
              <a:spLocks noChangeArrowheads="1"/>
            </p:cNvSpPr>
            <p:nvPr/>
          </p:nvSpPr>
          <p:spPr bwMode="auto">
            <a:xfrm>
              <a:off x="4035" y="1718"/>
              <a:ext cx="41" cy="47"/>
            </a:xfrm>
            <a:prstGeom prst="ellipse">
              <a:avLst/>
            </a:prstGeom>
            <a:solidFill>
              <a:srgbClr val="CC0000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33">
                <a:latin typeface="+mn-lt"/>
                <a:cs typeface="+mn-cs"/>
              </a:endParaRPr>
            </a:p>
          </p:txBody>
        </p:sp>
        <p:sp>
          <p:nvSpPr>
            <p:cNvPr id="27" name="Oval 21"/>
            <p:cNvSpPr>
              <a:spLocks noChangeArrowheads="1"/>
            </p:cNvSpPr>
            <p:nvPr/>
          </p:nvSpPr>
          <p:spPr bwMode="auto">
            <a:xfrm>
              <a:off x="4128" y="1681"/>
              <a:ext cx="40" cy="46"/>
            </a:xfrm>
            <a:prstGeom prst="ellipse">
              <a:avLst/>
            </a:prstGeom>
            <a:solidFill>
              <a:srgbClr val="CC0000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33">
                <a:latin typeface="+mn-lt"/>
                <a:cs typeface="+mn-cs"/>
              </a:endParaRPr>
            </a:p>
          </p:txBody>
        </p:sp>
        <p:sp>
          <p:nvSpPr>
            <p:cNvPr id="28" name="Oval 22"/>
            <p:cNvSpPr>
              <a:spLocks noChangeArrowheads="1"/>
            </p:cNvSpPr>
            <p:nvPr/>
          </p:nvSpPr>
          <p:spPr bwMode="auto">
            <a:xfrm>
              <a:off x="4252" y="1643"/>
              <a:ext cx="41" cy="47"/>
            </a:xfrm>
            <a:prstGeom prst="ellipse">
              <a:avLst/>
            </a:prstGeom>
            <a:solidFill>
              <a:srgbClr val="CC0000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33">
                <a:latin typeface="+mn-lt"/>
                <a:cs typeface="+mn-cs"/>
              </a:endParaRPr>
            </a:p>
          </p:txBody>
        </p:sp>
        <p:sp>
          <p:nvSpPr>
            <p:cNvPr id="29" name="Oval 23"/>
            <p:cNvSpPr>
              <a:spLocks noChangeArrowheads="1"/>
            </p:cNvSpPr>
            <p:nvPr/>
          </p:nvSpPr>
          <p:spPr bwMode="auto">
            <a:xfrm>
              <a:off x="3942" y="1831"/>
              <a:ext cx="40" cy="47"/>
            </a:xfrm>
            <a:prstGeom prst="ellipse">
              <a:avLst/>
            </a:prstGeom>
            <a:solidFill>
              <a:srgbClr val="CC0000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33">
                <a:latin typeface="+mn-lt"/>
                <a:cs typeface="+mn-cs"/>
              </a:endParaRPr>
            </a:p>
          </p:txBody>
        </p:sp>
        <p:sp>
          <p:nvSpPr>
            <p:cNvPr id="30" name="Oval 24"/>
            <p:cNvSpPr>
              <a:spLocks noChangeArrowheads="1"/>
            </p:cNvSpPr>
            <p:nvPr/>
          </p:nvSpPr>
          <p:spPr bwMode="auto">
            <a:xfrm>
              <a:off x="4065" y="1831"/>
              <a:ext cx="41" cy="47"/>
            </a:xfrm>
            <a:prstGeom prst="ellipse">
              <a:avLst/>
            </a:prstGeom>
            <a:solidFill>
              <a:srgbClr val="CC0000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33">
                <a:latin typeface="+mn-lt"/>
                <a:cs typeface="+mn-cs"/>
              </a:endParaRPr>
            </a:p>
          </p:txBody>
        </p:sp>
        <p:sp>
          <p:nvSpPr>
            <p:cNvPr id="31" name="Oval 25"/>
            <p:cNvSpPr>
              <a:spLocks noChangeArrowheads="1"/>
            </p:cNvSpPr>
            <p:nvPr/>
          </p:nvSpPr>
          <p:spPr bwMode="auto">
            <a:xfrm>
              <a:off x="4159" y="1793"/>
              <a:ext cx="40" cy="46"/>
            </a:xfrm>
            <a:prstGeom prst="ellipse">
              <a:avLst/>
            </a:prstGeom>
            <a:solidFill>
              <a:srgbClr val="CC0000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33">
                <a:latin typeface="+mn-lt"/>
                <a:cs typeface="+mn-cs"/>
              </a:endParaRPr>
            </a:p>
          </p:txBody>
        </p:sp>
        <p:sp>
          <p:nvSpPr>
            <p:cNvPr id="32" name="Oval 26"/>
            <p:cNvSpPr>
              <a:spLocks noChangeArrowheads="1"/>
            </p:cNvSpPr>
            <p:nvPr/>
          </p:nvSpPr>
          <p:spPr bwMode="auto">
            <a:xfrm>
              <a:off x="4252" y="1754"/>
              <a:ext cx="41" cy="47"/>
            </a:xfrm>
            <a:prstGeom prst="ellipse">
              <a:avLst/>
            </a:prstGeom>
            <a:solidFill>
              <a:srgbClr val="CC0000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33">
                <a:latin typeface="+mn-lt"/>
                <a:cs typeface="+mn-cs"/>
              </a:endParaRPr>
            </a:p>
          </p:txBody>
        </p:sp>
        <p:sp>
          <p:nvSpPr>
            <p:cNvPr id="33" name="Oval 27"/>
            <p:cNvSpPr>
              <a:spLocks noChangeArrowheads="1"/>
            </p:cNvSpPr>
            <p:nvPr/>
          </p:nvSpPr>
          <p:spPr bwMode="auto">
            <a:xfrm>
              <a:off x="4345" y="1643"/>
              <a:ext cx="40" cy="47"/>
            </a:xfrm>
            <a:prstGeom prst="ellipse">
              <a:avLst/>
            </a:prstGeom>
            <a:solidFill>
              <a:srgbClr val="CC0000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33">
                <a:latin typeface="+mn-lt"/>
                <a:cs typeface="+mn-cs"/>
              </a:endParaRPr>
            </a:p>
          </p:txBody>
        </p:sp>
      </p:grpSp>
      <p:sp>
        <p:nvSpPr>
          <p:cNvPr id="34" name="Line 28"/>
          <p:cNvSpPr>
            <a:spLocks noChangeShapeType="1"/>
          </p:cNvSpPr>
          <p:nvPr/>
        </p:nvSpPr>
        <p:spPr bwMode="auto">
          <a:xfrm flipV="1">
            <a:off x="5305425" y="1755775"/>
            <a:ext cx="665163" cy="290513"/>
          </a:xfrm>
          <a:prstGeom prst="line">
            <a:avLst/>
          </a:prstGeom>
          <a:noFill/>
          <a:ln w="12600" cap="flat">
            <a:solidFill>
              <a:srgbClr val="0000CC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33">
              <a:latin typeface="+mn-lt"/>
              <a:cs typeface="+mn-cs"/>
            </a:endParaRPr>
          </a:p>
        </p:txBody>
      </p:sp>
      <p:sp>
        <p:nvSpPr>
          <p:cNvPr id="35" name="Line 29"/>
          <p:cNvSpPr>
            <a:spLocks noChangeShapeType="1"/>
          </p:cNvSpPr>
          <p:nvPr/>
        </p:nvSpPr>
        <p:spPr bwMode="auto">
          <a:xfrm>
            <a:off x="6619875" y="1846263"/>
            <a:ext cx="249238" cy="1587"/>
          </a:xfrm>
          <a:prstGeom prst="line">
            <a:avLst/>
          </a:prstGeom>
          <a:noFill/>
          <a:ln w="12600" cap="flat">
            <a:solidFill>
              <a:srgbClr val="0000CC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33">
              <a:latin typeface="+mn-lt"/>
              <a:cs typeface="+mn-cs"/>
            </a:endParaRPr>
          </a:p>
        </p:txBody>
      </p:sp>
      <p:sp>
        <p:nvSpPr>
          <p:cNvPr id="36" name="Text Box 30"/>
          <p:cNvSpPr txBox="1">
            <a:spLocks noChangeArrowheads="1"/>
          </p:cNvSpPr>
          <p:nvPr/>
        </p:nvSpPr>
        <p:spPr bwMode="auto">
          <a:xfrm>
            <a:off x="6838950" y="1651000"/>
            <a:ext cx="1443038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1638" tIns="82291" rIns="81638" bIns="40819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33">
                <a:latin typeface="Verdana "/>
                <a:ea typeface="Palatino" charset="0"/>
                <a:cs typeface="Verdana "/>
              </a:rPr>
              <a:t>Max barshift</a:t>
            </a:r>
          </a:p>
        </p:txBody>
      </p:sp>
      <p:sp>
        <p:nvSpPr>
          <p:cNvPr id="37" name="Line 31"/>
          <p:cNvSpPr>
            <a:spLocks noChangeShapeType="1"/>
          </p:cNvSpPr>
          <p:nvPr/>
        </p:nvSpPr>
        <p:spPr bwMode="auto">
          <a:xfrm flipH="1">
            <a:off x="919163" y="2058988"/>
            <a:ext cx="498475" cy="20637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33">
              <a:latin typeface="+mn-lt"/>
              <a:cs typeface="+mn-cs"/>
            </a:endParaRPr>
          </a:p>
        </p:txBody>
      </p:sp>
      <p:sp>
        <p:nvSpPr>
          <p:cNvPr id="38" name="Line 32"/>
          <p:cNvSpPr>
            <a:spLocks noChangeShapeType="1"/>
          </p:cNvSpPr>
          <p:nvPr/>
        </p:nvSpPr>
        <p:spPr bwMode="auto">
          <a:xfrm>
            <a:off x="3963988" y="1917700"/>
            <a:ext cx="1184275" cy="10318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33">
              <a:latin typeface="+mn-lt"/>
              <a:cs typeface="+mn-cs"/>
            </a:endParaRPr>
          </a:p>
        </p:txBody>
      </p:sp>
      <p:pic>
        <p:nvPicPr>
          <p:cNvPr id="65571" name="図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3875" y="3478213"/>
            <a:ext cx="674688" cy="6635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0" name="正方形/長方形 27">
            <a:extLst>
              <a:ext uri="{FF2B5EF4-FFF2-40B4-BE49-F238E27FC236}"/>
            </a:extLst>
          </p:cNvPr>
          <p:cNvSpPr/>
          <p:nvPr/>
        </p:nvSpPr>
        <p:spPr>
          <a:xfrm>
            <a:off x="4208463" y="4149725"/>
            <a:ext cx="908050" cy="330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/>
              <a:t>pol angle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98986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115888"/>
            <a:ext cx="8229600" cy="635000"/>
          </a:xfrm>
        </p:spPr>
        <p:txBody>
          <a:bodyPr>
            <a:normAutofit fontScale="90000"/>
          </a:bodyPr>
          <a:lstStyle/>
          <a:p>
            <a:r>
              <a:rPr lang="en-US" altLang="ja-JP" sz="3600">
                <a:solidFill>
                  <a:schemeClr val="bg1"/>
                </a:solidFill>
                <a:ea typeface="MS PGothic" pitchFamily="34" charset="-128"/>
              </a:rPr>
              <a:t>Carbon ion 30keV</a:t>
            </a:r>
            <a:endParaRPr lang="ja-JP" altLang="en-US" sz="36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 rot="10800000">
            <a:off x="436563" y="3860800"/>
            <a:ext cx="358775" cy="2808288"/>
          </a:xfrm>
          <a:prstGeom prst="rect">
            <a:avLst/>
          </a:prstGeom>
          <a:gradFill>
            <a:gsLst>
              <a:gs pos="11000">
                <a:srgbClr val="002060"/>
              </a:gs>
              <a:gs pos="21001">
                <a:srgbClr val="0819FB"/>
              </a:gs>
              <a:gs pos="35001">
                <a:srgbClr val="1A8D48"/>
              </a:gs>
              <a:gs pos="58000">
                <a:srgbClr val="FFC000"/>
              </a:gs>
              <a:gs pos="73000">
                <a:srgbClr val="EE3F17"/>
              </a:gs>
              <a:gs pos="88000">
                <a:srgbClr val="E81766"/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sp>
        <p:nvSpPr>
          <p:cNvPr id="21508" name="テキスト ボックス 6"/>
          <p:cNvSpPr txBox="1">
            <a:spLocks noChangeArrowheads="1"/>
          </p:cNvSpPr>
          <p:nvPr/>
        </p:nvSpPr>
        <p:spPr bwMode="auto">
          <a:xfrm>
            <a:off x="795338" y="3573463"/>
            <a:ext cx="536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b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255</a:t>
            </a:r>
            <a:endParaRPr kumimoji="1" lang="ja-JP" altLang="en-US" b="1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1509" name="テキスト ボックス 7"/>
          <p:cNvSpPr txBox="1">
            <a:spLocks noChangeArrowheads="1"/>
          </p:cNvSpPr>
          <p:nvPr/>
        </p:nvSpPr>
        <p:spPr bwMode="auto">
          <a:xfrm>
            <a:off x="939800" y="6443663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b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0</a:t>
            </a:r>
            <a:endParaRPr kumimoji="1" lang="ja-JP" altLang="en-US" b="1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9" name="右矢印 8"/>
          <p:cNvSpPr/>
          <p:nvPr/>
        </p:nvSpPr>
        <p:spPr>
          <a:xfrm flipH="1">
            <a:off x="7885113" y="3644900"/>
            <a:ext cx="1079500" cy="4841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sp>
        <p:nvSpPr>
          <p:cNvPr id="21511" name="テキスト ボックス 9"/>
          <p:cNvSpPr txBox="1">
            <a:spLocks noChangeArrowheads="1"/>
          </p:cNvSpPr>
          <p:nvPr/>
        </p:nvSpPr>
        <p:spPr bwMode="auto">
          <a:xfrm>
            <a:off x="7856538" y="3132138"/>
            <a:ext cx="9763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b="1">
                <a:solidFill>
                  <a:srgbClr val="FFC000"/>
                </a:solidFill>
                <a:latin typeface="Calibri" pitchFamily="34" charset="0"/>
                <a:ea typeface="MS PGothic" pitchFamily="34" charset="-128"/>
              </a:rPr>
              <a:t>Implant </a:t>
            </a:r>
            <a:endParaRPr kumimoji="1" lang="ja-JP" altLang="en-US" b="1">
              <a:solidFill>
                <a:srgbClr val="FFC000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21512" name="Picture 2" descr="C:\Users\atsuhiro\Documents\Desktop\c30kev_60d\550nm_henko_scan\sam1\crop2_xy_250_80_400pixrgb.gif"/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3713" y="835025"/>
            <a:ext cx="5761037" cy="5759450"/>
          </a:xfrm>
        </p:spPr>
      </p:pic>
      <p:cxnSp>
        <p:nvCxnSpPr>
          <p:cNvPr id="13" name="直線矢印コネクタ 12"/>
          <p:cNvCxnSpPr/>
          <p:nvPr/>
        </p:nvCxnSpPr>
        <p:spPr>
          <a:xfrm>
            <a:off x="6659563" y="6308725"/>
            <a:ext cx="742950" cy="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4" name="テキスト ボックス 14"/>
          <p:cNvSpPr txBox="1">
            <a:spLocks noChangeArrowheads="1"/>
          </p:cNvSpPr>
          <p:nvPr/>
        </p:nvSpPr>
        <p:spPr bwMode="auto">
          <a:xfrm>
            <a:off x="6732588" y="5876925"/>
            <a:ext cx="619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b="1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3μm</a:t>
            </a:r>
            <a:endParaRPr kumimoji="1" lang="ja-JP" altLang="en-US" b="1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4" name="正方形/長方形 13"/>
          <p:cNvSpPr>
            <a:spLocks noChangeAspect="1"/>
          </p:cNvSpPr>
          <p:nvPr/>
        </p:nvSpPr>
        <p:spPr>
          <a:xfrm>
            <a:off x="5940425" y="2457450"/>
            <a:ext cx="395288" cy="395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/>
          </a:p>
        </p:txBody>
      </p:sp>
      <p:pic>
        <p:nvPicPr>
          <p:cNvPr id="21516" name="Picture 3" descr="C:\Users\atsuhiro\Documents\Desktop\c30kev_60d\550nm_henko_scan\sam1\sam11_10times_350pix_rgb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588" y="620713"/>
            <a:ext cx="2376487" cy="23764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18" name="直線矢印コネクタ 17"/>
          <p:cNvCxnSpPr/>
          <p:nvPr/>
        </p:nvCxnSpPr>
        <p:spPr>
          <a:xfrm>
            <a:off x="7669213" y="2717800"/>
            <a:ext cx="1366837" cy="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8" name="テキスト ボックス 18"/>
          <p:cNvSpPr txBox="1">
            <a:spLocks noChangeArrowheads="1"/>
          </p:cNvSpPr>
          <p:nvPr/>
        </p:nvSpPr>
        <p:spPr bwMode="auto">
          <a:xfrm>
            <a:off x="8316913" y="2349500"/>
            <a:ext cx="612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1μm</a:t>
            </a:r>
            <a:endParaRPr kumimoji="1" lang="ja-JP" altLang="en-US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86888" cy="6686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04864"/>
            <a:ext cx="371475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76872"/>
            <a:ext cx="374332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27784" y="692696"/>
            <a:ext cx="3397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Position accuracy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5589240"/>
            <a:ext cx="896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Unprecedented accuracy 10 nm is achieved on both coordinates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Mount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92" y="48372"/>
            <a:ext cx="3510178" cy="256271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165165" y="6399587"/>
            <a:ext cx="25902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i="1" dirty="0" smtClean="0">
                <a:solidFill>
                  <a:schemeClr val="accent6">
                    <a:lumMod val="75000"/>
                  </a:schemeClr>
                </a:solidFill>
                <a:latin typeface="Verdana"/>
                <a:cs typeface="Verdana"/>
              </a:rPr>
              <a:t>NEWSdm - G. De Lellis</a:t>
            </a:r>
            <a:endParaRPr lang="it-IT" sz="1600" i="1" baseline="30000" dirty="0">
              <a:solidFill>
                <a:schemeClr val="accent6">
                  <a:lumMod val="7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42519" y="182067"/>
            <a:ext cx="68063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 smtClean="0">
                <a:solidFill>
                  <a:srgbClr val="800000"/>
                </a:solidFill>
                <a:latin typeface="Verdana"/>
                <a:cs typeface="Verdana"/>
              </a:rPr>
              <a:t>NEWSdm PRINCIPLE</a:t>
            </a:r>
            <a:endParaRPr lang="it-IT" sz="36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282974" y="188417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z="1600" smtClean="0">
                <a:solidFill>
                  <a:schemeClr val="bg1"/>
                </a:solidFill>
                <a:latin typeface="Verdana"/>
                <a:cs typeface="Verdana"/>
              </a:rPr>
              <a:pPr/>
              <a:t>24</a:t>
            </a:fld>
            <a:endParaRPr lang="en-US" sz="1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0" name="Shape 101"/>
          <p:cNvSpPr/>
          <p:nvPr/>
        </p:nvSpPr>
        <p:spPr>
          <a:xfrm>
            <a:off x="1237765" y="396742"/>
            <a:ext cx="529982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indent="114300" algn="l" defTabSz="914400">
              <a:spcBef>
                <a:spcPts val="400"/>
              </a:spcBef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Palatino"/>
              </a:defRPr>
            </a:pPr>
            <a:endParaRPr sz="2000" dirty="0">
              <a:latin typeface="Verdana "/>
              <a:cs typeface="Verdana "/>
            </a:endParaRPr>
          </a:p>
        </p:txBody>
      </p:sp>
      <p:sp>
        <p:nvSpPr>
          <p:cNvPr id="12" name="Shape 116"/>
          <p:cNvSpPr/>
          <p:nvPr/>
        </p:nvSpPr>
        <p:spPr>
          <a:xfrm>
            <a:off x="-49888" y="1918785"/>
            <a:ext cx="8916021" cy="2449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5400" algn="just" defTabSz="914400">
              <a:spcBef>
                <a:spcPts val="300"/>
              </a:spcBef>
              <a:buClr>
                <a:srgbClr val="008500"/>
              </a:buClr>
              <a:buSzPct val="140000"/>
              <a:defRPr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Palatino"/>
              </a:defRPr>
            </a:pPr>
            <a:endParaRPr lang="en-GB" sz="2000" smtClean="0">
              <a:latin typeface="Verdana "/>
              <a:cs typeface="Verdana "/>
            </a:endParaRPr>
          </a:p>
          <a:p>
            <a:pPr marL="266700" indent="-241300" algn="just" defTabSz="914400">
              <a:spcBef>
                <a:spcPts val="300"/>
              </a:spcBef>
              <a:buClr>
                <a:srgbClr val="008500"/>
              </a:buClr>
              <a:buSzPct val="140000"/>
              <a:buFont typeface="Arial"/>
              <a:buChar char="•"/>
              <a:defRPr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Palatino"/>
              </a:defRPr>
            </a:pPr>
            <a:r>
              <a:rPr lang="en-GB" sz="2000" b="1" u="sng" smtClean="0">
                <a:latin typeface="Verdana "/>
                <a:cs typeface="Verdana "/>
              </a:rPr>
              <a:t>Aim</a:t>
            </a:r>
            <a:r>
              <a:rPr lang="en-GB" sz="2000" smtClean="0">
                <a:latin typeface="Verdana "/>
                <a:cs typeface="Verdana "/>
              </a:rPr>
              <a:t>: detect the direction of </a:t>
            </a:r>
            <a:r>
              <a:rPr lang="en-GB" sz="2000" b="1" smtClean="0">
                <a:solidFill>
                  <a:srgbClr val="3B8635"/>
                </a:solidFill>
                <a:latin typeface="Verdana "/>
                <a:cs typeface="Verdana "/>
              </a:rPr>
              <a:t>nuclear recoils</a:t>
            </a:r>
            <a:endParaRPr lang="en-GB" sz="2000" smtClean="0">
              <a:latin typeface="Verdana "/>
              <a:cs typeface="Verdana "/>
            </a:endParaRPr>
          </a:p>
          <a:p>
            <a:pPr marL="266700" indent="-241300" algn="just" defTabSz="914400">
              <a:spcBef>
                <a:spcPts val="300"/>
              </a:spcBef>
              <a:buClr>
                <a:srgbClr val="008500"/>
              </a:buClr>
              <a:buSzPct val="140000"/>
              <a:buFont typeface="Arial"/>
              <a:buChar char="•"/>
              <a:defRPr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Palatino"/>
              </a:defRPr>
            </a:pPr>
            <a:r>
              <a:rPr lang="en-GB" sz="2000" b="1" u="sng" smtClean="0">
                <a:latin typeface="Verdana "/>
                <a:cs typeface="Verdana "/>
              </a:rPr>
              <a:t>Target</a:t>
            </a:r>
            <a:r>
              <a:rPr lang="en-GB" sz="2000" smtClean="0">
                <a:latin typeface="Verdana "/>
                <a:cs typeface="Verdana "/>
              </a:rPr>
              <a:t>: nanometric emulsions acting both as target and tracking detector</a:t>
            </a:r>
          </a:p>
          <a:p>
            <a:pPr marL="266700" indent="-241300" algn="just" defTabSz="914400">
              <a:spcBef>
                <a:spcPts val="300"/>
              </a:spcBef>
              <a:buClr>
                <a:srgbClr val="008500"/>
              </a:buClr>
              <a:buSzPct val="140000"/>
              <a:buFont typeface="Arial"/>
              <a:buChar char="•"/>
              <a:defRPr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Palatino"/>
              </a:defRPr>
            </a:pPr>
            <a:r>
              <a:rPr lang="en-GB" sz="2000" b="1" u="sng" smtClean="0">
                <a:latin typeface="Verdana "/>
                <a:cs typeface="Verdana "/>
              </a:rPr>
              <a:t>Background reduction</a:t>
            </a:r>
            <a:r>
              <a:rPr lang="en-GB" sz="2000" b="1" smtClean="0">
                <a:latin typeface="Verdana "/>
                <a:cs typeface="Verdana "/>
              </a:rPr>
              <a:t>:</a:t>
            </a:r>
            <a:r>
              <a:rPr lang="en-GB" sz="2000" smtClean="0">
                <a:latin typeface="Verdana "/>
                <a:cs typeface="Verdana "/>
              </a:rPr>
              <a:t> neutron and gamma </a:t>
            </a:r>
            <a:r>
              <a:rPr lang="en-GB" sz="2000" b="1" smtClean="0">
                <a:solidFill>
                  <a:srgbClr val="3B8635"/>
                </a:solidFill>
                <a:latin typeface="Verdana "/>
                <a:cs typeface="Verdana "/>
              </a:rPr>
              <a:t>shield</a:t>
            </a:r>
            <a:r>
              <a:rPr lang="en-GB" sz="2000" smtClean="0">
                <a:latin typeface="Verdana "/>
                <a:cs typeface="Verdana "/>
              </a:rPr>
              <a:t> surrounding the target</a:t>
            </a:r>
          </a:p>
          <a:p>
            <a:pPr marL="266700" indent="-241300" algn="just" defTabSz="914400">
              <a:spcBef>
                <a:spcPts val="300"/>
              </a:spcBef>
              <a:buClr>
                <a:srgbClr val="008500"/>
              </a:buClr>
              <a:buSzPct val="140000"/>
              <a:buFont typeface="Arial"/>
              <a:buChar char="•"/>
              <a:defRPr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Palatino"/>
              </a:defRPr>
            </a:pPr>
            <a:r>
              <a:rPr lang="en-GB" sz="2000" b="1" u="sng" smtClean="0">
                <a:latin typeface="Verdana "/>
                <a:cs typeface="Verdana "/>
              </a:rPr>
              <a:t>Fixed pointing</a:t>
            </a:r>
            <a:r>
              <a:rPr lang="en-GB" sz="2000" smtClean="0">
                <a:latin typeface="Verdana "/>
                <a:cs typeface="Verdana "/>
              </a:rPr>
              <a:t>: target mounted on </a:t>
            </a:r>
            <a:r>
              <a:rPr lang="en-GB" sz="2000" b="1" smtClean="0">
                <a:solidFill>
                  <a:srgbClr val="3B8635"/>
                </a:solidFill>
                <a:latin typeface="Verdana "/>
                <a:cs typeface="Verdana "/>
              </a:rPr>
              <a:t>equatorial telescope</a:t>
            </a:r>
            <a:r>
              <a:rPr lang="en-GB" sz="2000" smtClean="0">
                <a:latin typeface="Verdana "/>
                <a:cs typeface="Verdana "/>
              </a:rPr>
              <a:t> pointing to the Cygnus Constellation</a:t>
            </a:r>
          </a:p>
          <a:p>
            <a:pPr marL="266700" indent="-241300" algn="just" defTabSz="914400">
              <a:spcBef>
                <a:spcPts val="300"/>
              </a:spcBef>
              <a:buClr>
                <a:srgbClr val="008500"/>
              </a:buClr>
              <a:buSzPct val="140000"/>
              <a:buFont typeface="Arial"/>
              <a:buChar char="•"/>
              <a:defRPr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Palatino"/>
              </a:defRPr>
            </a:pPr>
            <a:r>
              <a:rPr lang="en-GB" sz="2000" b="1" u="sng" smtClean="0">
                <a:latin typeface="Verdana "/>
                <a:cs typeface="Verdana "/>
              </a:rPr>
              <a:t>Location</a:t>
            </a:r>
            <a:r>
              <a:rPr lang="en-GB" sz="2000" smtClean="0">
                <a:latin typeface="Verdana "/>
                <a:cs typeface="Verdana "/>
              </a:rPr>
              <a:t>: Underground</a:t>
            </a:r>
            <a:endParaRPr lang="en-GB" sz="2000">
              <a:latin typeface="Verdana "/>
              <a:cs typeface="Verdana "/>
            </a:endParaRPr>
          </a:p>
        </p:txBody>
      </p:sp>
      <p:pic>
        <p:nvPicPr>
          <p:cNvPr id="15" name="Schermata 2017-03-21 alle 11.31.36.png"/>
          <p:cNvPicPr>
            <a:picLocks noChangeAspect="1"/>
          </p:cNvPicPr>
          <p:nvPr/>
        </p:nvPicPr>
        <p:blipFill>
          <a:blip r:embed="rId3" cstate="print">
            <a:extLst/>
          </a:blip>
          <a:srcRect l="2979" r="1485"/>
          <a:stretch>
            <a:fillRect/>
          </a:stretch>
        </p:blipFill>
        <p:spPr>
          <a:xfrm>
            <a:off x="342519" y="893093"/>
            <a:ext cx="4154088" cy="1413689"/>
          </a:xfrm>
          <a:prstGeom prst="rect">
            <a:avLst/>
          </a:prstGeom>
          <a:ln>
            <a:solidFill>
              <a:srgbClr val="008000"/>
            </a:solidFill>
          </a:ln>
          <a:effectLst/>
        </p:spPr>
      </p:pic>
      <p:pic>
        <p:nvPicPr>
          <p:cNvPr id="9" name="Immagine 8" descr="wateroptio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47" y="3728694"/>
            <a:ext cx="6066405" cy="3123335"/>
          </a:xfrm>
          <a:prstGeom prst="rect">
            <a:avLst/>
          </a:prstGeom>
        </p:spPr>
      </p:pic>
      <p:pic>
        <p:nvPicPr>
          <p:cNvPr id="13" name="Immagine 12" descr="telescop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8" y="4384885"/>
            <a:ext cx="2527223" cy="24736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018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7125421" cy="460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5517232"/>
            <a:ext cx="9314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In 2017 installed in Underground Gran </a:t>
            </a:r>
            <a:r>
              <a:rPr lang="en-US" sz="2400" dirty="0" err="1" smtClean="0"/>
              <a:t>Sasso</a:t>
            </a:r>
            <a:r>
              <a:rPr lang="en-US" sz="2400" dirty="0" smtClean="0"/>
              <a:t> INFN Laboratories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/>
              <a:t> Now the emulsion films are processed.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771800" y="188640"/>
            <a:ext cx="3216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TECHNICAL TEST</a:t>
            </a:r>
            <a:endParaRPr lang="ru-RU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850106"/>
          </a:xfrm>
        </p:spPr>
        <p:txBody>
          <a:bodyPr/>
          <a:lstStyle/>
          <a:p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ru-RU" sz="40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8176" y="1628800"/>
            <a:ext cx="8938320" cy="4896544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novel approach for directional Dark Matter is proposed in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NEWSdm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Use of fine-grained nuclear emulsion as target and tracking system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is supposed.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Breakthrough in readout technologies to go beyond optical resolution is effected.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Test experiment on estimation of background value is performed.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New test (pilot) experiment is preparing in 2018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kg 1 year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WG1_DiCrescenzo_NEWS_Страница_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77838"/>
            <a:ext cx="9780588" cy="733583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0" y="5013176"/>
            <a:ext cx="9144000" cy="8636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Solar System motion results in the Wind of Galactic WIMPs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827584" y="5733256"/>
            <a:ext cx="77410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+mj-lt"/>
              </a:rPr>
              <a:t>Earth motion leads to additional modulation of WIMP’s flux. </a:t>
            </a:r>
            <a:endParaRPr lang="ru-RU" sz="2400" dirty="0">
              <a:latin typeface="+mj-lt"/>
            </a:endParaRPr>
          </a:p>
        </p:txBody>
      </p:sp>
      <p:pic>
        <p:nvPicPr>
          <p:cNvPr id="6149" name="earth_in_galaxy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980728"/>
            <a:ext cx="4478337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7544" y="188640"/>
            <a:ext cx="8046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Dark matter – Weak Interacting Massive Particles (WIMP)</a:t>
            </a:r>
            <a:endParaRPr lang="ru-RU" sz="2400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0" y="683985"/>
            <a:ext cx="4427984" cy="3357540"/>
            <a:chOff x="0" y="683985"/>
            <a:chExt cx="4427984" cy="335754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196752"/>
              <a:ext cx="4427984" cy="28447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13" name="Rectangle 10"/>
            <p:cNvSpPr/>
            <p:nvPr/>
          </p:nvSpPr>
          <p:spPr>
            <a:xfrm>
              <a:off x="2009542" y="683985"/>
              <a:ext cx="906274" cy="584775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 eaLnBrk="0" hangingPunct="0">
                <a:defRPr/>
              </a:pPr>
              <a:r>
                <a:rPr lang="cy-GB" sz="1600" b="1" cap="all" dirty="0">
                  <a:ln w="0"/>
                  <a:gradFill flip="none">
                    <a:gsLst>
                      <a:gs pos="0">
                        <a:srgbClr val="BBE0E3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BBE0E3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BBE0E3">
                          <a:shade val="65000"/>
                          <a:satMod val="130000"/>
                        </a:srgbClr>
                      </a:gs>
                      <a:gs pos="92000">
                        <a:srgbClr val="BBE0E3">
                          <a:shade val="50000"/>
                          <a:satMod val="120000"/>
                        </a:srgbClr>
                      </a:gs>
                      <a:gs pos="100000">
                        <a:srgbClr val="BBE0E3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Atoms</a:t>
              </a:r>
            </a:p>
            <a:p>
              <a:pPr algn="ctr" eaLnBrk="0" hangingPunct="0">
                <a:defRPr/>
              </a:pPr>
              <a:r>
                <a:rPr lang="cy-GB" sz="1600" b="1" cap="all" dirty="0" smtClean="0">
                  <a:ln w="0"/>
                  <a:gradFill flip="none">
                    <a:gsLst>
                      <a:gs pos="0">
                        <a:srgbClr val="BBE0E3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BBE0E3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BBE0E3">
                          <a:shade val="65000"/>
                          <a:satMod val="130000"/>
                        </a:srgbClr>
                      </a:gs>
                      <a:gs pos="92000">
                        <a:srgbClr val="BBE0E3">
                          <a:shade val="50000"/>
                          <a:satMod val="120000"/>
                        </a:srgbClr>
                      </a:gs>
                      <a:gs pos="100000">
                        <a:srgbClr val="BBE0E3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(5%)</a:t>
              </a:r>
              <a:endParaRPr lang="cy-GB" sz="1600" b="1" cap="all" dirty="0">
                <a:ln w="0"/>
                <a:gradFill flip="none">
                  <a:gsLst>
                    <a:gs pos="0">
                      <a:srgbClr val="BBE0E3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BBE0E3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BBE0E3">
                        <a:shade val="65000"/>
                        <a:satMod val="130000"/>
                      </a:srgbClr>
                    </a:gs>
                    <a:gs pos="92000">
                      <a:srgbClr val="BBE0E3">
                        <a:shade val="50000"/>
                        <a:satMod val="120000"/>
                      </a:srgbClr>
                    </a:gs>
                    <a:gs pos="100000">
                      <a:srgbClr val="BBE0E3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4" name="Rectangle 8"/>
            <p:cNvSpPr/>
            <p:nvPr/>
          </p:nvSpPr>
          <p:spPr>
            <a:xfrm>
              <a:off x="467544" y="2420888"/>
              <a:ext cx="1696297" cy="584775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 eaLnBrk="0" hangingPunct="0">
                <a:defRPr/>
              </a:pPr>
              <a:r>
                <a:rPr lang="en-US" sz="1600" b="1" cap="all" dirty="0">
                  <a:ln w="0"/>
                  <a:gradFill flip="none">
                    <a:gsLst>
                      <a:gs pos="0">
                        <a:srgbClr val="BBE0E3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BBE0E3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BBE0E3">
                          <a:shade val="65000"/>
                          <a:satMod val="130000"/>
                        </a:srgbClr>
                      </a:gs>
                      <a:gs pos="92000">
                        <a:srgbClr val="BBE0E3">
                          <a:shade val="50000"/>
                          <a:satMod val="120000"/>
                        </a:srgbClr>
                      </a:gs>
                      <a:gs pos="100000">
                        <a:srgbClr val="BBE0E3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DARK ENERGY</a:t>
              </a:r>
            </a:p>
            <a:p>
              <a:pPr algn="ctr" eaLnBrk="0" hangingPunct="0">
                <a:defRPr/>
              </a:pPr>
              <a:r>
                <a:rPr lang="en-US" sz="1600" b="1" cap="all" dirty="0">
                  <a:ln w="0"/>
                  <a:gradFill flip="none">
                    <a:gsLst>
                      <a:gs pos="0">
                        <a:srgbClr val="BBE0E3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BBE0E3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BBE0E3">
                          <a:shade val="65000"/>
                          <a:satMod val="130000"/>
                        </a:srgbClr>
                      </a:gs>
                      <a:gs pos="92000">
                        <a:srgbClr val="BBE0E3">
                          <a:shade val="50000"/>
                          <a:satMod val="120000"/>
                        </a:srgbClr>
                      </a:gs>
                      <a:gs pos="100000">
                        <a:srgbClr val="BBE0E3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(72%)</a:t>
              </a:r>
            </a:p>
          </p:txBody>
        </p:sp>
        <p:sp>
          <p:nvSpPr>
            <p:cNvPr id="15" name="Rectangle 9"/>
            <p:cNvSpPr/>
            <p:nvPr/>
          </p:nvSpPr>
          <p:spPr>
            <a:xfrm>
              <a:off x="2699792" y="1412776"/>
              <a:ext cx="1669816" cy="584775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 eaLnBrk="0" hangingPunct="0">
                <a:defRPr/>
              </a:pPr>
              <a:r>
                <a:rPr lang="en-US" sz="1600" b="1" cap="all" dirty="0">
                  <a:ln w="0"/>
                  <a:gradFill flip="none">
                    <a:gsLst>
                      <a:gs pos="0">
                        <a:srgbClr val="BBE0E3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BBE0E3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BBE0E3">
                          <a:shade val="65000"/>
                          <a:satMod val="130000"/>
                        </a:srgbClr>
                      </a:gs>
                      <a:gs pos="92000">
                        <a:srgbClr val="BBE0E3">
                          <a:shade val="50000"/>
                          <a:satMod val="120000"/>
                        </a:srgbClr>
                      </a:gs>
                      <a:gs pos="100000">
                        <a:srgbClr val="BBE0E3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DARK MATTER</a:t>
              </a:r>
            </a:p>
            <a:p>
              <a:pPr algn="ctr" eaLnBrk="0" hangingPunct="0">
                <a:defRPr/>
              </a:pPr>
              <a:r>
                <a:rPr lang="en-US" sz="1600" b="1" cap="all" dirty="0">
                  <a:ln w="0"/>
                  <a:gradFill flip="none">
                    <a:gsLst>
                      <a:gs pos="0">
                        <a:srgbClr val="BBE0E3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BBE0E3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BBE0E3">
                          <a:shade val="65000"/>
                          <a:satMod val="130000"/>
                        </a:srgbClr>
                      </a:gs>
                      <a:gs pos="92000">
                        <a:srgbClr val="BBE0E3">
                          <a:shade val="50000"/>
                          <a:satMod val="120000"/>
                        </a:srgbClr>
                      </a:gs>
                      <a:gs pos="100000">
                        <a:srgbClr val="BBE0E3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(23%)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450" y="260350"/>
            <a:ext cx="6254661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Seasonal residual rate modulation in DAMA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experiment</a:t>
            </a:r>
          </a:p>
          <a:p>
            <a:pPr algn="ctr"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(flux variations)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052736"/>
            <a:ext cx="6600825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6"/>
          <p:cNvSpPr txBox="1"/>
          <p:nvPr/>
        </p:nvSpPr>
        <p:spPr>
          <a:xfrm>
            <a:off x="251520" y="6093296"/>
            <a:ext cx="8369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DAMA/LIBRA report on March 26</a:t>
            </a:r>
            <a:r>
              <a:rPr lang="en-GB" sz="2800" baseline="300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th</a:t>
            </a:r>
            <a:r>
              <a:rPr lang="en-GB" sz="28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 2018 at Gran </a:t>
            </a:r>
            <a:r>
              <a:rPr lang="en-GB" sz="2800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Sasso</a:t>
            </a:r>
            <a:endParaRPr lang="en-GB" sz="28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1417638"/>
          </a:xfrm>
        </p:spPr>
        <p:txBody>
          <a:bodyPr/>
          <a:lstStyle/>
          <a:p>
            <a:r>
              <a:rPr lang="en-US" sz="2800" dirty="0" smtClean="0"/>
              <a:t>DAMA report is controversial because many experiments </a:t>
            </a:r>
            <a:br>
              <a:rPr lang="en-US" sz="2800" dirty="0" smtClean="0"/>
            </a:br>
            <a:r>
              <a:rPr lang="en-US" sz="2800" dirty="0" smtClean="0"/>
              <a:t> excluded the region allowed by DAMA.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en-GB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5FBAB0-F750-4700-BDCF-C436BD08A06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172" name="Segnaposto contenuto 5" descr="Schermata 2018-04-03 alle 15.02.2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2" r="-1012"/>
          <a:stretch>
            <a:fillRect/>
          </a:stretch>
        </p:blipFill>
        <p:spPr>
          <a:xfrm>
            <a:off x="1331640" y="1681542"/>
            <a:ext cx="7848873" cy="5203446"/>
          </a:xfrm>
        </p:spPr>
      </p:pic>
      <p:cxnSp>
        <p:nvCxnSpPr>
          <p:cNvPr id="8" name="Connettore 2 7"/>
          <p:cNvCxnSpPr/>
          <p:nvPr/>
        </p:nvCxnSpPr>
        <p:spPr>
          <a:xfrm flipH="1">
            <a:off x="5580112" y="2060848"/>
            <a:ext cx="1368425" cy="1079500"/>
          </a:xfrm>
          <a:prstGeom prst="straightConnector1">
            <a:avLst/>
          </a:prstGeom>
          <a:ln w="5715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4" name="CasellaDiTesto 8"/>
          <p:cNvSpPr txBox="1">
            <a:spLocks noChangeArrowheads="1"/>
          </p:cNvSpPr>
          <p:nvPr/>
        </p:nvSpPr>
        <p:spPr bwMode="auto">
          <a:xfrm>
            <a:off x="4283968" y="1484784"/>
            <a:ext cx="3577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DAMA/LIBRA experiment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92150"/>
            <a:ext cx="3841750" cy="5762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Experimental concept: </a:t>
            </a: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266EF-9F21-4A5F-834A-14394DC7A2AC}" type="slidenum">
              <a:rPr lang="it-IT"/>
              <a:pPr>
                <a:defRPr/>
              </a:pPr>
              <a:t>6</a:t>
            </a:fld>
            <a:endParaRPr lang="it-IT"/>
          </a:p>
        </p:txBody>
      </p:sp>
      <p:grpSp>
        <p:nvGrpSpPr>
          <p:cNvPr id="9220" name="Group 10"/>
          <p:cNvGrpSpPr>
            <a:grpSpLocks/>
          </p:cNvGrpSpPr>
          <p:nvPr/>
        </p:nvGrpSpPr>
        <p:grpSpPr bwMode="auto">
          <a:xfrm>
            <a:off x="0" y="1958975"/>
            <a:ext cx="9685338" cy="3384550"/>
            <a:chOff x="0" y="1988840"/>
            <a:chExt cx="9684568" cy="3384550"/>
          </a:xfrm>
        </p:grpSpPr>
        <p:grpSp>
          <p:nvGrpSpPr>
            <p:cNvPr id="9225" name="グループ化 228"/>
            <p:cNvGrpSpPr>
              <a:grpSpLocks/>
            </p:cNvGrpSpPr>
            <p:nvPr/>
          </p:nvGrpSpPr>
          <p:grpSpPr bwMode="auto">
            <a:xfrm>
              <a:off x="6028687" y="2409241"/>
              <a:ext cx="3655881" cy="2315898"/>
              <a:chOff x="1907704" y="5447481"/>
              <a:chExt cx="1428249" cy="861849"/>
            </a:xfrm>
          </p:grpSpPr>
          <p:grpSp>
            <p:nvGrpSpPr>
              <p:cNvPr id="9265" name="グループ化 86"/>
              <p:cNvGrpSpPr>
                <a:grpSpLocks/>
              </p:cNvGrpSpPr>
              <p:nvPr/>
            </p:nvGrpSpPr>
            <p:grpSpPr bwMode="auto">
              <a:xfrm>
                <a:off x="1929379" y="5559003"/>
                <a:ext cx="1122310" cy="750327"/>
                <a:chOff x="2196683" y="5120918"/>
                <a:chExt cx="1584437" cy="900394"/>
              </a:xfrm>
            </p:grpSpPr>
            <p:sp>
              <p:nvSpPr>
                <p:cNvPr id="136" name="円/楕円 36"/>
                <p:cNvSpPr/>
                <p:nvPr/>
              </p:nvSpPr>
              <p:spPr>
                <a:xfrm>
                  <a:off x="2987384" y="5516086"/>
                  <a:ext cx="146208" cy="14533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>
                        <a:tint val="66000"/>
                        <a:satMod val="160000"/>
                      </a:srgbClr>
                    </a:gs>
                    <a:gs pos="50000">
                      <a:srgbClr val="0000FF">
                        <a:tint val="44500"/>
                        <a:satMod val="160000"/>
                      </a:srgbClr>
                    </a:gs>
                    <a:gs pos="100000">
                      <a:srgbClr val="0000FF">
                        <a:tint val="23500"/>
                        <a:satMod val="160000"/>
                      </a:srgb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/>
                </a:p>
              </p:txBody>
            </p:sp>
            <p:sp>
              <p:nvSpPr>
                <p:cNvPr id="137" name="円/楕円 37"/>
                <p:cNvSpPr/>
                <p:nvPr/>
              </p:nvSpPr>
              <p:spPr>
                <a:xfrm>
                  <a:off x="2267728" y="5516086"/>
                  <a:ext cx="143581" cy="14533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/>
                </a:p>
              </p:txBody>
            </p:sp>
            <p:sp>
              <p:nvSpPr>
                <p:cNvPr id="138" name="右矢印 38"/>
                <p:cNvSpPr/>
                <p:nvPr/>
              </p:nvSpPr>
              <p:spPr>
                <a:xfrm>
                  <a:off x="2427068" y="5588398"/>
                  <a:ext cx="488526" cy="45372"/>
                </a:xfrm>
                <a:prstGeom prst="rightArrow">
                  <a:avLst/>
                </a:prstGeom>
                <a:solidFill>
                  <a:srgbClr val="FFFF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/>
                </a:p>
              </p:txBody>
            </p:sp>
            <p:sp>
              <p:nvSpPr>
                <p:cNvPr id="139" name="右矢印 39"/>
                <p:cNvSpPr/>
                <p:nvPr/>
              </p:nvSpPr>
              <p:spPr>
                <a:xfrm rot="19423298">
                  <a:off x="3198378" y="5401947"/>
                  <a:ext cx="468389" cy="45372"/>
                </a:xfrm>
                <a:prstGeom prst="rightArrow">
                  <a:avLst/>
                </a:prstGeom>
                <a:solidFill>
                  <a:srgbClr val="FFFF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/>
                </a:p>
              </p:txBody>
            </p:sp>
            <p:sp>
              <p:nvSpPr>
                <p:cNvPr id="140" name="右矢印 40"/>
                <p:cNvSpPr/>
                <p:nvPr/>
              </p:nvSpPr>
              <p:spPr>
                <a:xfrm rot="2078945">
                  <a:off x="3189623" y="5657165"/>
                  <a:ext cx="287162" cy="145332"/>
                </a:xfrm>
                <a:prstGeom prst="rightArrow">
                  <a:avLst/>
                </a:prstGeom>
                <a:solidFill>
                  <a:srgbClr val="FF0000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/>
                </a:p>
              </p:txBody>
            </p:sp>
            <p:sp>
              <p:nvSpPr>
                <p:cNvPr id="141" name="正方形/長方形 41"/>
                <p:cNvSpPr/>
                <p:nvPr/>
              </p:nvSpPr>
              <p:spPr>
                <a:xfrm>
                  <a:off x="2483099" y="5300570"/>
                  <a:ext cx="1298358" cy="720989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/>
                </a:p>
              </p:txBody>
            </p:sp>
            <p:sp>
              <p:nvSpPr>
                <p:cNvPr id="142" name="円/楕円 42"/>
                <p:cNvSpPr/>
                <p:nvPr/>
              </p:nvSpPr>
              <p:spPr>
                <a:xfrm>
                  <a:off x="3629997" y="5155237"/>
                  <a:ext cx="142706" cy="14533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/>
                </a:p>
              </p:txBody>
            </p:sp>
            <p:sp>
              <p:nvSpPr>
                <p:cNvPr id="143" name="円/楕円 43"/>
                <p:cNvSpPr/>
                <p:nvPr/>
              </p:nvSpPr>
              <p:spPr>
                <a:xfrm>
                  <a:off x="2554890" y="5733730"/>
                  <a:ext cx="145332" cy="14249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>
                        <a:tint val="66000"/>
                        <a:satMod val="160000"/>
                      </a:srgbClr>
                    </a:gs>
                    <a:gs pos="50000">
                      <a:srgbClr val="0000FF">
                        <a:tint val="44500"/>
                        <a:satMod val="160000"/>
                      </a:srgbClr>
                    </a:gs>
                    <a:gs pos="100000">
                      <a:srgbClr val="0000FF">
                        <a:tint val="23500"/>
                        <a:satMod val="160000"/>
                      </a:srgb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/>
                </a:p>
              </p:txBody>
            </p:sp>
            <p:sp>
              <p:nvSpPr>
                <p:cNvPr id="144" name="円/楕円 44"/>
                <p:cNvSpPr/>
                <p:nvPr/>
              </p:nvSpPr>
              <p:spPr>
                <a:xfrm>
                  <a:off x="3133592" y="5733730"/>
                  <a:ext cx="143581" cy="14249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>
                        <a:tint val="66000"/>
                        <a:satMod val="160000"/>
                      </a:srgbClr>
                    </a:gs>
                    <a:gs pos="50000">
                      <a:srgbClr val="0000FF">
                        <a:tint val="44500"/>
                        <a:satMod val="160000"/>
                      </a:srgbClr>
                    </a:gs>
                    <a:gs pos="100000">
                      <a:srgbClr val="0000FF">
                        <a:tint val="23500"/>
                        <a:satMod val="160000"/>
                      </a:srgb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/>
                </a:p>
              </p:txBody>
            </p:sp>
            <p:sp>
              <p:nvSpPr>
                <p:cNvPr id="145" name="円/楕円 45"/>
                <p:cNvSpPr/>
                <p:nvPr/>
              </p:nvSpPr>
              <p:spPr>
                <a:xfrm>
                  <a:off x="2843803" y="5805333"/>
                  <a:ext cx="143581" cy="1439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>
                        <a:tint val="66000"/>
                        <a:satMod val="160000"/>
                      </a:srgbClr>
                    </a:gs>
                    <a:gs pos="50000">
                      <a:srgbClr val="0000FF">
                        <a:tint val="44500"/>
                        <a:satMod val="160000"/>
                      </a:srgbClr>
                    </a:gs>
                    <a:gs pos="100000">
                      <a:srgbClr val="0000FF">
                        <a:tint val="23500"/>
                        <a:satMod val="160000"/>
                      </a:srgb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/>
                </a:p>
              </p:txBody>
            </p:sp>
            <p:sp>
              <p:nvSpPr>
                <p:cNvPr id="146" name="円/楕円 46"/>
                <p:cNvSpPr/>
                <p:nvPr/>
              </p:nvSpPr>
              <p:spPr>
                <a:xfrm>
                  <a:off x="2628431" y="5372881"/>
                  <a:ext cx="143581" cy="14320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>
                        <a:tint val="66000"/>
                        <a:satMod val="160000"/>
                      </a:srgbClr>
                    </a:gs>
                    <a:gs pos="50000">
                      <a:srgbClr val="0000FF">
                        <a:tint val="44500"/>
                        <a:satMod val="160000"/>
                      </a:srgbClr>
                    </a:gs>
                    <a:gs pos="100000">
                      <a:srgbClr val="0000FF">
                        <a:tint val="23500"/>
                        <a:satMod val="160000"/>
                      </a:srgb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/>
                </a:p>
              </p:txBody>
            </p:sp>
            <p:sp>
              <p:nvSpPr>
                <p:cNvPr id="147" name="円/楕円 47"/>
                <p:cNvSpPr/>
                <p:nvPr/>
              </p:nvSpPr>
              <p:spPr>
                <a:xfrm>
                  <a:off x="3564335" y="5668508"/>
                  <a:ext cx="145332" cy="14462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>
                        <a:tint val="66000"/>
                        <a:satMod val="160000"/>
                      </a:srgbClr>
                    </a:gs>
                    <a:gs pos="50000">
                      <a:srgbClr val="0000FF">
                        <a:tint val="44500"/>
                        <a:satMod val="160000"/>
                      </a:srgbClr>
                    </a:gs>
                    <a:gs pos="100000">
                      <a:srgbClr val="0000FF">
                        <a:tint val="23500"/>
                        <a:satMod val="160000"/>
                      </a:srgb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/>
                </a:p>
              </p:txBody>
            </p:sp>
            <p:sp>
              <p:nvSpPr>
                <p:cNvPr id="148" name="円/楕円 48"/>
                <p:cNvSpPr/>
                <p:nvPr/>
              </p:nvSpPr>
              <p:spPr>
                <a:xfrm>
                  <a:off x="3492544" y="5445901"/>
                  <a:ext cx="145332" cy="14249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>
                        <a:tint val="66000"/>
                        <a:satMod val="160000"/>
                      </a:srgbClr>
                    </a:gs>
                    <a:gs pos="50000">
                      <a:srgbClr val="0000FF">
                        <a:tint val="44500"/>
                        <a:satMod val="160000"/>
                      </a:srgbClr>
                    </a:gs>
                    <a:gs pos="100000">
                      <a:srgbClr val="0000FF">
                        <a:tint val="23500"/>
                        <a:satMod val="160000"/>
                      </a:srgb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/>
                </a:p>
              </p:txBody>
            </p:sp>
            <p:sp>
              <p:nvSpPr>
                <p:cNvPr id="149" name="円/楕円 49"/>
                <p:cNvSpPr/>
                <p:nvPr/>
              </p:nvSpPr>
              <p:spPr>
                <a:xfrm>
                  <a:off x="3420754" y="5805333"/>
                  <a:ext cx="143581" cy="1439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>
                        <a:tint val="66000"/>
                        <a:satMod val="160000"/>
                      </a:srgbClr>
                    </a:gs>
                    <a:gs pos="50000">
                      <a:srgbClr val="0000FF">
                        <a:tint val="44500"/>
                        <a:satMod val="160000"/>
                      </a:srgbClr>
                    </a:gs>
                    <a:gs pos="100000">
                      <a:srgbClr val="0000FF">
                        <a:tint val="23500"/>
                        <a:satMod val="160000"/>
                      </a:srgb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/>
                </a:p>
              </p:txBody>
            </p:sp>
            <p:sp>
              <p:nvSpPr>
                <p:cNvPr id="9284" name="テキスト ボックス 77"/>
                <p:cNvSpPr txBox="1">
                  <a:spLocks noChangeArrowheads="1"/>
                </p:cNvSpPr>
                <p:nvPr/>
              </p:nvSpPr>
              <p:spPr bwMode="auto">
                <a:xfrm>
                  <a:off x="2196683" y="5120918"/>
                  <a:ext cx="913427" cy="1237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200" b="1">
                      <a:latin typeface="Calibri" pitchFamily="34" charset="0"/>
                    </a:rPr>
                    <a:t>Nuclear emulsion</a:t>
                  </a:r>
                  <a:endParaRPr lang="ja-JP" altLang="en-US" sz="1200" b="1">
                    <a:latin typeface="Calibri" pitchFamily="34" charset="0"/>
                  </a:endParaRPr>
                </a:p>
              </p:txBody>
            </p:sp>
          </p:grpSp>
          <p:cxnSp>
            <p:nvCxnSpPr>
              <p:cNvPr id="132" name="直線コネクタ 32"/>
              <p:cNvCxnSpPr/>
              <p:nvPr/>
            </p:nvCxnSpPr>
            <p:spPr>
              <a:xfrm flipV="1">
                <a:off x="2336904" y="5559245"/>
                <a:ext cx="256119" cy="252854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67" name="テキスト ボックス 222"/>
              <p:cNvSpPr txBox="1">
                <a:spLocks noChangeArrowheads="1"/>
              </p:cNvSpPr>
              <p:nvPr/>
            </p:nvSpPr>
            <p:spPr bwMode="auto">
              <a:xfrm>
                <a:off x="2447066" y="5447481"/>
                <a:ext cx="864096" cy="120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200" b="1">
                    <a:latin typeface="Calibri" pitchFamily="34" charset="0"/>
                  </a:rPr>
                  <a:t>Target nuclei</a:t>
                </a:r>
                <a:endParaRPr lang="ja-JP" altLang="en-US" sz="1200" b="1">
                  <a:latin typeface="Calibri" pitchFamily="34" charset="0"/>
                </a:endParaRPr>
              </a:p>
            </p:txBody>
          </p:sp>
          <p:sp>
            <p:nvSpPr>
              <p:cNvPr id="9268" name="テキスト ボックス 223"/>
              <p:cNvSpPr txBox="1">
                <a:spLocks noChangeArrowheads="1"/>
              </p:cNvSpPr>
              <p:nvPr/>
            </p:nvSpPr>
            <p:spPr bwMode="auto">
              <a:xfrm>
                <a:off x="1907704" y="5805264"/>
                <a:ext cx="504056" cy="120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200">
                    <a:latin typeface="Calibri" pitchFamily="34" charset="0"/>
                  </a:rPr>
                  <a:t>DM</a:t>
                </a:r>
                <a:endParaRPr lang="ja-JP" altLang="en-US" sz="1200">
                  <a:latin typeface="Calibri" pitchFamily="34" charset="0"/>
                </a:endParaRPr>
              </a:p>
            </p:txBody>
          </p:sp>
          <p:sp>
            <p:nvSpPr>
              <p:cNvPr id="9269" name="テキスト ボックス 224"/>
              <p:cNvSpPr txBox="1">
                <a:spLocks noChangeArrowheads="1"/>
              </p:cNvSpPr>
              <p:nvPr/>
            </p:nvSpPr>
            <p:spPr bwMode="auto">
              <a:xfrm>
                <a:off x="2831897" y="5530785"/>
                <a:ext cx="504056" cy="120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200">
                    <a:latin typeface="Calibri" pitchFamily="34" charset="0"/>
                  </a:rPr>
                  <a:t>DM</a:t>
                </a:r>
                <a:endParaRPr lang="ja-JP" altLang="en-US" sz="1200">
                  <a:latin typeface="Calibri" pitchFamily="34" charset="0"/>
                </a:endParaRPr>
              </a:p>
            </p:txBody>
          </p:sp>
        </p:grpSp>
        <p:grpSp>
          <p:nvGrpSpPr>
            <p:cNvPr id="9226" name="グループ化 227"/>
            <p:cNvGrpSpPr>
              <a:grpSpLocks/>
            </p:cNvGrpSpPr>
            <p:nvPr/>
          </p:nvGrpSpPr>
          <p:grpSpPr bwMode="auto">
            <a:xfrm>
              <a:off x="0" y="1988840"/>
              <a:ext cx="5388711" cy="2805777"/>
              <a:chOff x="-332488" y="5357825"/>
              <a:chExt cx="2104409" cy="1044766"/>
            </a:xfrm>
          </p:grpSpPr>
          <p:grpSp>
            <p:nvGrpSpPr>
              <p:cNvPr id="9245" name="グループ化 52"/>
              <p:cNvGrpSpPr>
                <a:grpSpLocks/>
              </p:cNvGrpSpPr>
              <p:nvPr/>
            </p:nvGrpSpPr>
            <p:grpSpPr bwMode="auto">
              <a:xfrm>
                <a:off x="-332488" y="5357825"/>
                <a:ext cx="2104409" cy="1044766"/>
                <a:chOff x="5772506" y="260645"/>
                <a:chExt cx="2727939" cy="1393023"/>
              </a:xfrm>
            </p:grpSpPr>
            <p:sp>
              <p:nvSpPr>
                <p:cNvPr id="114" name="右矢印 12"/>
                <p:cNvSpPr/>
                <p:nvPr/>
              </p:nvSpPr>
              <p:spPr>
                <a:xfrm flipH="1">
                  <a:off x="6371977" y="980243"/>
                  <a:ext cx="432326" cy="72511"/>
                </a:xfrm>
                <a:prstGeom prst="rightArrow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200"/>
                </a:p>
              </p:txBody>
            </p:sp>
            <p:sp>
              <p:nvSpPr>
                <p:cNvPr id="9248" name="テキスト ボックス 42"/>
                <p:cNvSpPr txBox="1">
                  <a:spLocks noChangeArrowheads="1"/>
                </p:cNvSpPr>
                <p:nvPr/>
              </p:nvSpPr>
              <p:spPr bwMode="auto">
                <a:xfrm>
                  <a:off x="5772506" y="725294"/>
                  <a:ext cx="1694971" cy="2292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200" b="1">
                      <a:latin typeface="Calibri" pitchFamily="34" charset="0"/>
                    </a:rPr>
                    <a:t>Direction of solar system</a:t>
                  </a:r>
                </a:p>
                <a:p>
                  <a:r>
                    <a:rPr lang="en-US" altLang="ja-JP" sz="1200" b="1">
                      <a:latin typeface="Calibri" pitchFamily="34" charset="0"/>
                    </a:rPr>
                    <a:t>(220km/sec)</a:t>
                  </a:r>
                  <a:endParaRPr lang="ja-JP" altLang="en-US" sz="1200" b="1">
                    <a:latin typeface="Calibri" pitchFamily="34" charset="0"/>
                  </a:endParaRPr>
                </a:p>
              </p:txBody>
            </p:sp>
            <p:grpSp>
              <p:nvGrpSpPr>
                <p:cNvPr id="9249" name="グループ化 51"/>
                <p:cNvGrpSpPr>
                  <a:grpSpLocks/>
                </p:cNvGrpSpPr>
                <p:nvPr/>
              </p:nvGrpSpPr>
              <p:grpSpPr bwMode="auto">
                <a:xfrm>
                  <a:off x="6658775" y="260645"/>
                  <a:ext cx="1841670" cy="1393023"/>
                  <a:chOff x="6658775" y="404661"/>
                  <a:chExt cx="1841670" cy="1393023"/>
                </a:xfrm>
              </p:grpSpPr>
              <p:sp>
                <p:nvSpPr>
                  <p:cNvPr id="117" name="円/楕円 15"/>
                  <p:cNvSpPr/>
                  <p:nvPr/>
                </p:nvSpPr>
                <p:spPr>
                  <a:xfrm>
                    <a:off x="6940108" y="1052535"/>
                    <a:ext cx="143841" cy="14423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118" name="円/楕円 16"/>
                  <p:cNvSpPr/>
                  <p:nvPr/>
                </p:nvSpPr>
                <p:spPr>
                  <a:xfrm>
                    <a:off x="7083948" y="548108"/>
                    <a:ext cx="72322" cy="7251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00FF">
                          <a:shade val="30000"/>
                          <a:satMod val="115000"/>
                        </a:srgbClr>
                      </a:gs>
                      <a:gs pos="50000">
                        <a:srgbClr val="0000FF">
                          <a:shade val="67500"/>
                          <a:satMod val="115000"/>
                        </a:srgbClr>
                      </a:gs>
                      <a:gs pos="100000">
                        <a:srgbClr val="0000FF">
                          <a:shade val="100000"/>
                          <a:satMod val="115000"/>
                        </a:srgb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119" name="円/楕円 17"/>
                  <p:cNvSpPr/>
                  <p:nvPr/>
                </p:nvSpPr>
                <p:spPr>
                  <a:xfrm rot="700242">
                    <a:off x="6829214" y="578058"/>
                    <a:ext cx="411433" cy="1082155"/>
                  </a:xfrm>
                  <a:prstGeom prst="ellipse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120" name="円/楕円 18"/>
                  <p:cNvSpPr/>
                  <p:nvPr/>
                </p:nvSpPr>
                <p:spPr>
                  <a:xfrm>
                    <a:off x="6868589" y="1628686"/>
                    <a:ext cx="71519" cy="7172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00FF">
                          <a:shade val="30000"/>
                          <a:satMod val="115000"/>
                        </a:srgbClr>
                      </a:gs>
                      <a:gs pos="50000">
                        <a:srgbClr val="0000FF">
                          <a:shade val="67500"/>
                          <a:satMod val="115000"/>
                        </a:srgbClr>
                      </a:gs>
                      <a:gs pos="100000">
                        <a:srgbClr val="0000FF">
                          <a:shade val="100000"/>
                          <a:satMod val="115000"/>
                        </a:srgb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9254" name="テキスト ボックス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20272" y="404661"/>
                    <a:ext cx="730266" cy="1375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ja-JP" sz="1200">
                        <a:latin typeface="Calibri" pitchFamily="34" charset="0"/>
                      </a:rPr>
                      <a:t>earth@summer</a:t>
                    </a:r>
                    <a:endParaRPr lang="ja-JP" altLang="en-US" sz="1200">
                      <a:latin typeface="Calibri" pitchFamily="34" charset="0"/>
                    </a:endParaRPr>
                  </a:p>
                </p:txBody>
              </p:sp>
              <p:sp>
                <p:nvSpPr>
                  <p:cNvPr id="9255" name="テキスト ボックス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58775" y="1660159"/>
                    <a:ext cx="808816" cy="1375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ja-JP" sz="1200">
                        <a:latin typeface="Calibri" pitchFamily="34" charset="0"/>
                      </a:rPr>
                      <a:t>earth@winter</a:t>
                    </a:r>
                    <a:endParaRPr lang="ja-JP" altLang="en-US" sz="1200">
                      <a:latin typeface="Calibri" pitchFamily="34" charset="0"/>
                    </a:endParaRPr>
                  </a:p>
                </p:txBody>
              </p:sp>
              <p:sp>
                <p:nvSpPr>
                  <p:cNvPr id="123" name="円/楕円 21"/>
                  <p:cNvSpPr/>
                  <p:nvPr/>
                </p:nvSpPr>
                <p:spPr>
                  <a:xfrm>
                    <a:off x="7977641" y="866428"/>
                    <a:ext cx="522804" cy="503505"/>
                  </a:xfrm>
                  <a:prstGeom prst="ellipse">
                    <a:avLst/>
                  </a:prstGeom>
                  <a:gradFill flip="none" rotWithShape="1">
                    <a:gsLst>
                      <a:gs pos="42000">
                        <a:srgbClr val="0000FF">
                          <a:shade val="30000"/>
                          <a:satMod val="115000"/>
                          <a:alpha val="97000"/>
                        </a:srgbClr>
                      </a:gs>
                      <a:gs pos="56000">
                        <a:srgbClr val="0000FF">
                          <a:shade val="67500"/>
                          <a:satMod val="115000"/>
                          <a:alpha val="63000"/>
                        </a:srgbClr>
                      </a:gs>
                      <a:gs pos="100000">
                        <a:srgbClr val="0000FF">
                          <a:shade val="100000"/>
                          <a:satMod val="115000"/>
                        </a:srgbClr>
                      </a:gs>
                    </a:gsLst>
                    <a:lin ang="189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 sz="1200"/>
                  </a:p>
                </p:txBody>
              </p:sp>
              <p:cxnSp>
                <p:nvCxnSpPr>
                  <p:cNvPr id="125" name="直線コネクタ 23"/>
                  <p:cNvCxnSpPr>
                    <a:stCxn id="118" idx="3"/>
                  </p:cNvCxnSpPr>
                  <p:nvPr/>
                </p:nvCxnSpPr>
                <p:spPr>
                  <a:xfrm>
                    <a:off x="7094395" y="609585"/>
                    <a:ext cx="591435" cy="87565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直線コネクタ 24"/>
                  <p:cNvCxnSpPr/>
                  <p:nvPr/>
                </p:nvCxnSpPr>
                <p:spPr>
                  <a:xfrm>
                    <a:off x="7094395" y="548108"/>
                    <a:ext cx="656524" cy="124531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7" name="右矢印 25"/>
                  <p:cNvSpPr/>
                  <p:nvPr/>
                </p:nvSpPr>
                <p:spPr>
                  <a:xfrm>
                    <a:off x="7804760" y="764854"/>
                    <a:ext cx="143841" cy="46502"/>
                  </a:xfrm>
                  <a:prstGeom prst="rightArrow">
                    <a:avLst/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128" name="右矢印 26"/>
                  <p:cNvSpPr/>
                  <p:nvPr/>
                </p:nvSpPr>
                <p:spPr>
                  <a:xfrm>
                    <a:off x="7804760" y="1008398"/>
                    <a:ext cx="143841" cy="44137"/>
                  </a:xfrm>
                  <a:prstGeom prst="rightArrow">
                    <a:avLst/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129" name="右矢印 27"/>
                  <p:cNvSpPr/>
                  <p:nvPr/>
                </p:nvSpPr>
                <p:spPr>
                  <a:xfrm>
                    <a:off x="7804760" y="1224356"/>
                    <a:ext cx="143841" cy="44137"/>
                  </a:xfrm>
                  <a:prstGeom prst="rightArrow">
                    <a:avLst/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130" name="右矢印 28"/>
                  <p:cNvSpPr/>
                  <p:nvPr/>
                </p:nvSpPr>
                <p:spPr>
                  <a:xfrm>
                    <a:off x="7804760" y="1439526"/>
                    <a:ext cx="143841" cy="45714"/>
                  </a:xfrm>
                  <a:prstGeom prst="rightArrow">
                    <a:avLst/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 sz="1200"/>
                  </a:p>
                </p:txBody>
              </p:sp>
            </p:grpSp>
          </p:grpSp>
          <p:sp>
            <p:nvSpPr>
              <p:cNvPr id="9246" name="テキスト ボックス 226"/>
              <p:cNvSpPr txBox="1">
                <a:spLocks noChangeArrowheads="1"/>
              </p:cNvSpPr>
              <p:nvPr/>
            </p:nvSpPr>
            <p:spPr bwMode="auto">
              <a:xfrm>
                <a:off x="806202" y="5848528"/>
                <a:ext cx="571982" cy="103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200" b="1">
                    <a:latin typeface="Calibri" pitchFamily="34" charset="0"/>
                  </a:rPr>
                  <a:t>Dark matter  wind</a:t>
                </a:r>
                <a:endParaRPr lang="ja-JP" altLang="en-US" sz="1200" b="1">
                  <a:latin typeface="Calibri" pitchFamily="34" charset="0"/>
                </a:endParaRPr>
              </a:p>
            </p:txBody>
          </p:sp>
        </p:grpSp>
        <p:grpSp>
          <p:nvGrpSpPr>
            <p:cNvPr id="9227" name="グループ化 46"/>
            <p:cNvGrpSpPr>
              <a:grpSpLocks/>
            </p:cNvGrpSpPr>
            <p:nvPr/>
          </p:nvGrpSpPr>
          <p:grpSpPr bwMode="auto">
            <a:xfrm>
              <a:off x="6675210" y="5077008"/>
              <a:ext cx="117857" cy="296382"/>
              <a:chOff x="2454100" y="3424064"/>
              <a:chExt cx="1035831" cy="2015497"/>
            </a:xfrm>
          </p:grpSpPr>
          <p:cxnSp>
            <p:nvCxnSpPr>
              <p:cNvPr id="110" name="直線コネクタ 8"/>
              <p:cNvCxnSpPr/>
              <p:nvPr/>
            </p:nvCxnSpPr>
            <p:spPr>
              <a:xfrm flipV="1">
                <a:off x="3260611" y="3420800"/>
                <a:ext cx="223220" cy="86364"/>
              </a:xfrm>
              <a:prstGeom prst="line">
                <a:avLst/>
              </a:pr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コネクタ 9"/>
              <p:cNvCxnSpPr/>
              <p:nvPr/>
            </p:nvCxnSpPr>
            <p:spPr>
              <a:xfrm>
                <a:off x="2451437" y="5191267"/>
                <a:ext cx="516193" cy="248294"/>
              </a:xfrm>
              <a:prstGeom prst="line">
                <a:avLst/>
              </a:prstGeom>
              <a:ln w="95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5" name="直線コネクタ 3"/>
            <p:cNvCxnSpPr/>
            <p:nvPr/>
          </p:nvCxnSpPr>
          <p:spPr bwMode="auto">
            <a:xfrm>
              <a:off x="5489139" y="3141365"/>
              <a:ext cx="955599" cy="151765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4"/>
            <p:cNvCxnSpPr/>
            <p:nvPr/>
          </p:nvCxnSpPr>
          <p:spPr bwMode="auto">
            <a:xfrm>
              <a:off x="5489139" y="3141365"/>
              <a:ext cx="955599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線矢印コネクタ 54"/>
            <p:cNvCxnSpPr/>
            <p:nvPr/>
          </p:nvCxnSpPr>
          <p:spPr>
            <a:xfrm>
              <a:off x="1476258" y="2420640"/>
              <a:ext cx="142864" cy="2159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矢印コネクタ 61"/>
            <p:cNvCxnSpPr/>
            <p:nvPr/>
          </p:nvCxnSpPr>
          <p:spPr>
            <a:xfrm flipV="1">
              <a:off x="1835004" y="2420640"/>
              <a:ext cx="207946" cy="225425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32" name="グループ化 62"/>
            <p:cNvGrpSpPr>
              <a:grpSpLocks/>
            </p:cNvGrpSpPr>
            <p:nvPr/>
          </p:nvGrpSpPr>
          <p:grpSpPr bwMode="auto">
            <a:xfrm>
              <a:off x="905507" y="2348880"/>
              <a:ext cx="1074205" cy="2160240"/>
              <a:chOff x="905507" y="2348880"/>
              <a:chExt cx="1074205" cy="2160240"/>
            </a:xfrm>
          </p:grpSpPr>
          <p:cxnSp>
            <p:nvCxnSpPr>
              <p:cNvPr id="155" name="直線矢印コネクタ 56"/>
              <p:cNvCxnSpPr/>
              <p:nvPr/>
            </p:nvCxnSpPr>
            <p:spPr>
              <a:xfrm>
                <a:off x="1627059" y="2788940"/>
                <a:ext cx="280965" cy="136525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直線矢印コネクタ 58"/>
              <p:cNvCxnSpPr/>
              <p:nvPr/>
            </p:nvCxnSpPr>
            <p:spPr>
              <a:xfrm flipV="1">
                <a:off x="1114336" y="3862090"/>
                <a:ext cx="73019" cy="360363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直線矢印コネクタ 60"/>
              <p:cNvCxnSpPr/>
              <p:nvPr/>
            </p:nvCxnSpPr>
            <p:spPr>
              <a:xfrm>
                <a:off x="1331807" y="4004965"/>
                <a:ext cx="142864" cy="217488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矢印コネクタ 63"/>
              <p:cNvCxnSpPr/>
              <p:nvPr/>
            </p:nvCxnSpPr>
            <p:spPr>
              <a:xfrm flipV="1">
                <a:off x="1619122" y="3933528"/>
                <a:ext cx="207947" cy="223837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直線矢印コネクタ 64"/>
              <p:cNvCxnSpPr/>
              <p:nvPr/>
            </p:nvCxnSpPr>
            <p:spPr>
              <a:xfrm>
                <a:off x="1331807" y="4365328"/>
                <a:ext cx="287314" cy="144462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線矢印コネクタ 66"/>
              <p:cNvCxnSpPr/>
              <p:nvPr/>
            </p:nvCxnSpPr>
            <p:spPr>
              <a:xfrm flipV="1">
                <a:off x="1195293" y="2636540"/>
                <a:ext cx="207946" cy="225425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線矢印コネクタ 67"/>
              <p:cNvCxnSpPr/>
              <p:nvPr/>
            </p:nvCxnSpPr>
            <p:spPr>
              <a:xfrm flipV="1">
                <a:off x="1771509" y="3141365"/>
                <a:ext cx="207947" cy="223838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42" name="テキスト ボックス 223"/>
              <p:cNvSpPr txBox="1">
                <a:spLocks noChangeArrowheads="1"/>
              </p:cNvSpPr>
              <p:nvPr/>
            </p:nvSpPr>
            <p:spPr bwMode="auto">
              <a:xfrm>
                <a:off x="905507" y="2348880"/>
                <a:ext cx="57014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200">
                    <a:solidFill>
                      <a:srgbClr val="FFFF00"/>
                    </a:solidFill>
                    <a:latin typeface="Calibri" pitchFamily="34" charset="0"/>
                  </a:rPr>
                  <a:t>DM</a:t>
                </a:r>
                <a:endParaRPr lang="ja-JP" altLang="en-US" sz="1200">
                  <a:solidFill>
                    <a:srgbClr val="FFFF00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9233" name="テキスト ボックス 219"/>
            <p:cNvSpPr txBox="1">
              <a:spLocks noChangeArrowheads="1"/>
            </p:cNvSpPr>
            <p:nvPr/>
          </p:nvSpPr>
          <p:spPr bwMode="auto">
            <a:xfrm>
              <a:off x="2843808" y="4437112"/>
              <a:ext cx="3193054" cy="27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ja-JP" sz="1200" b="1" u="sng">
                  <a:latin typeface="Times New Roman" pitchFamily="18" charset="0"/>
                  <a:cs typeface="Times New Roman" pitchFamily="18" charset="0"/>
                </a:rPr>
                <a:t>Detection of recoiled nuclei as tracks</a:t>
              </a:r>
            </a:p>
          </p:txBody>
        </p:sp>
        <p:cxnSp>
          <p:nvCxnSpPr>
            <p:cNvPr id="164" name="直線コネクタ 30"/>
            <p:cNvCxnSpPr/>
            <p:nvPr/>
          </p:nvCxnSpPr>
          <p:spPr bwMode="auto">
            <a:xfrm flipH="1">
              <a:off x="5489139" y="4436765"/>
              <a:ext cx="2738220" cy="1619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itolo 1"/>
          <p:cNvSpPr txBox="1">
            <a:spLocks/>
          </p:cNvSpPr>
          <p:nvPr/>
        </p:nvSpPr>
        <p:spPr>
          <a:xfrm>
            <a:off x="358775" y="1196975"/>
            <a:ext cx="8785225" cy="782638"/>
          </a:xfrm>
          <a:prstGeom prst="rect">
            <a:avLst/>
          </a:prstGeom>
          <a:solidFill>
            <a:schemeClr val="bg1"/>
          </a:solidFill>
          <a:ln w="6350">
            <a:solidFill>
              <a:srgbClr val="C00000"/>
            </a:solidFill>
          </a:ln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The direct WIMP search paradigm - </a:t>
            </a:r>
            <a:r>
              <a:rPr lang="en-GB" sz="1600" dirty="0" smtClean="0">
                <a:solidFill>
                  <a:srgbClr val="000090"/>
                </a:solidFill>
                <a:latin typeface="Times New Roman"/>
                <a:cs typeface="Times New Roman"/>
                <a:sym typeface="Wingdings" panose="05000000000000000000" pitchFamily="2" charset="2"/>
              </a:rPr>
              <a:t>detect </a:t>
            </a:r>
            <a:r>
              <a:rPr lang="en-GB" sz="16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nuclear recoil </a:t>
            </a:r>
            <a:r>
              <a:rPr lang="en-GB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en-GB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tracking 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In </a:t>
            </a:r>
            <a:r>
              <a:rPr lang="en-GB" sz="1600" dirty="0">
                <a:solidFill>
                  <a:srgbClr val="000090"/>
                </a:solidFill>
                <a:latin typeface="Times New Roman"/>
                <a:cs typeface="Times New Roman"/>
              </a:rPr>
              <a:t>nuclear emulsion </a:t>
            </a:r>
            <a:r>
              <a:rPr lang="en-GB" sz="16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(</a:t>
            </a:r>
            <a:r>
              <a:rPr lang="en-GB" sz="1600" dirty="0">
                <a:solidFill>
                  <a:srgbClr val="000090"/>
                </a:solidFill>
                <a:latin typeface="Times New Roman"/>
                <a:cs typeface="Times New Roman"/>
              </a:rPr>
              <a:t>a solid state detector</a:t>
            </a:r>
            <a:r>
              <a:rPr lang="en-GB" sz="16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) sub-</a:t>
            </a:r>
            <a:r>
              <a:rPr lang="en-GB" sz="1600" dirty="0" smtClean="0">
                <a:solidFill>
                  <a:srgbClr val="000090"/>
                </a:solidFill>
                <a:latin typeface="Times New Roman"/>
                <a:cs typeface="Times New Roman"/>
                <a:sym typeface="Symbol"/>
              </a:rPr>
              <a:t>m recoil track </a:t>
            </a:r>
            <a:r>
              <a:rPr lang="en-GB" sz="1600" dirty="0" err="1" smtClean="0">
                <a:solidFill>
                  <a:srgbClr val="000090"/>
                </a:solidFill>
                <a:latin typeface="Times New Roman"/>
                <a:cs typeface="Times New Roman"/>
                <a:sym typeface="Symbol"/>
              </a:rPr>
              <a:t>lenghts</a:t>
            </a:r>
            <a:r>
              <a:rPr lang="en-GB" sz="1600" dirty="0" smtClean="0">
                <a:solidFill>
                  <a:srgbClr val="000090"/>
                </a:solidFill>
                <a:latin typeface="Times New Roman"/>
                <a:cs typeface="Times New Roman"/>
                <a:sym typeface="Symbol"/>
              </a:rPr>
              <a:t> </a:t>
            </a:r>
            <a:r>
              <a:rPr lang="en-GB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en-GB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sym typeface="Wingdings" panose="05000000000000000000" pitchFamily="2" charset="2"/>
              </a:rPr>
              <a:t>nano</a:t>
            </a:r>
            <a:r>
              <a:rPr lang="en-GB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sym typeface="Wingdings" panose="05000000000000000000" pitchFamily="2" charset="2"/>
              </a:rPr>
              <a:t>-imaging</a:t>
            </a:r>
          </a:p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000090"/>
                </a:solidFill>
                <a:latin typeface="Times New Roman"/>
                <a:cs typeface="Times New Roman"/>
                <a:sym typeface="Wingdings" panose="05000000000000000000" pitchFamily="2" charset="2"/>
              </a:rPr>
              <a:t>For  the galactic DM a </a:t>
            </a:r>
            <a:r>
              <a:rPr lang="en-GB" sz="1600" b="1" i="1" dirty="0" smtClean="0">
                <a:solidFill>
                  <a:srgbClr val="C00000"/>
                </a:solidFill>
                <a:latin typeface="Times New Roman"/>
                <a:cs typeface="Times New Roman"/>
                <a:sym typeface="Wingdings" panose="05000000000000000000" pitchFamily="2" charset="2"/>
              </a:rPr>
              <a:t>non-isotropic WIMP flux </a:t>
            </a:r>
            <a:r>
              <a:rPr lang="en-GB" sz="1600" dirty="0" smtClean="0">
                <a:solidFill>
                  <a:srgbClr val="000090"/>
                </a:solidFill>
                <a:latin typeface="Times New Roman"/>
                <a:cs typeface="Times New Roman"/>
                <a:sym typeface="Wingdings" panose="05000000000000000000" pitchFamily="2" charset="2"/>
              </a:rPr>
              <a:t>is expected on Earth… </a:t>
            </a:r>
            <a:r>
              <a:rPr lang="en-GB" sz="1600" dirty="0" smtClean="0">
                <a:solidFill>
                  <a:srgbClr val="000090"/>
                </a:solidFill>
                <a:latin typeface="Times New Roman"/>
                <a:cs typeface="Times New Roman"/>
                <a:sym typeface="Symbol"/>
              </a:rPr>
              <a:t> </a:t>
            </a:r>
            <a:endParaRPr lang="it-IT" sz="16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77" name="Titolo 1"/>
          <p:cNvSpPr txBox="1">
            <a:spLocks/>
          </p:cNvSpPr>
          <p:nvPr/>
        </p:nvSpPr>
        <p:spPr>
          <a:xfrm>
            <a:off x="250825" y="5013325"/>
            <a:ext cx="8497888" cy="747713"/>
          </a:xfrm>
          <a:prstGeom prst="rect">
            <a:avLst/>
          </a:prstGeom>
          <a:solidFill>
            <a:schemeClr val="bg1"/>
          </a:solidFill>
          <a:ln w="6350">
            <a:solidFill>
              <a:srgbClr val="C00000"/>
            </a:solidFill>
          </a:ln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Directionality</a:t>
            </a:r>
            <a:r>
              <a:rPr lang="en-GB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GB" sz="16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as a strong signature    </a:t>
            </a:r>
            <a:r>
              <a:rPr lang="en-GB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sym typeface="Wingdings" panose="05000000000000000000" pitchFamily="2" charset="2"/>
              </a:rPr>
              <a:t>    keep target pointed to DM wind</a:t>
            </a:r>
            <a:r>
              <a:rPr lang="en-GB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(Cygnus)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1600" dirty="0">
                <a:solidFill>
                  <a:srgbClr val="0025C0"/>
                </a:solidFill>
                <a:latin typeface="Times New Roman"/>
                <a:cs typeface="Times New Roman"/>
              </a:rPr>
              <a:t> </a:t>
            </a:r>
            <a:r>
              <a:rPr lang="en-GB" sz="1600" dirty="0" smtClean="0">
                <a:solidFill>
                  <a:srgbClr val="0025C0"/>
                </a:solidFill>
                <a:latin typeface="Times New Roman"/>
                <a:cs typeface="Times New Roman"/>
              </a:rPr>
              <a:t>          </a:t>
            </a:r>
          </a:p>
        </p:txBody>
      </p:sp>
      <p:sp>
        <p:nvSpPr>
          <p:cNvPr id="80" name="Titolo 1"/>
          <p:cNvSpPr txBox="1">
            <a:spLocks/>
          </p:cNvSpPr>
          <p:nvPr/>
        </p:nvSpPr>
        <p:spPr>
          <a:xfrm>
            <a:off x="250825" y="5876925"/>
            <a:ext cx="8497888" cy="720725"/>
          </a:xfrm>
          <a:prstGeom prst="rect">
            <a:avLst/>
          </a:prstGeom>
          <a:solidFill>
            <a:schemeClr val="bg1"/>
          </a:solidFill>
          <a:ln w="6350">
            <a:solidFill>
              <a:srgbClr val="C00000"/>
            </a:solidFill>
          </a:ln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Background</a:t>
            </a:r>
            <a:r>
              <a:rPr lang="en-GB" sz="1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     </a:t>
            </a:r>
            <a:r>
              <a:rPr lang="en-GB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sym typeface="Wingdings" panose="05000000000000000000" pitchFamily="2" charset="2"/>
              </a:rPr>
              <a:t>    Instrumental, </a:t>
            </a:r>
            <a:r>
              <a:rPr lang="en-GB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  <a:sym typeface="Wingdings" panose="05000000000000000000" pitchFamily="2" charset="2"/>
              </a:rPr>
              <a:t>i</a:t>
            </a:r>
            <a:r>
              <a:rPr lang="en-GB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ntrinsic radioactivity, environmental, </a:t>
            </a:r>
            <a:r>
              <a:rPr lang="en-GB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cosmogenic</a:t>
            </a:r>
            <a:endParaRPr lang="en-GB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8" name="Заголовок 1"/>
          <p:cNvSpPr txBox="1">
            <a:spLocks/>
          </p:cNvSpPr>
          <p:nvPr/>
        </p:nvSpPr>
        <p:spPr bwMode="auto">
          <a:xfrm>
            <a:off x="0" y="0"/>
            <a:ext cx="91440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dirty="0" err="1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NEWSdm</a:t>
            </a:r>
            <a:r>
              <a:rPr lang="en-US" sz="2000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51520" y="404664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/>
                </a:solidFill>
              </a:rPr>
              <a:t>(Nuclear </a:t>
            </a:r>
            <a:r>
              <a:rPr lang="en-US" sz="2000" dirty="0">
                <a:solidFill>
                  <a:schemeClr val="accent5"/>
                </a:solidFill>
              </a:rPr>
              <a:t>Emulsion for Wimp Search with directional </a:t>
            </a:r>
            <a:r>
              <a:rPr lang="en-US" sz="2000" dirty="0" smtClean="0">
                <a:solidFill>
                  <a:schemeClr val="accent5"/>
                </a:solidFill>
              </a:rPr>
              <a:t>measurement) </a:t>
            </a:r>
            <a:r>
              <a:rPr lang="ru-RU" sz="2000" dirty="0" smtClean="0">
                <a:solidFill>
                  <a:schemeClr val="accent5"/>
                </a:solidFill>
              </a:rPr>
              <a:t> </a:t>
            </a:r>
            <a:endParaRPr lang="ru-RU" sz="2000" dirty="0">
              <a:solidFill>
                <a:schemeClr val="accent5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1196975"/>
            <a:ext cx="4810125" cy="2895600"/>
          </a:xfrm>
          <a:noFill/>
        </p:spPr>
      </p:pic>
      <p:pic>
        <p:nvPicPr>
          <p:cNvPr id="10244" name="Immagine 2" descr="Schermata 2015-10-21 alle 11.53.3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7581" y="4048806"/>
            <a:ext cx="4465637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Box 10"/>
          <p:cNvSpPr txBox="1">
            <a:spLocks noChangeArrowheads="1"/>
          </p:cNvSpPr>
          <p:nvPr/>
        </p:nvSpPr>
        <p:spPr bwMode="auto">
          <a:xfrm>
            <a:off x="2987675" y="549275"/>
            <a:ext cx="29654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Nuclear emulsion</a:t>
            </a:r>
            <a:endParaRPr lang="ru-RU" sz="2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111125"/>
            <a:ext cx="9109075" cy="6456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0"/>
            <a:ext cx="7772400" cy="908050"/>
          </a:xfrm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3400" smtClean="0"/>
              <a:t>           </a:t>
            </a:r>
            <a:r>
              <a:rPr lang="en-GB" altLang="ru-RU" sz="3400" smtClean="0">
                <a:solidFill>
                  <a:srgbClr val="FF0000"/>
                </a:solidFill>
              </a:rPr>
              <a:t>N</a:t>
            </a:r>
            <a:r>
              <a:rPr lang="en-GB" altLang="ru-RU" sz="3400" smtClean="0"/>
              <a:t>ano </a:t>
            </a:r>
            <a:r>
              <a:rPr lang="en-GB" altLang="ru-RU" sz="3400" smtClean="0">
                <a:solidFill>
                  <a:srgbClr val="FF0000"/>
                </a:solidFill>
              </a:rPr>
              <a:t>I</a:t>
            </a:r>
            <a:r>
              <a:rPr lang="en-GB" altLang="ru-RU" sz="3400" smtClean="0"/>
              <a:t>maging </a:t>
            </a:r>
            <a:r>
              <a:rPr lang="en-GB" altLang="ru-RU" sz="3400" smtClean="0">
                <a:solidFill>
                  <a:srgbClr val="FF0000"/>
                </a:solidFill>
              </a:rPr>
              <a:t>T</a:t>
            </a:r>
            <a:r>
              <a:rPr lang="en-GB" altLang="ru-RU" sz="3400" smtClean="0"/>
              <a:t>racker (NIT</a:t>
            </a:r>
            <a:r>
              <a:rPr lang="ar-SA" altLang="ru-RU" sz="3400" smtClean="0"/>
              <a:t>‏</a:t>
            </a:r>
            <a:r>
              <a:rPr lang="en-US" altLang="ru-RU" sz="3400" smtClean="0">
                <a:cs typeface="Times New Roman" pitchFamily="18" charset="0"/>
              </a:rPr>
              <a:t>)</a:t>
            </a:r>
            <a:endParaRPr lang="en-GB" altLang="ru-RU" sz="3400" smtClean="0"/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 cstate="print">
            <a:lum bright="-18000" contrast="6000"/>
          </a:blip>
          <a:srcRect/>
          <a:stretch>
            <a:fillRect/>
          </a:stretch>
        </p:blipFill>
        <p:spPr bwMode="auto">
          <a:xfrm>
            <a:off x="250825" y="1700213"/>
            <a:ext cx="4267200" cy="304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628775"/>
            <a:ext cx="4267200" cy="308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228600" y="1066800"/>
            <a:ext cx="4446588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ts val="1500"/>
              </a:spcBef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ru-RU" sz="2400">
                <a:solidFill>
                  <a:srgbClr val="000000"/>
                </a:solidFill>
                <a:latin typeface="Times New Roman" pitchFamily="18" charset="0"/>
              </a:rPr>
              <a:t>                    OPERA</a:t>
            </a:r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6248400" y="1066800"/>
            <a:ext cx="3455988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ts val="1750"/>
              </a:spcBef>
              <a:buClr>
                <a:srgbClr val="3333CC"/>
              </a:buCl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ru-RU" sz="2800" b="1">
                <a:solidFill>
                  <a:srgbClr val="3333CC"/>
                </a:solidFill>
                <a:latin typeface="Times New Roman" pitchFamily="18" charset="0"/>
              </a:rPr>
              <a:t>NIT</a:t>
            </a:r>
          </a:p>
        </p:txBody>
      </p:sp>
      <p:sp>
        <p:nvSpPr>
          <p:cNvPr id="11271" name="Line 8"/>
          <p:cNvSpPr>
            <a:spLocks noChangeShapeType="1"/>
          </p:cNvSpPr>
          <p:nvPr/>
        </p:nvSpPr>
        <p:spPr bwMode="auto">
          <a:xfrm>
            <a:off x="3962400" y="3581400"/>
            <a:ext cx="457200" cy="1588"/>
          </a:xfrm>
          <a:prstGeom prst="line">
            <a:avLst/>
          </a:prstGeom>
          <a:noFill/>
          <a:ln w="57240">
            <a:solidFill>
              <a:srgbClr val="66FF66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3657600" y="3657600"/>
            <a:ext cx="12192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ts val="1500"/>
              </a:spcBef>
              <a:buClr>
                <a:srgbClr val="66FF66"/>
              </a:buCl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ru-RU" sz="2400" b="1">
                <a:solidFill>
                  <a:srgbClr val="66FF66"/>
                </a:solidFill>
                <a:latin typeface="Times New Roman" pitchFamily="18" charset="0"/>
              </a:rPr>
              <a:t>200nm</a:t>
            </a:r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4648200" y="4868863"/>
            <a:ext cx="4495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ts val="1500"/>
              </a:spcBef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ru-RU" sz="2400">
                <a:solidFill>
                  <a:srgbClr val="000000"/>
                </a:solidFill>
                <a:latin typeface="Times New Roman" pitchFamily="18" charset="0"/>
              </a:rPr>
              <a:t>NIT:AgBr crystal size ~40nm</a:t>
            </a:r>
          </a:p>
        </p:txBody>
      </p:sp>
      <p:sp>
        <p:nvSpPr>
          <p:cNvPr id="11274" name="Text Box 12"/>
          <p:cNvSpPr txBox="1">
            <a:spLocks noChangeArrowheads="1"/>
          </p:cNvSpPr>
          <p:nvPr/>
        </p:nvSpPr>
        <p:spPr bwMode="auto">
          <a:xfrm>
            <a:off x="0" y="4868863"/>
            <a:ext cx="4495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ts val="1500"/>
              </a:spcBef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ru-RU" sz="2400">
                <a:solidFill>
                  <a:srgbClr val="000000"/>
                </a:solidFill>
                <a:latin typeface="Times New Roman" pitchFamily="18" charset="0"/>
              </a:rPr>
              <a:t>OPERA:AgBr crystal size ~200nm</a:t>
            </a:r>
          </a:p>
        </p:txBody>
      </p:sp>
      <p:sp>
        <p:nvSpPr>
          <p:cNvPr id="11275" name="Text Box 13"/>
          <p:cNvSpPr txBox="1">
            <a:spLocks noChangeArrowheads="1"/>
          </p:cNvSpPr>
          <p:nvPr/>
        </p:nvSpPr>
        <p:spPr bwMode="auto">
          <a:xfrm>
            <a:off x="4643438" y="5300663"/>
            <a:ext cx="39624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ts val="1500"/>
              </a:spcBef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ru-RU" sz="2400">
                <a:solidFill>
                  <a:srgbClr val="000000"/>
                </a:solidFill>
                <a:latin typeface="Times New Roman" pitchFamily="18" charset="0"/>
              </a:rPr>
              <a:t>11 AgBr/μm</a:t>
            </a:r>
          </a:p>
        </p:txBody>
      </p:sp>
      <p:sp>
        <p:nvSpPr>
          <p:cNvPr id="11276" name="Text Box 14"/>
          <p:cNvSpPr txBox="1">
            <a:spLocks noChangeArrowheads="1"/>
          </p:cNvSpPr>
          <p:nvPr/>
        </p:nvSpPr>
        <p:spPr bwMode="auto">
          <a:xfrm>
            <a:off x="0" y="5300663"/>
            <a:ext cx="39624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ts val="1500"/>
              </a:spcBef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ru-RU" sz="2400">
                <a:solidFill>
                  <a:srgbClr val="000000"/>
                </a:solidFill>
                <a:latin typeface="Times New Roman" pitchFamily="18" charset="0"/>
              </a:rPr>
              <a:t>2.3 AgBr/μm</a:t>
            </a:r>
          </a:p>
        </p:txBody>
      </p:sp>
      <p:sp>
        <p:nvSpPr>
          <p:cNvPr id="11277" name="Text Box 15"/>
          <p:cNvSpPr txBox="1">
            <a:spLocks noChangeArrowheads="1"/>
          </p:cNvSpPr>
          <p:nvPr/>
        </p:nvSpPr>
        <p:spPr bwMode="auto">
          <a:xfrm>
            <a:off x="4284663" y="6165850"/>
            <a:ext cx="464820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ts val="1750"/>
              </a:spcBef>
              <a:buClr>
                <a:srgbClr val="0000FF"/>
              </a:buCl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ru-RU" sz="2800">
                <a:solidFill>
                  <a:srgbClr val="0000FF"/>
                </a:solidFill>
                <a:latin typeface="Times New Roman" pitchFamily="18" charset="0"/>
              </a:rPr>
              <a:t>5 times resolution for OPERA!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2949</TotalTime>
  <Words>940</Words>
  <Application>Microsoft Office PowerPoint</Application>
  <PresentationFormat>Экран (4:3)</PresentationFormat>
  <Paragraphs>206</Paragraphs>
  <Slides>27</Slides>
  <Notes>1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Solar System motion results in the Wind of Galactic WIMPs </vt:lpstr>
      <vt:lpstr>Слайд 4</vt:lpstr>
      <vt:lpstr>DAMA report is controversial because many experiments   excluded the region allowed by DAMA.  </vt:lpstr>
      <vt:lpstr>Experimental concept: </vt:lpstr>
      <vt:lpstr>Слайд 7</vt:lpstr>
      <vt:lpstr>Слайд 8</vt:lpstr>
      <vt:lpstr>           Nano Imaging Tracker (NIT‏)</vt:lpstr>
      <vt:lpstr>Distribution of the crystal diameter measured with an electron microscope</vt:lpstr>
      <vt:lpstr>Слайд 11</vt:lpstr>
      <vt:lpstr>Comparison of cluster images on optical and X-ray microscopes</vt:lpstr>
      <vt:lpstr>Слайд 13</vt:lpstr>
      <vt:lpstr>Слайд 14</vt:lpstr>
      <vt:lpstr>Слайд 15</vt:lpstr>
      <vt:lpstr>Слайд 16</vt:lpstr>
      <vt:lpstr>Silver grains property composing track</vt:lpstr>
      <vt:lpstr>Silver grains property composing track</vt:lpstr>
      <vt:lpstr>Silver grains property composing track</vt:lpstr>
      <vt:lpstr>Слайд 20</vt:lpstr>
      <vt:lpstr>Carbon ion 30keV</vt:lpstr>
      <vt:lpstr>Слайд 22</vt:lpstr>
      <vt:lpstr>Слайд 23</vt:lpstr>
      <vt:lpstr>Слайд 24</vt:lpstr>
      <vt:lpstr>Слайд 25</vt:lpstr>
      <vt:lpstr>Conclusions</vt:lpstr>
      <vt:lpstr>Слайд 27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Sony</dc:creator>
  <cp:lastModifiedBy>Sony</cp:lastModifiedBy>
  <cp:revision>188</cp:revision>
  <dcterms:created xsi:type="dcterms:W3CDTF">2018-05-02T18:40:20Z</dcterms:created>
  <dcterms:modified xsi:type="dcterms:W3CDTF">2018-05-30T10:57:15Z</dcterms:modified>
</cp:coreProperties>
</file>